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5" r:id="rId4"/>
    <p:sldId id="264" r:id="rId5"/>
    <p:sldId id="258" r:id="rId6"/>
    <p:sldId id="259" r:id="rId7"/>
    <p:sldId id="262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/>
    <p:restoredTop sz="94621"/>
  </p:normalViewPr>
  <p:slideViewPr>
    <p:cSldViewPr snapToGrid="0">
      <p:cViewPr varScale="1">
        <p:scale>
          <a:sx n="119" d="100"/>
          <a:sy n="119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8282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4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Comptabilité Publique et Etats Financiers</a:t>
                      </a:r>
                      <a:endPara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Efficacité, efficience et qualité des investissements Publics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artage d’expérience et bonnes pratiques 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matière de</a:t>
            </a:r>
            <a:r>
              <a:rPr lang="fr-FR" sz="32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Système d’information</a:t>
            </a:r>
            <a:b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fr-FR" sz="32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Guinée</a:t>
            </a: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955957"/>
            <a:ext cx="1032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kern="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 Ibrahima Béré CAMARA Conseiller Technique DNIP</a:t>
            </a:r>
            <a:endParaRPr lang="en-US" sz="2000" b="1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23" y="1095375"/>
            <a:ext cx="11481754" cy="50815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fr-FR" b="1" dirty="0">
              <a:latin typeface="Arial Black" panose="020B0A04020102020204" pitchFamily="34" charset="0"/>
              <a:ea typeface="Century Gothic"/>
              <a:cs typeface="Century Gothic"/>
              <a:sym typeface="Century Gothic"/>
            </a:endParaRPr>
          </a:p>
          <a:p>
            <a:pPr marL="514350" indent="-514350">
              <a:buAutoNum type="arabicPeriod"/>
            </a:pPr>
            <a:r>
              <a:rPr lang="fr-FR" b="1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Mise en œuvre de la réforme</a:t>
            </a:r>
          </a:p>
          <a:p>
            <a:pPr marL="0" indent="0">
              <a:buNone/>
            </a:pPr>
            <a:endParaRPr lang="fr-FR" b="1" dirty="0"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2. Résultats</a:t>
            </a:r>
          </a:p>
          <a:p>
            <a:pPr marL="0" indent="0">
              <a:buNone/>
            </a:pPr>
            <a:endParaRPr lang="fr-FR" b="1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3. Perspectives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13;p15">
            <a:extLst>
              <a:ext uri="{FF2B5EF4-FFF2-40B4-BE49-F238E27FC236}">
                <a16:creationId xmlns:a16="http://schemas.microsoft.com/office/drawing/2014/main" id="{2F6F46B2-FFC9-9CC6-D8F2-52DFFE8F0F84}"/>
              </a:ext>
            </a:extLst>
          </p:cNvPr>
          <p:cNvSpPr txBox="1">
            <a:spLocks/>
          </p:cNvSpPr>
          <p:nvPr/>
        </p:nvSpPr>
        <p:spPr>
          <a:xfrm>
            <a:off x="1162050" y="136393"/>
            <a:ext cx="9877425" cy="846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200"/>
              <a:buFont typeface="Cambria"/>
              <a:buNone/>
            </a:pPr>
            <a:r>
              <a:rPr lang="fr-FR" b="1" dirty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Arial" panose="020B0604020202020204" pitchFamily="34" charset="0"/>
                <a:sym typeface="Cambria"/>
              </a:rPr>
              <a:t>Plan de présentation</a:t>
            </a:r>
            <a:endParaRPr lang="fr-FR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06560F2-A9BD-F3CF-3C4C-FC831624C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805"/>
            <a:ext cx="1152524" cy="131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674F3E-0C21-1C67-0C5B-50F203587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16" y="24650"/>
            <a:ext cx="1059183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23" y="1095375"/>
            <a:ext cx="11481754" cy="5081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PEFA 2016:Principale faiblesse de la gestion des investissements publics (absence de système d’information) ; </a:t>
            </a:r>
          </a:p>
          <a:p>
            <a:pPr marL="0" indent="0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Démarrage de la réforme: 2017 ;</a:t>
            </a:r>
          </a:p>
          <a:p>
            <a:pPr marL="0" indent="0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effective du SIGPIP: 2020 ;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exploitation 2021.</a:t>
            </a:r>
          </a:p>
        </p:txBody>
      </p:sp>
      <p:sp>
        <p:nvSpPr>
          <p:cNvPr id="4" name="Google Shape;113;p15">
            <a:extLst>
              <a:ext uri="{FF2B5EF4-FFF2-40B4-BE49-F238E27FC236}">
                <a16:creationId xmlns:a16="http://schemas.microsoft.com/office/drawing/2014/main" id="{2F6F46B2-FFC9-9CC6-D8F2-52DFFE8F0F84}"/>
              </a:ext>
            </a:extLst>
          </p:cNvPr>
          <p:cNvSpPr txBox="1">
            <a:spLocks/>
          </p:cNvSpPr>
          <p:nvPr/>
        </p:nvSpPr>
        <p:spPr>
          <a:xfrm>
            <a:off x="1276350" y="136393"/>
            <a:ext cx="9744075" cy="846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200"/>
              <a:buFont typeface="Cambria"/>
              <a:buNone/>
            </a:pPr>
            <a:r>
              <a:rPr lang="fr-FR" b="1" dirty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1.</a:t>
            </a:r>
            <a:r>
              <a:rPr lang="fr-FR" b="1" dirty="0">
                <a:latin typeface="Arial Black" panose="020B0A04020102020204" pitchFamily="34" charset="0"/>
                <a:ea typeface="Century Gothic"/>
                <a:cs typeface="Century Gothic"/>
                <a:sym typeface="Century Gothic"/>
              </a:rPr>
              <a:t> Mise en œuvre de la réforme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F7E2D7-5901-5358-FA96-DB86325D3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80"/>
            <a:ext cx="1152524" cy="131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9E5E97-3239-5AEA-96D9-25CB36DF5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16" y="24650"/>
            <a:ext cx="1059183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Google Shape;113;p15">
            <a:extLst>
              <a:ext uri="{FF2B5EF4-FFF2-40B4-BE49-F238E27FC236}">
                <a16:creationId xmlns:a16="http://schemas.microsoft.com/office/drawing/2014/main" id="{2F6F46B2-FFC9-9CC6-D8F2-52DFFE8F0F84}"/>
              </a:ext>
            </a:extLst>
          </p:cNvPr>
          <p:cNvSpPr txBox="1">
            <a:spLocks/>
          </p:cNvSpPr>
          <p:nvPr/>
        </p:nvSpPr>
        <p:spPr>
          <a:xfrm>
            <a:off x="1321278" y="136393"/>
            <a:ext cx="9699148" cy="846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200"/>
              <a:buFont typeface="Cambria"/>
              <a:buNone/>
            </a:pPr>
            <a:r>
              <a:rPr lang="fr-FR" b="1" dirty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entury Gothic"/>
                <a:sym typeface="Cambria"/>
              </a:rPr>
              <a:t>2. Résultats: </a:t>
            </a:r>
            <a:r>
              <a:rPr lang="fr-FR" b="1" dirty="0">
                <a:latin typeface="Arial Black" panose="020B0A04020102020204" pitchFamily="34" charset="0"/>
                <a:ea typeface="Century Gothic"/>
                <a:cs typeface="Century Gothic"/>
                <a:sym typeface="Century Gothic"/>
              </a:rPr>
              <a:t> Vue d’ensemble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7" name="Google Shape;127;p15">
            <a:extLst>
              <a:ext uri="{FF2B5EF4-FFF2-40B4-BE49-F238E27FC236}">
                <a16:creationId xmlns:a16="http://schemas.microsoft.com/office/drawing/2014/main" id="{B3050DC9-B512-BDCA-3378-164B98DE8189}"/>
              </a:ext>
            </a:extLst>
          </p:cNvPr>
          <p:cNvSpPr/>
          <p:nvPr/>
        </p:nvSpPr>
        <p:spPr>
          <a:xfrm>
            <a:off x="587723" y="3644384"/>
            <a:ext cx="3377835" cy="1445657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latin typeface="Calibri"/>
                <a:ea typeface="Calibri"/>
                <a:cs typeface="Calibri"/>
                <a:sym typeface="Calibri"/>
              </a:rPr>
              <a:t>SIGPIP</a:t>
            </a:r>
            <a:endParaRPr sz="2800" b="1" dirty="0"/>
          </a:p>
        </p:txBody>
      </p:sp>
      <p:sp>
        <p:nvSpPr>
          <p:cNvPr id="8" name="Google Shape;116;p15">
            <a:extLst>
              <a:ext uri="{FF2B5EF4-FFF2-40B4-BE49-F238E27FC236}">
                <a16:creationId xmlns:a16="http://schemas.microsoft.com/office/drawing/2014/main" id="{AA699E78-B044-8C87-E2A1-09F7AE0F2F60}"/>
              </a:ext>
            </a:extLst>
          </p:cNvPr>
          <p:cNvSpPr/>
          <p:nvPr/>
        </p:nvSpPr>
        <p:spPr>
          <a:xfrm>
            <a:off x="4019224" y="3123055"/>
            <a:ext cx="175260" cy="2517432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4;p15">
            <a:extLst>
              <a:ext uri="{FF2B5EF4-FFF2-40B4-BE49-F238E27FC236}">
                <a16:creationId xmlns:a16="http://schemas.microsoft.com/office/drawing/2014/main" id="{BDC0DC99-0482-32DC-BFDB-8A23A43F1585}"/>
              </a:ext>
            </a:extLst>
          </p:cNvPr>
          <p:cNvSpPr/>
          <p:nvPr/>
        </p:nvSpPr>
        <p:spPr>
          <a:xfrm>
            <a:off x="4175341" y="2401907"/>
            <a:ext cx="2145450" cy="127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1" dirty="0">
                <a:latin typeface="Calibri"/>
                <a:ea typeface="Calibri"/>
                <a:cs typeface="Calibri"/>
                <a:sym typeface="Calibri"/>
              </a:rPr>
              <a:t>Frontend</a:t>
            </a:r>
            <a:endParaRPr sz="2800" b="1" dirty="0"/>
          </a:p>
        </p:txBody>
      </p:sp>
      <p:sp>
        <p:nvSpPr>
          <p:cNvPr id="12" name="Google Shape;121;p15">
            <a:extLst>
              <a:ext uri="{FF2B5EF4-FFF2-40B4-BE49-F238E27FC236}">
                <a16:creationId xmlns:a16="http://schemas.microsoft.com/office/drawing/2014/main" id="{8AA86142-4A14-6333-9A02-C39910AFEC17}"/>
              </a:ext>
            </a:extLst>
          </p:cNvPr>
          <p:cNvSpPr/>
          <p:nvPr/>
        </p:nvSpPr>
        <p:spPr>
          <a:xfrm>
            <a:off x="4194484" y="4955299"/>
            <a:ext cx="2224722" cy="13993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latin typeface="Calibri"/>
                <a:ea typeface="Calibri"/>
                <a:cs typeface="Calibri"/>
                <a:sym typeface="Calibri"/>
              </a:rPr>
              <a:t> Backend</a:t>
            </a:r>
            <a:endParaRPr b="1" dirty="0"/>
          </a:p>
        </p:txBody>
      </p:sp>
      <p:sp>
        <p:nvSpPr>
          <p:cNvPr id="13" name="Google Shape;115;p15">
            <a:extLst>
              <a:ext uri="{FF2B5EF4-FFF2-40B4-BE49-F238E27FC236}">
                <a16:creationId xmlns:a16="http://schemas.microsoft.com/office/drawing/2014/main" id="{AE0DA017-DC22-C986-9BCE-F66AFD3482E2}"/>
              </a:ext>
            </a:extLst>
          </p:cNvPr>
          <p:cNvSpPr/>
          <p:nvPr/>
        </p:nvSpPr>
        <p:spPr>
          <a:xfrm>
            <a:off x="6342367" y="1438992"/>
            <a:ext cx="134541" cy="3166968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7;p15">
            <a:extLst>
              <a:ext uri="{FF2B5EF4-FFF2-40B4-BE49-F238E27FC236}">
                <a16:creationId xmlns:a16="http://schemas.microsoft.com/office/drawing/2014/main" id="{CCC8BABF-1056-CE0A-D73C-133FAA2DE9DE}"/>
              </a:ext>
            </a:extLst>
          </p:cNvPr>
          <p:cNvSpPr/>
          <p:nvPr/>
        </p:nvSpPr>
        <p:spPr>
          <a:xfrm>
            <a:off x="6498484" y="1188983"/>
            <a:ext cx="4751700" cy="4568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1. Programmation du PIP</a:t>
            </a:r>
            <a:endParaRPr b="1" dirty="0"/>
          </a:p>
        </p:txBody>
      </p:sp>
      <p:sp>
        <p:nvSpPr>
          <p:cNvPr id="15" name="Google Shape;120;p15">
            <a:extLst>
              <a:ext uri="{FF2B5EF4-FFF2-40B4-BE49-F238E27FC236}">
                <a16:creationId xmlns:a16="http://schemas.microsoft.com/office/drawing/2014/main" id="{6C89B8B5-D6D5-0CDA-85F5-43C38AE8698C}"/>
              </a:ext>
            </a:extLst>
          </p:cNvPr>
          <p:cNvSpPr/>
          <p:nvPr/>
        </p:nvSpPr>
        <p:spPr>
          <a:xfrm>
            <a:off x="6497233" y="1878226"/>
            <a:ext cx="4751700" cy="3836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latin typeface="Calibri"/>
                <a:ea typeface="Calibri"/>
                <a:cs typeface="Calibri"/>
                <a:sym typeface="Calibri"/>
              </a:rPr>
              <a:t>2. Suivi-Evaluation </a:t>
            </a:r>
            <a:endParaRPr b="1" dirty="0"/>
          </a:p>
        </p:txBody>
      </p:sp>
      <p:sp>
        <p:nvSpPr>
          <p:cNvPr id="16" name="Google Shape;119;p15">
            <a:extLst>
              <a:ext uri="{FF2B5EF4-FFF2-40B4-BE49-F238E27FC236}">
                <a16:creationId xmlns:a16="http://schemas.microsoft.com/office/drawing/2014/main" id="{04EB7D07-29F0-5406-033F-B512DEC13C53}"/>
              </a:ext>
            </a:extLst>
          </p:cNvPr>
          <p:cNvSpPr/>
          <p:nvPr/>
        </p:nvSpPr>
        <p:spPr>
          <a:xfrm>
            <a:off x="6480375" y="2622867"/>
            <a:ext cx="4758051" cy="33231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latin typeface="Calibri"/>
                <a:ea typeface="Calibri"/>
                <a:cs typeface="Calibri"/>
                <a:sym typeface="Calibri"/>
              </a:rPr>
              <a:t>2.1. </a:t>
            </a:r>
            <a:r>
              <a:rPr lang="fr-FR" sz="3200" b="1" dirty="0">
                <a:latin typeface="Calibri"/>
                <a:ea typeface="Calibri"/>
                <a:cs typeface="Calibri"/>
                <a:sym typeface="Calibri"/>
              </a:rPr>
              <a:t>Elaboration des CMP</a:t>
            </a:r>
            <a:endParaRPr b="1" dirty="0"/>
          </a:p>
        </p:txBody>
      </p:sp>
      <p:sp>
        <p:nvSpPr>
          <p:cNvPr id="17" name="Google Shape;123;p15">
            <a:extLst>
              <a:ext uri="{FF2B5EF4-FFF2-40B4-BE49-F238E27FC236}">
                <a16:creationId xmlns:a16="http://schemas.microsoft.com/office/drawing/2014/main" id="{08360164-D170-6E40-AF14-8A9099C1B3FB}"/>
              </a:ext>
            </a:extLst>
          </p:cNvPr>
          <p:cNvSpPr/>
          <p:nvPr/>
        </p:nvSpPr>
        <p:spPr>
          <a:xfrm>
            <a:off x="6488387" y="3304383"/>
            <a:ext cx="4769392" cy="4165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latin typeface="Calibri"/>
                <a:ea typeface="Calibri"/>
                <a:cs typeface="Calibri"/>
                <a:sym typeface="Calibri"/>
              </a:rPr>
              <a:t>2.2.Cartographie des Projets</a:t>
            </a:r>
            <a:endParaRPr b="1" dirty="0"/>
          </a:p>
        </p:txBody>
      </p:sp>
      <p:sp>
        <p:nvSpPr>
          <p:cNvPr id="18" name="Google Shape;124;p15">
            <a:extLst>
              <a:ext uri="{FF2B5EF4-FFF2-40B4-BE49-F238E27FC236}">
                <a16:creationId xmlns:a16="http://schemas.microsoft.com/office/drawing/2014/main" id="{E9AA4555-5CC1-9420-67B2-5EA8E5F93C32}"/>
              </a:ext>
            </a:extLst>
          </p:cNvPr>
          <p:cNvSpPr/>
          <p:nvPr/>
        </p:nvSpPr>
        <p:spPr>
          <a:xfrm>
            <a:off x="6499864" y="4070096"/>
            <a:ext cx="4768211" cy="7579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latin typeface="Calibri"/>
                <a:ea typeface="Calibri"/>
                <a:cs typeface="Calibri"/>
                <a:sym typeface="Calibri"/>
              </a:rPr>
              <a:t>3. Gestion électronique des documents</a:t>
            </a:r>
            <a:endParaRPr b="1" dirty="0"/>
          </a:p>
        </p:txBody>
      </p:sp>
      <p:sp>
        <p:nvSpPr>
          <p:cNvPr id="19" name="Google Shape;119;p15">
            <a:extLst>
              <a:ext uri="{FF2B5EF4-FFF2-40B4-BE49-F238E27FC236}">
                <a16:creationId xmlns:a16="http://schemas.microsoft.com/office/drawing/2014/main" id="{5350A6F9-96CB-FE15-E69E-A2BF0E9DC153}"/>
              </a:ext>
            </a:extLst>
          </p:cNvPr>
          <p:cNvSpPr/>
          <p:nvPr/>
        </p:nvSpPr>
        <p:spPr>
          <a:xfrm>
            <a:off x="6401515" y="5291461"/>
            <a:ext cx="4866560" cy="82763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2700" b="1" dirty="0">
                <a:latin typeface="Calibri"/>
                <a:ea typeface="Calibri"/>
                <a:cs typeface="Calibri"/>
                <a:sym typeface="Calibri"/>
              </a:rPr>
              <a:t>Administration de la plateforme</a:t>
            </a:r>
            <a:endParaRPr sz="27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159AA0-3903-2D23-8A43-4D690D6D5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80"/>
            <a:ext cx="1152524" cy="131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CFC9A0-DF3B-6510-3A29-B6603B28C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16" y="34175"/>
            <a:ext cx="1059183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69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3A24-6620-5FF6-D220-8D28A853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3" name="Google Shape;113;p15">
            <a:extLst>
              <a:ext uri="{FF2B5EF4-FFF2-40B4-BE49-F238E27FC236}">
                <a16:creationId xmlns:a16="http://schemas.microsoft.com/office/drawing/2014/main" id="{06F2A0D2-9ACF-643B-6884-2E46062A2BF5}"/>
              </a:ext>
            </a:extLst>
          </p:cNvPr>
          <p:cNvSpPr txBox="1">
            <a:spLocks/>
          </p:cNvSpPr>
          <p:nvPr/>
        </p:nvSpPr>
        <p:spPr>
          <a:xfrm>
            <a:off x="1304925" y="136393"/>
            <a:ext cx="9725025" cy="846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200"/>
              <a:buFont typeface="Cambria"/>
              <a:buNone/>
            </a:pPr>
            <a:r>
              <a:rPr lang="fr-FR" sz="3200" b="1" i="0" u="none" strike="noStrike" cap="none" dirty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2</a:t>
            </a:r>
            <a:r>
              <a:rPr lang="fr-FR" sz="3000" b="1" i="0" u="none" strike="noStrike" cap="none" dirty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. Résultats: Module de Programmation du PIP</a:t>
            </a:r>
            <a:endParaRPr lang="fr-FR" sz="3000" dirty="0">
              <a:latin typeface="Arial Black" panose="020B0A04020102020204" pitchFamily="34" charset="0"/>
            </a:endParaRPr>
          </a:p>
        </p:txBody>
      </p:sp>
      <p:grpSp>
        <p:nvGrpSpPr>
          <p:cNvPr id="4" name="Google Shape;167;g114f59019d2_0_248">
            <a:extLst>
              <a:ext uri="{FF2B5EF4-FFF2-40B4-BE49-F238E27FC236}">
                <a16:creationId xmlns:a16="http://schemas.microsoft.com/office/drawing/2014/main" id="{DDA4563A-66FC-608B-EF9D-0E04DE1B6B81}"/>
              </a:ext>
            </a:extLst>
          </p:cNvPr>
          <p:cNvGrpSpPr/>
          <p:nvPr/>
        </p:nvGrpSpPr>
        <p:grpSpPr>
          <a:xfrm>
            <a:off x="2571343" y="1315626"/>
            <a:ext cx="7163207" cy="5285199"/>
            <a:chOff x="2849667" y="-58355"/>
            <a:chExt cx="6749497" cy="5736300"/>
          </a:xfrm>
        </p:grpSpPr>
        <p:sp>
          <p:nvSpPr>
            <p:cNvPr id="5" name="Google Shape;168;g114f59019d2_0_248">
              <a:extLst>
                <a:ext uri="{FF2B5EF4-FFF2-40B4-BE49-F238E27FC236}">
                  <a16:creationId xmlns:a16="http://schemas.microsoft.com/office/drawing/2014/main" id="{F55870B0-0560-73EA-330D-AE583FBA7AEA}"/>
                </a:ext>
              </a:extLst>
            </p:cNvPr>
            <p:cNvSpPr/>
            <p:nvPr/>
          </p:nvSpPr>
          <p:spPr>
            <a:xfrm>
              <a:off x="3311219" y="-58355"/>
              <a:ext cx="5736300" cy="573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238" y="4519"/>
                  </a:moveTo>
                  <a:lnTo>
                    <a:pt x="70238" y="4519"/>
                  </a:lnTo>
                  <a:cubicBezTo>
                    <a:pt x="97658" y="9579"/>
                    <a:pt x="117269" y="33910"/>
                    <a:pt x="116390" y="61779"/>
                  </a:cubicBezTo>
                  <a:cubicBezTo>
                    <a:pt x="115511" y="89648"/>
                    <a:pt x="94405" y="112695"/>
                    <a:pt x="66720" y="116016"/>
                  </a:cubicBezTo>
                  <a:cubicBezTo>
                    <a:pt x="39036" y="119338"/>
                    <a:pt x="13078" y="101937"/>
                    <a:pt x="5631" y="75067"/>
                  </a:cubicBezTo>
                  <a:cubicBezTo>
                    <a:pt x="-1815" y="48197"/>
                    <a:pt x="11484" y="19917"/>
                    <a:pt x="36929" y="8515"/>
                  </a:cubicBezTo>
                  <a:lnTo>
                    <a:pt x="35770" y="5141"/>
                  </a:lnTo>
                  <a:lnTo>
                    <a:pt x="42757" y="9787"/>
                  </a:lnTo>
                  <a:lnTo>
                    <a:pt x="40258" y="18209"/>
                  </a:lnTo>
                  <a:lnTo>
                    <a:pt x="39100" y="14836"/>
                  </a:lnTo>
                  <a:lnTo>
                    <a:pt x="39100" y="14836"/>
                  </a:lnTo>
                  <a:cubicBezTo>
                    <a:pt x="16831" y="25142"/>
                    <a:pt x="5397" y="50141"/>
                    <a:pt x="12165" y="73726"/>
                  </a:cubicBezTo>
                  <a:cubicBezTo>
                    <a:pt x="18933" y="97312"/>
                    <a:pt x="41883" y="112445"/>
                    <a:pt x="66228" y="109374"/>
                  </a:cubicBezTo>
                  <a:cubicBezTo>
                    <a:pt x="90572" y="106303"/>
                    <a:pt x="109046" y="85946"/>
                    <a:pt x="109745" y="61419"/>
                  </a:cubicBezTo>
                  <a:cubicBezTo>
                    <a:pt x="110444" y="36891"/>
                    <a:pt x="93161" y="15514"/>
                    <a:pt x="69031" y="11061"/>
                  </a:cubicBezTo>
                  <a:close/>
                </a:path>
              </a:pathLst>
            </a:cu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" name="Google Shape;169;g114f59019d2_0_248">
              <a:extLst>
                <a:ext uri="{FF2B5EF4-FFF2-40B4-BE49-F238E27FC236}">
                  <a16:creationId xmlns:a16="http://schemas.microsoft.com/office/drawing/2014/main" id="{0AA3B5A6-28C2-BA76-5512-2E426A16E4A4}"/>
                </a:ext>
              </a:extLst>
            </p:cNvPr>
            <p:cNvSpPr/>
            <p:nvPr/>
          </p:nvSpPr>
          <p:spPr>
            <a:xfrm>
              <a:off x="5424880" y="2965"/>
              <a:ext cx="1509000" cy="7545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" name="Google Shape;170;g114f59019d2_0_248">
              <a:extLst>
                <a:ext uri="{FF2B5EF4-FFF2-40B4-BE49-F238E27FC236}">
                  <a16:creationId xmlns:a16="http://schemas.microsoft.com/office/drawing/2014/main" id="{7CF1D3C4-A975-6556-48B9-CBCCF99C0702}"/>
                </a:ext>
              </a:extLst>
            </p:cNvPr>
            <p:cNvSpPr txBox="1"/>
            <p:nvPr/>
          </p:nvSpPr>
          <p:spPr>
            <a:xfrm>
              <a:off x="5461714" y="39799"/>
              <a:ext cx="14355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Garamond"/>
                <a:buNone/>
              </a:pP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1. Cabinet MEF</a:t>
              </a:r>
              <a:endParaRPr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" name="Google Shape;171;g114f59019d2_0_248">
              <a:extLst>
                <a:ext uri="{FF2B5EF4-FFF2-40B4-BE49-F238E27FC236}">
                  <a16:creationId xmlns:a16="http://schemas.microsoft.com/office/drawing/2014/main" id="{97FE8DA2-E021-8546-06C2-AE2FDEBE384F}"/>
                </a:ext>
              </a:extLst>
            </p:cNvPr>
            <p:cNvSpPr/>
            <p:nvPr/>
          </p:nvSpPr>
          <p:spPr>
            <a:xfrm>
              <a:off x="7128239" y="706224"/>
              <a:ext cx="1509000" cy="7545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" name="Google Shape;172;g114f59019d2_0_248">
              <a:extLst>
                <a:ext uri="{FF2B5EF4-FFF2-40B4-BE49-F238E27FC236}">
                  <a16:creationId xmlns:a16="http://schemas.microsoft.com/office/drawing/2014/main" id="{9B2D3C88-E619-58EC-D09D-A139B3EF2849}"/>
                </a:ext>
              </a:extLst>
            </p:cNvPr>
            <p:cNvSpPr txBox="1"/>
            <p:nvPr/>
          </p:nvSpPr>
          <p:spPr>
            <a:xfrm>
              <a:off x="7165075" y="743050"/>
              <a:ext cx="1435500" cy="7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2. DNIP</a:t>
              </a:r>
              <a:b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lancement du processus PIP</a:t>
              </a:r>
              <a:endParaRPr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173;g114f59019d2_0_248">
              <a:extLst>
                <a:ext uri="{FF2B5EF4-FFF2-40B4-BE49-F238E27FC236}">
                  <a16:creationId xmlns:a16="http://schemas.microsoft.com/office/drawing/2014/main" id="{8C96B0D9-E042-26B9-880C-702EDD674A55}"/>
                </a:ext>
              </a:extLst>
            </p:cNvPr>
            <p:cNvSpPr/>
            <p:nvPr/>
          </p:nvSpPr>
          <p:spPr>
            <a:xfrm>
              <a:off x="7788080" y="1865643"/>
              <a:ext cx="1811084" cy="8922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lang="fr-FR" sz="1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>
                <a:buSzPts val="1400"/>
              </a:pP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3. Div-BDI ouverture du Module Programmation</a:t>
              </a:r>
              <a:endParaRPr lang="fr-FR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" name="Google Shape;175;g114f59019d2_0_248">
              <a:extLst>
                <a:ext uri="{FF2B5EF4-FFF2-40B4-BE49-F238E27FC236}">
                  <a16:creationId xmlns:a16="http://schemas.microsoft.com/office/drawing/2014/main" id="{2EE7F9D1-4E39-820F-ACDF-E16E6C3E05F6}"/>
                </a:ext>
              </a:extLst>
            </p:cNvPr>
            <p:cNvSpPr/>
            <p:nvPr/>
          </p:nvSpPr>
          <p:spPr>
            <a:xfrm>
              <a:off x="7788081" y="3463598"/>
              <a:ext cx="1253400" cy="7209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76;g114f59019d2_0_248">
              <a:extLst>
                <a:ext uri="{FF2B5EF4-FFF2-40B4-BE49-F238E27FC236}">
                  <a16:creationId xmlns:a16="http://schemas.microsoft.com/office/drawing/2014/main" id="{4231E663-E446-CE39-B436-2F181FC328C6}"/>
                </a:ext>
              </a:extLst>
            </p:cNvPr>
            <p:cNvSpPr txBox="1"/>
            <p:nvPr/>
          </p:nvSpPr>
          <p:spPr>
            <a:xfrm>
              <a:off x="7752875" y="3498776"/>
              <a:ext cx="1435500" cy="6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Garamond"/>
                <a:buNone/>
              </a:pP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4. Responsable Projet</a:t>
              </a:r>
              <a:endParaRPr sz="1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" name="Google Shape;177;g114f59019d2_0_248">
              <a:extLst>
                <a:ext uri="{FF2B5EF4-FFF2-40B4-BE49-F238E27FC236}">
                  <a16:creationId xmlns:a16="http://schemas.microsoft.com/office/drawing/2014/main" id="{4D000CF2-E619-F471-7977-51C928911D97}"/>
                </a:ext>
              </a:extLst>
            </p:cNvPr>
            <p:cNvSpPr/>
            <p:nvPr/>
          </p:nvSpPr>
          <p:spPr>
            <a:xfrm>
              <a:off x="6509126" y="4683336"/>
              <a:ext cx="1509000" cy="7545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178;g114f59019d2_0_248">
              <a:extLst>
                <a:ext uri="{FF2B5EF4-FFF2-40B4-BE49-F238E27FC236}">
                  <a16:creationId xmlns:a16="http://schemas.microsoft.com/office/drawing/2014/main" id="{688DE328-41B1-55E9-7705-98776FD1C348}"/>
                </a:ext>
              </a:extLst>
            </p:cNvPr>
            <p:cNvSpPr txBox="1"/>
            <p:nvPr/>
          </p:nvSpPr>
          <p:spPr>
            <a:xfrm>
              <a:off x="6545960" y="4720170"/>
              <a:ext cx="14355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Garamond"/>
                <a:buNone/>
              </a:pP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5. BSD</a:t>
              </a:r>
              <a:endParaRPr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" name="Google Shape;179;g114f59019d2_0_248">
              <a:extLst>
                <a:ext uri="{FF2B5EF4-FFF2-40B4-BE49-F238E27FC236}">
                  <a16:creationId xmlns:a16="http://schemas.microsoft.com/office/drawing/2014/main" id="{5BB9D661-D37C-75BB-8B4E-AA4FDF8D713B}"/>
                </a:ext>
              </a:extLst>
            </p:cNvPr>
            <p:cNvSpPr/>
            <p:nvPr/>
          </p:nvSpPr>
          <p:spPr>
            <a:xfrm>
              <a:off x="4562022" y="4708342"/>
              <a:ext cx="1509000" cy="7545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180;g114f59019d2_0_248">
              <a:extLst>
                <a:ext uri="{FF2B5EF4-FFF2-40B4-BE49-F238E27FC236}">
                  <a16:creationId xmlns:a16="http://schemas.microsoft.com/office/drawing/2014/main" id="{E91343A8-B41E-D3DC-FBA1-1E0FB010A108}"/>
                </a:ext>
              </a:extLst>
            </p:cNvPr>
            <p:cNvSpPr txBox="1"/>
            <p:nvPr/>
          </p:nvSpPr>
          <p:spPr>
            <a:xfrm>
              <a:off x="4598856" y="4745176"/>
              <a:ext cx="14355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Garamond"/>
                <a:buNone/>
              </a:pP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6. Secrétaires Généraux</a:t>
              </a:r>
              <a:endParaRPr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" name="Google Shape;181;g114f59019d2_0_248">
              <a:extLst>
                <a:ext uri="{FF2B5EF4-FFF2-40B4-BE49-F238E27FC236}">
                  <a16:creationId xmlns:a16="http://schemas.microsoft.com/office/drawing/2014/main" id="{8DF550B1-8DD3-26D4-2737-B53070A2DDE2}"/>
                </a:ext>
              </a:extLst>
            </p:cNvPr>
            <p:cNvSpPr/>
            <p:nvPr/>
          </p:nvSpPr>
          <p:spPr>
            <a:xfrm>
              <a:off x="3170321" y="3397571"/>
              <a:ext cx="1509000" cy="7545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182;g114f59019d2_0_248">
              <a:extLst>
                <a:ext uri="{FF2B5EF4-FFF2-40B4-BE49-F238E27FC236}">
                  <a16:creationId xmlns:a16="http://schemas.microsoft.com/office/drawing/2014/main" id="{14613FE3-9985-6193-E311-62302276A99B}"/>
                </a:ext>
              </a:extLst>
            </p:cNvPr>
            <p:cNvSpPr txBox="1"/>
            <p:nvPr/>
          </p:nvSpPr>
          <p:spPr>
            <a:xfrm>
              <a:off x="3133475" y="3434401"/>
              <a:ext cx="15090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Garamond"/>
                <a:buNone/>
              </a:pP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7. DNIP-Divisions Sectorielles</a:t>
              </a:r>
              <a:endParaRPr sz="1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" name="Google Shape;183;g114f59019d2_0_248">
              <a:extLst>
                <a:ext uri="{FF2B5EF4-FFF2-40B4-BE49-F238E27FC236}">
                  <a16:creationId xmlns:a16="http://schemas.microsoft.com/office/drawing/2014/main" id="{FEC2C43C-F483-5190-CDBA-8E146C0AB7B2}"/>
                </a:ext>
              </a:extLst>
            </p:cNvPr>
            <p:cNvSpPr/>
            <p:nvPr/>
          </p:nvSpPr>
          <p:spPr>
            <a:xfrm>
              <a:off x="2849667" y="1865643"/>
              <a:ext cx="1842900" cy="8922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" name="Google Shape;184;g114f59019d2_0_248">
              <a:extLst>
                <a:ext uri="{FF2B5EF4-FFF2-40B4-BE49-F238E27FC236}">
                  <a16:creationId xmlns:a16="http://schemas.microsoft.com/office/drawing/2014/main" id="{0DDFCF78-2822-5F28-5BC2-2764A3B32434}"/>
                </a:ext>
              </a:extLst>
            </p:cNvPr>
            <p:cNvSpPr txBox="1"/>
            <p:nvPr/>
          </p:nvSpPr>
          <p:spPr>
            <a:xfrm>
              <a:off x="2917805" y="1899282"/>
              <a:ext cx="1755900" cy="8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Garamond"/>
                <a:buNone/>
              </a:pP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8. Div Programmation &amp; </a:t>
              </a: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Budgétisation</a:t>
              </a: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/ Div Suivi-Évaluation </a:t>
              </a:r>
              <a:endParaRPr sz="1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" name="Google Shape;185;g114f59019d2_0_248">
              <a:extLst>
                <a:ext uri="{FF2B5EF4-FFF2-40B4-BE49-F238E27FC236}">
                  <a16:creationId xmlns:a16="http://schemas.microsoft.com/office/drawing/2014/main" id="{E6F95BF2-02C2-756E-0C0E-43B13586CA8C}"/>
                </a:ext>
              </a:extLst>
            </p:cNvPr>
            <p:cNvSpPr/>
            <p:nvPr/>
          </p:nvSpPr>
          <p:spPr>
            <a:xfrm>
              <a:off x="3662003" y="694291"/>
              <a:ext cx="1509000" cy="7545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Google Shape;186;g114f59019d2_0_248">
              <a:extLst>
                <a:ext uri="{FF2B5EF4-FFF2-40B4-BE49-F238E27FC236}">
                  <a16:creationId xmlns:a16="http://schemas.microsoft.com/office/drawing/2014/main" id="{D13453C5-9B99-AE64-85A5-917E139D3747}"/>
                </a:ext>
              </a:extLst>
            </p:cNvPr>
            <p:cNvSpPr txBox="1"/>
            <p:nvPr/>
          </p:nvSpPr>
          <p:spPr>
            <a:xfrm>
              <a:off x="3698837" y="731125"/>
              <a:ext cx="14355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Garamond"/>
                <a:buNone/>
              </a:pPr>
              <a:r>
                <a:rPr lang="fr-FR" sz="1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9. Commission d’Arbitrage</a:t>
              </a:r>
              <a:endParaRPr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" name="Google Shape;187;g114f59019d2_0_248">
            <a:extLst>
              <a:ext uri="{FF2B5EF4-FFF2-40B4-BE49-F238E27FC236}">
                <a16:creationId xmlns:a16="http://schemas.microsoft.com/office/drawing/2014/main" id="{B04A3E57-DE03-6BB6-EF8C-7DB8218F4CDF}"/>
              </a:ext>
            </a:extLst>
          </p:cNvPr>
          <p:cNvSpPr/>
          <p:nvPr/>
        </p:nvSpPr>
        <p:spPr>
          <a:xfrm>
            <a:off x="4716523" y="2384233"/>
            <a:ext cx="3027000" cy="3256800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8123"/>
            </a:avLst>
          </a:prstGeom>
          <a:solidFill>
            <a:srgbClr val="92D05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Div-BDI SIGPIP</a:t>
            </a:r>
            <a:endParaRPr sz="18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4FA7294-06DA-3404-4678-8EA304BB1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80"/>
            <a:ext cx="1152524" cy="131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36F2D27-F4BF-308B-7CD0-08408AE51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16" y="24650"/>
            <a:ext cx="1059183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1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C232D-A25F-C578-500D-2D3A5077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304925"/>
            <a:ext cx="10782300" cy="48720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5" name="Google Shape;113;p15">
            <a:extLst>
              <a:ext uri="{FF2B5EF4-FFF2-40B4-BE49-F238E27FC236}">
                <a16:creationId xmlns:a16="http://schemas.microsoft.com/office/drawing/2014/main" id="{663B80E6-338C-8D8E-F689-A9344D85F6DA}"/>
              </a:ext>
            </a:extLst>
          </p:cNvPr>
          <p:cNvSpPr txBox="1">
            <a:spLocks/>
          </p:cNvSpPr>
          <p:nvPr/>
        </p:nvSpPr>
        <p:spPr>
          <a:xfrm>
            <a:off x="1295400" y="136393"/>
            <a:ext cx="9734550" cy="1092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200"/>
              <a:buFont typeface="Cambria"/>
              <a:buNone/>
            </a:pPr>
            <a:r>
              <a:rPr lang="fr-FR" b="1" dirty="0">
                <a:latin typeface="Arial Black" panose="020B0A040201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3600" b="1" dirty="0">
                <a:latin typeface="Arial Black" panose="020B0A04020102020204" pitchFamily="34" charset="0"/>
                <a:ea typeface="Century Gothic"/>
                <a:cs typeface="Century Gothic"/>
                <a:sym typeface="Century Gothic"/>
              </a:rPr>
              <a:t>2. </a:t>
            </a:r>
            <a:r>
              <a:rPr lang="fr-FR" sz="3600" b="1" i="0" u="none" strike="noStrike" cap="none" dirty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Résultats : Module de suivi-évaluation</a:t>
            </a:r>
            <a:endParaRPr lang="fr-FR" sz="3600" dirty="0">
              <a:latin typeface="Arial Black" panose="020B0A04020102020204" pitchFamily="34" charset="0"/>
            </a:endParaRPr>
          </a:p>
        </p:txBody>
      </p:sp>
      <p:pic>
        <p:nvPicPr>
          <p:cNvPr id="6" name="Google Shape;380;g114f59019d2_0_7">
            <a:extLst>
              <a:ext uri="{FF2B5EF4-FFF2-40B4-BE49-F238E27FC236}">
                <a16:creationId xmlns:a16="http://schemas.microsoft.com/office/drawing/2014/main" id="{38FB30C6-B607-6EFE-2348-631091B72F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26" y="1066800"/>
            <a:ext cx="11201400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230A39-7B11-6A88-171F-C2CC5A7CA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80"/>
            <a:ext cx="1152524" cy="131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2DD6C1F-B449-B9C2-1CA7-97397BB58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16" y="24650"/>
            <a:ext cx="1059183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C232D-A25F-C578-500D-2D3A5077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304925"/>
            <a:ext cx="10782300" cy="48720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5" name="Google Shape;113;p15">
            <a:extLst>
              <a:ext uri="{FF2B5EF4-FFF2-40B4-BE49-F238E27FC236}">
                <a16:creationId xmlns:a16="http://schemas.microsoft.com/office/drawing/2014/main" id="{663B80E6-338C-8D8E-F689-A9344D85F6DA}"/>
              </a:ext>
            </a:extLst>
          </p:cNvPr>
          <p:cNvSpPr txBox="1">
            <a:spLocks/>
          </p:cNvSpPr>
          <p:nvPr/>
        </p:nvSpPr>
        <p:spPr>
          <a:xfrm>
            <a:off x="1409700" y="49171"/>
            <a:ext cx="9686925" cy="1092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200"/>
              <a:buFont typeface="Cambria"/>
              <a:buNone/>
            </a:pPr>
            <a:r>
              <a:rPr lang="fr-FR" sz="3600" b="1" dirty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2.</a:t>
            </a:r>
            <a:r>
              <a:rPr lang="fr-FR" sz="3600" b="1" dirty="0">
                <a:latin typeface="Arial Black" panose="020B0A040201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3600" b="1" i="0" u="none" strike="noStrike" cap="none" dirty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résultats: Module de suivi-évaluation</a:t>
            </a:r>
            <a:endParaRPr lang="fr-FR" sz="3600" dirty="0">
              <a:latin typeface="Arial Black" panose="020B0A04020102020204" pitchFamily="34" charset="0"/>
            </a:endParaRPr>
          </a:p>
        </p:txBody>
      </p:sp>
      <p:pic>
        <p:nvPicPr>
          <p:cNvPr id="3" name="Google Shape;616;g27f3f695953_0_44">
            <a:extLst>
              <a:ext uri="{FF2B5EF4-FFF2-40B4-BE49-F238E27FC236}">
                <a16:creationId xmlns:a16="http://schemas.microsoft.com/office/drawing/2014/main" id="{AFD5B7BD-9F79-1AA7-F9A4-6E2D2D5038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798" t="34781" r="20629"/>
          <a:stretch/>
        </p:blipFill>
        <p:spPr>
          <a:xfrm>
            <a:off x="361951" y="1504950"/>
            <a:ext cx="11258550" cy="507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FB604E-24C8-E747-F8CD-D4958CED8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80"/>
            <a:ext cx="1152524" cy="131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7C2C64-B023-B4A2-4653-27340DBC4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16" y="24650"/>
            <a:ext cx="1059183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C232D-A25F-C578-500D-2D3A5077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085850"/>
            <a:ext cx="10782300" cy="5276850"/>
          </a:xfrm>
        </p:spPr>
        <p:txBody>
          <a:bodyPr>
            <a:normAutofit fontScale="92500" lnSpcReduction="20000"/>
          </a:bodyPr>
          <a:lstStyle/>
          <a:p>
            <a:pPr marL="254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fr-FR" sz="280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4826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Ø"/>
            </a:pPr>
            <a:r>
              <a:rPr lang="fr-FR" sz="280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nterfaçage</a:t>
            </a:r>
            <a:r>
              <a:rPr lang="fr-FR" sz="280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du SIGPIP avec la Chaines des dépenses;</a:t>
            </a:r>
          </a:p>
          <a:p>
            <a:pPr marL="4826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Interfaçage du SIGPIP avec la Plateforme d’élaboration du budget;</a:t>
            </a:r>
            <a:endParaRPr lang="fr-FR" sz="280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4826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Ø"/>
            </a:pPr>
            <a:r>
              <a:rPr lang="fr-FR" sz="280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Développement du Module de Gestion intégré du FINEX ;</a:t>
            </a:r>
          </a:p>
          <a:p>
            <a:pPr marL="4826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Ø"/>
            </a:pPr>
            <a:r>
              <a:rPr lang="fr-FR" sz="280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Développement du Module de Gestion des rapprochements budgétaires ;</a:t>
            </a:r>
          </a:p>
          <a:p>
            <a:pPr marL="4826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Ø"/>
            </a:pPr>
            <a:r>
              <a:rPr lang="fr-FR" sz="280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Développement du Module de Gestion de la loi de finances rectificative (LFR) ;</a:t>
            </a:r>
            <a:endParaRPr lang="fr-FR" sz="280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826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Ø"/>
            </a:pPr>
            <a:r>
              <a:rPr lang="fr-FR" sz="280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Développement du Module de Gestion des projets en AE-CP</a:t>
            </a:r>
            <a:endParaRPr lang="en-US" dirty="0"/>
          </a:p>
        </p:txBody>
      </p:sp>
      <p:sp>
        <p:nvSpPr>
          <p:cNvPr id="5" name="Google Shape;113;p15">
            <a:extLst>
              <a:ext uri="{FF2B5EF4-FFF2-40B4-BE49-F238E27FC236}">
                <a16:creationId xmlns:a16="http://schemas.microsoft.com/office/drawing/2014/main" id="{663B80E6-338C-8D8E-F689-A9344D85F6DA}"/>
              </a:ext>
            </a:extLst>
          </p:cNvPr>
          <p:cNvSpPr txBox="1">
            <a:spLocks/>
          </p:cNvSpPr>
          <p:nvPr/>
        </p:nvSpPr>
        <p:spPr>
          <a:xfrm>
            <a:off x="1238250" y="145918"/>
            <a:ext cx="9705975" cy="846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200"/>
              <a:buFont typeface="Cambria"/>
              <a:buNone/>
            </a:pPr>
            <a:r>
              <a:rPr lang="fr-FR" b="1" dirty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3.</a:t>
            </a:r>
            <a:r>
              <a:rPr lang="fr-FR" b="1" dirty="0">
                <a:latin typeface="Arial Black" panose="020B0A040201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4400" b="1" i="0" u="none" strike="noStrike" cap="none" dirty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Perspectives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DCD62E-9238-0A5D-12BE-512EB05BD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805"/>
            <a:ext cx="1152524" cy="131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51EBEF-6FAF-18EE-A0AC-27999180A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16" y="24650"/>
            <a:ext cx="1059183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3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DAA288-489E-F859-5366-947E9AD44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80"/>
            <a:ext cx="1152524" cy="131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490DB9-990A-4F21-B1C4-D97FE9F97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16" y="24650"/>
            <a:ext cx="1059183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287</Words>
  <Application>Microsoft Macintosh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Arial Rounded MT Bold</vt:lpstr>
      <vt:lpstr>Calibri</vt:lpstr>
      <vt:lpstr>Calibri Light</vt:lpstr>
      <vt:lpstr>Cambria</vt:lpstr>
      <vt:lpstr>Century Gothic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Jerome Dendura</cp:lastModifiedBy>
  <cp:revision>6</cp:revision>
  <dcterms:created xsi:type="dcterms:W3CDTF">2023-11-05T21:43:48Z</dcterms:created>
  <dcterms:modified xsi:type="dcterms:W3CDTF">2023-11-22T10:10:07Z</dcterms:modified>
</cp:coreProperties>
</file>