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83" r:id="rId5"/>
    <p:sldId id="258" r:id="rId6"/>
    <p:sldId id="280" r:id="rId7"/>
    <p:sldId id="281" r:id="rId8"/>
    <p:sldId id="282" r:id="rId9"/>
    <p:sldId id="275" r:id="rId10"/>
    <p:sldId id="276" r:id="rId11"/>
    <p:sldId id="277" r:id="rId12"/>
    <p:sldId id="284"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46"/>
  </p:normalViewPr>
  <p:slideViewPr>
    <p:cSldViewPr snapToGrid="0">
      <p:cViewPr varScale="1">
        <p:scale>
          <a:sx n="127" d="100"/>
          <a:sy n="127" d="100"/>
        </p:scale>
        <p:origin x="2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3541631362"/>
              </p:ext>
            </p:extLst>
          </p:nvPr>
        </p:nvGraphicFramePr>
        <p:xfrm>
          <a:off x="1000897" y="719665"/>
          <a:ext cx="10256108" cy="283779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1</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Statistiques, prospectives et planification</a:t>
                      </a:r>
                      <a:r>
                        <a:rPr lang="en-US" sz="2800" dirty="0">
                          <a:solidFill>
                            <a:schemeClr val="accent1">
                              <a:lumMod val="75000"/>
                            </a:schemeClr>
                          </a:solidFill>
                          <a:effectLst/>
                          <a:latin typeface="Arial Rounded MT Bold" panose="020F0704030504030204" pitchFamily="34" charset="77"/>
                          <a:cs typeface="Arial" panose="020B0604020202020204" pitchFamily="34" charset="0"/>
                        </a:rPr>
                        <a:t> </a:t>
                      </a: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Exhaustivité, disponibilité et fiabilité des données statistiques</a:t>
                      </a:r>
                      <a:r>
                        <a:rPr lang="en-US" sz="2000" b="1" dirty="0">
                          <a:effectLst/>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433136" y="3557459"/>
            <a:ext cx="11405937" cy="1600438"/>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400" b="1" dirty="0">
                <a:latin typeface="Arial" panose="020B0604020202020204" pitchFamily="34" charset="0"/>
                <a:cs typeface="Arial" panose="020B0604020202020204" pitchFamily="34" charset="0"/>
              </a:rPr>
              <a:t>RATTRAPAGE DE LA PRODUCTION DES COMPTES NATIONAUX DE 2005 à 2022</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400110"/>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Gerry KADILA NGALULA, </a:t>
            </a:r>
            <a:r>
              <a:rPr lang="fr-FR" sz="2000" i="1" kern="100" dirty="0">
                <a:solidFill>
                  <a:srgbClr val="000000"/>
                </a:solidFill>
                <a:latin typeface="Arial" panose="020B0604020202020204" pitchFamily="34" charset="0"/>
                <a:ea typeface="Calibri" panose="020F0502020204030204" pitchFamily="34" charset="0"/>
                <a:cs typeface="Arial" panose="020B0604020202020204" pitchFamily="34" charset="0"/>
              </a:rPr>
              <a:t>comptable nationale</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B5A8D48-D743-F273-D141-368645149A21}"/>
              </a:ext>
            </a:extLst>
          </p:cNvPr>
          <p:cNvSpPr txBox="1"/>
          <p:nvPr/>
        </p:nvSpPr>
        <p:spPr>
          <a:xfrm>
            <a:off x="215757" y="205483"/>
            <a:ext cx="11691991" cy="6555641"/>
          </a:xfrm>
          <a:prstGeom prst="rect">
            <a:avLst/>
          </a:prstGeom>
          <a:noFill/>
        </p:spPr>
        <p:txBody>
          <a:bodyPr wrap="square" rtlCol="0">
            <a:spAutoFit/>
          </a:bodyPr>
          <a:lstStyle/>
          <a:p>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III. Risques et difficultés associés</a:t>
            </a:r>
          </a:p>
          <a:p>
            <a:endParaRPr lang="fr-FR" sz="2800" dirty="0">
              <a:effectLst/>
              <a:latin typeface="Times New Roman" panose="02020603050405020304" pitchFamily="18" charset="0"/>
              <a:ea typeface="Batang" panose="020B0503020000020004" pitchFamily="18" charset="-127"/>
            </a:endParaRPr>
          </a:p>
          <a:p>
            <a:r>
              <a:rPr lang="fr-FR" sz="2800" dirty="0">
                <a:effectLst/>
                <a:latin typeface="Times New Roman" panose="02020603050405020304" pitchFamily="18" charset="0"/>
                <a:ea typeface="Batang" panose="020B0503020000020004" pitchFamily="18" charset="-127"/>
              </a:rPr>
              <a:t>Malgré les efforts consentis pour disposer de comptes nationaux fiables, à jour et conformes au SCN 93 et la migration au SCN2008 dans un avenir proche, quelques risques et difficultés peuvent être énumérés :</a:t>
            </a:r>
          </a:p>
          <a:p>
            <a:br>
              <a:rPr lang="en-US" sz="2800" dirty="0">
                <a:effectLst/>
                <a:latin typeface="Times New Roman" panose="02020603050405020304" pitchFamily="18" charset="0"/>
                <a:ea typeface="Batang" panose="020B0503020000020004" pitchFamily="18" charset="-127"/>
              </a:rPr>
            </a:br>
            <a:r>
              <a:rPr lang="en-US" sz="2800" dirty="0">
                <a:effectLst/>
                <a:latin typeface="Times New Roman" panose="02020603050405020304" pitchFamily="18" charset="0"/>
                <a:ea typeface="Batang" panose="020B0503020000020004" pitchFamily="18" charset="-127"/>
              </a:rPr>
              <a:t>* </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Manque des financements pour la réalisation de certaines collectes importantes;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Manque de la volonté politique et de la culture statistique dans le chef de certains services d’où la réticence à fournir les données statistiques;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Départ de certains cadres suite aux conditions de travail;</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Retard pour la mise à jour de l’année de base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Problèmes de comparabilité des données aux niveaux continental et mondial avec les pays ayant migré au SCN 2008.</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fr-FR" sz="2800" dirty="0">
                <a:latin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244451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B5A8D48-D743-F273-D141-368645149A21}"/>
              </a:ext>
            </a:extLst>
          </p:cNvPr>
          <p:cNvSpPr txBox="1"/>
          <p:nvPr/>
        </p:nvSpPr>
        <p:spPr>
          <a:xfrm>
            <a:off x="167811" y="0"/>
            <a:ext cx="11856377" cy="5539978"/>
          </a:xfrm>
          <a:prstGeom prst="rect">
            <a:avLst/>
          </a:prstGeom>
          <a:noFill/>
        </p:spPr>
        <p:txBody>
          <a:bodyPr wrap="square" rtlCol="0">
            <a:spAutoFit/>
          </a:bodyPr>
          <a:lstStyle/>
          <a:p>
            <a:pPr algn="just"/>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IV</a:t>
            </a: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 Perspectives et recommandations</a:t>
            </a:r>
            <a:endParaRPr lang="fr-FR" sz="2800" dirty="0">
              <a:latin typeface="Times New Roman" panose="02020603050405020304" pitchFamily="18" charset="0"/>
              <a:ea typeface="Batang" panose="020B0503020000020004" pitchFamily="18" charset="-127"/>
            </a:endParaRPr>
          </a:p>
          <a:p>
            <a:pPr marL="0" indent="0" algn="just">
              <a:buNone/>
            </a:pPr>
            <a:endParaRPr lang="fr-FR" sz="2800" dirty="0">
              <a:effectLst/>
              <a:latin typeface="Times New Roman" panose="02020603050405020304" pitchFamily="18" charset="0"/>
              <a:ea typeface="Batang" panose="020B0503020000020004" pitchFamily="18" charset="-127"/>
            </a:endParaRPr>
          </a:p>
          <a:p>
            <a:pPr marL="0" indent="0" algn="just">
              <a:buNone/>
            </a:pPr>
            <a:r>
              <a:rPr lang="fr-FR" sz="2800" dirty="0">
                <a:effectLst/>
                <a:latin typeface="Times New Roman" panose="02020603050405020304" pitchFamily="18" charset="0"/>
                <a:ea typeface="Batang" panose="020B0503020000020004" pitchFamily="18" charset="-127"/>
              </a:rPr>
              <a:t>Le rattrapage des retards dans la production et la publication des CNA selon le SCN 1993 étant réglé, l</a:t>
            </a:r>
            <a:r>
              <a:rPr lang="fr-FR" sz="2800" dirty="0">
                <a:latin typeface="Times New Roman" panose="02020603050405020304" pitchFamily="18" charset="0"/>
                <a:ea typeface="Batang" panose="020B0503020000020004" pitchFamily="18" charset="-127"/>
              </a:rPr>
              <a:t>’é</a:t>
            </a:r>
            <a:r>
              <a:rPr lang="fr-FR" sz="2800" dirty="0">
                <a:effectLst/>
                <a:latin typeface="Times New Roman" panose="02020603050405020304" pitchFamily="18" charset="0"/>
                <a:ea typeface="Batang" panose="020B0503020000020004" pitchFamily="18" charset="-127"/>
              </a:rPr>
              <a:t>quipe des comptable de l’INS s’investi en ce moment sur plusieurs activités en vue d’améliorer les comptes économiques de la nation. Il s’agit de :</a:t>
            </a:r>
            <a:endParaRPr lang="en-US" sz="2800" dirty="0">
              <a:effectLst/>
              <a:latin typeface="Times New Roman" panose="02020603050405020304" pitchFamily="18" charset="0"/>
              <a:ea typeface="Batang" panose="020B0503020000020004" pitchFamily="18" charset="-127"/>
            </a:endParaRPr>
          </a:p>
          <a:p>
            <a:pPr marL="457200" lvl="0" indent="-457200" algn="just">
              <a:buFont typeface="Arial" panose="020B0604020202020204" pitchFamily="34" charset="0"/>
              <a:buChar char="•"/>
              <a:tabLst>
                <a:tab pos="457200" algn="l"/>
              </a:tabLst>
            </a:pPr>
            <a:r>
              <a:rPr lang="fr-FR" sz="2800" dirty="0">
                <a:latin typeface="Times New Roman" panose="02020603050405020304" pitchFamily="18" charset="0"/>
                <a:ea typeface="Batang" panose="020B0503020000020004" pitchFamily="18" charset="-127"/>
              </a:rPr>
              <a:t>Finaliser valider les comptes 2019 – 20222 en prenant en comptes les DSF, données de la base TVA et les IPPI </a:t>
            </a:r>
            <a:r>
              <a:rPr lang="fr-FR" sz="2800" dirty="0">
                <a:effectLst/>
                <a:latin typeface="Times New Roman" panose="02020603050405020304" pitchFamily="18" charset="0"/>
                <a:ea typeface="Batang" panose="020B0503020000020004" pitchFamily="18" charset="-127"/>
              </a:rPr>
              <a:t>;</a:t>
            </a:r>
          </a:p>
          <a:p>
            <a:pPr marL="457200" lvl="0" indent="-457200" algn="just">
              <a:buFont typeface="Arial" panose="020B0604020202020204" pitchFamily="34" charset="0"/>
              <a:buChar char="•"/>
              <a:tabLst>
                <a:tab pos="457200" algn="l"/>
              </a:tabLst>
            </a:pPr>
            <a:r>
              <a:rPr lang="en-US" sz="2800" dirty="0" err="1">
                <a:effectLst/>
                <a:latin typeface="Times New Roman" panose="02020603050405020304" pitchFamily="18" charset="0"/>
                <a:ea typeface="Batang" panose="020B0503020000020004" pitchFamily="18" charset="-127"/>
              </a:rPr>
              <a:t>Ajouter</a:t>
            </a:r>
            <a:r>
              <a:rPr lang="en-US" sz="2800" dirty="0">
                <a:effectLst/>
                <a:latin typeface="Times New Roman" panose="02020603050405020304" pitchFamily="18" charset="0"/>
                <a:ea typeface="Batang" panose="020B0503020000020004" pitchFamily="18" charset="-127"/>
              </a:rPr>
              <a:t> à </a:t>
            </a:r>
            <a:r>
              <a:rPr lang="en-US" sz="2800" dirty="0" err="1">
                <a:effectLst/>
                <a:latin typeface="Times New Roman" panose="02020603050405020304" pitchFamily="18" charset="0"/>
                <a:ea typeface="Batang" panose="020B0503020000020004" pitchFamily="18" charset="-127"/>
              </a:rPr>
              <a:t>l’outil</a:t>
            </a:r>
            <a:r>
              <a:rPr lang="en-US" sz="2800" dirty="0">
                <a:effectLst/>
                <a:latin typeface="Times New Roman" panose="02020603050405020304" pitchFamily="18" charset="0"/>
                <a:ea typeface="Batang" panose="020B0503020000020004" pitchFamily="18" charset="-127"/>
              </a:rPr>
              <a:t> </a:t>
            </a:r>
            <a:r>
              <a:rPr lang="en-US" sz="2800" dirty="0" err="1">
                <a:effectLst/>
                <a:latin typeface="Times New Roman" panose="02020603050405020304" pitchFamily="18" charset="0"/>
                <a:ea typeface="Batang" panose="020B0503020000020004" pitchFamily="18" charset="-127"/>
              </a:rPr>
              <a:t>l’approche</a:t>
            </a:r>
            <a:r>
              <a:rPr lang="en-US" sz="2800" dirty="0">
                <a:effectLst/>
                <a:latin typeface="Times New Roman" panose="02020603050405020304" pitchFamily="18" charset="0"/>
                <a:ea typeface="Batang" panose="020B0503020000020004" pitchFamily="18" charset="-127"/>
              </a:rPr>
              <a:t> </a:t>
            </a:r>
            <a:r>
              <a:rPr lang="en-US" sz="2800" dirty="0" err="1">
                <a:effectLst/>
                <a:latin typeface="Times New Roman" panose="02020603050405020304" pitchFamily="18" charset="0"/>
                <a:ea typeface="Batang" panose="020B0503020000020004" pitchFamily="18" charset="-127"/>
              </a:rPr>
              <a:t>revenu</a:t>
            </a:r>
            <a:r>
              <a:rPr lang="en-US" sz="2800" dirty="0">
                <a:effectLst/>
                <a:latin typeface="Times New Roman" panose="02020603050405020304" pitchFamily="18" charset="0"/>
                <a:ea typeface="Batang" panose="020B0503020000020004" pitchFamily="18" charset="-127"/>
              </a:rPr>
              <a:t> du </a:t>
            </a:r>
            <a:r>
              <a:rPr lang="en-US" sz="2800" dirty="0" err="1">
                <a:effectLst/>
                <a:latin typeface="Times New Roman" panose="02020603050405020304" pitchFamily="18" charset="0"/>
                <a:ea typeface="Batang" panose="020B0503020000020004" pitchFamily="18" charset="-127"/>
              </a:rPr>
              <a:t>calcul</a:t>
            </a:r>
            <a:r>
              <a:rPr lang="en-US" sz="2800" dirty="0">
                <a:effectLst/>
                <a:latin typeface="Times New Roman" panose="02020603050405020304" pitchFamily="18" charset="0"/>
                <a:ea typeface="Batang" panose="020B0503020000020004" pitchFamily="18" charset="-127"/>
              </a:rPr>
              <a:t> du PIB;</a:t>
            </a:r>
          </a:p>
          <a:p>
            <a:pPr marL="457200" lvl="0" indent="-457200" algn="just">
              <a:buFont typeface="Arial" panose="020B0604020202020204" pitchFamily="34" charset="0"/>
              <a:buChar char="•"/>
              <a:tabLst>
                <a:tab pos="457200" algn="l"/>
              </a:tabLst>
            </a:pPr>
            <a:r>
              <a:rPr lang="fr-FR" sz="2800" dirty="0">
                <a:effectLst/>
                <a:latin typeface="Times New Roman" panose="02020603050405020304" pitchFamily="18" charset="0"/>
                <a:ea typeface="Batang" panose="020B0503020000020004" pitchFamily="18" charset="-127"/>
              </a:rPr>
              <a:t>Mettre en place des comptes nationaux trimestriels (CNT). </a:t>
            </a:r>
            <a:endParaRPr lang="en-US" sz="2800" dirty="0">
              <a:effectLst/>
              <a:latin typeface="Times New Roman" panose="02020603050405020304" pitchFamily="18" charset="0"/>
              <a:ea typeface="Batang" panose="020B0503020000020004" pitchFamily="18" charset="-127"/>
            </a:endParaRPr>
          </a:p>
          <a:p>
            <a:pPr marL="457200" lvl="0" indent="-457200" algn="just">
              <a:buFont typeface="Arial" panose="020B0604020202020204" pitchFamily="34" charset="0"/>
              <a:buChar char="•"/>
              <a:tabLst>
                <a:tab pos="457200" algn="l"/>
              </a:tabLst>
            </a:pPr>
            <a:r>
              <a:rPr lang="fr-FR" sz="2800" dirty="0">
                <a:effectLst/>
                <a:latin typeface="Times New Roman" panose="02020603050405020304" pitchFamily="18" charset="0"/>
                <a:ea typeface="Batang" panose="020B0503020000020004" pitchFamily="18" charset="-127"/>
              </a:rPr>
              <a:t>Faire le rebasage des comptes nationaux et la migration au SCN 2008. </a:t>
            </a:r>
            <a:endParaRPr lang="en-US" sz="2800" dirty="0">
              <a:effectLst/>
              <a:latin typeface="Times New Roman" panose="02020603050405020304" pitchFamily="18" charset="0"/>
              <a:ea typeface="Batang" panose="020B0503020000020004" pitchFamily="18" charset="-127"/>
            </a:endParaRPr>
          </a:p>
          <a:p>
            <a:pPr marL="457200" lvl="0" indent="-457200" algn="just">
              <a:buFont typeface="Arial" panose="020B0604020202020204" pitchFamily="34" charset="0"/>
              <a:buChar char="•"/>
              <a:tabLst>
                <a:tab pos="457200" algn="l"/>
              </a:tabLst>
            </a:pPr>
            <a:r>
              <a:rPr lang="fr-FR" sz="2800" dirty="0" err="1">
                <a:effectLst/>
                <a:latin typeface="Times New Roman" panose="02020603050405020304" pitchFamily="18" charset="0"/>
                <a:ea typeface="Batang" panose="020B0503020000020004" pitchFamily="18" charset="-127"/>
              </a:rPr>
              <a:t>Retropoler</a:t>
            </a:r>
            <a:r>
              <a:rPr lang="fr-FR" sz="2800" dirty="0">
                <a:effectLst/>
                <a:latin typeface="Times New Roman" panose="02020603050405020304" pitchFamily="18" charset="0"/>
                <a:ea typeface="Batang" panose="020B0503020000020004" pitchFamily="18" charset="-127"/>
              </a:rPr>
              <a:t> les comptes nationaux.</a:t>
            </a:r>
            <a:endParaRPr lang="en-US" sz="2800" dirty="0">
              <a:effectLst/>
              <a:latin typeface="Times New Roman" panose="02020603050405020304" pitchFamily="18" charset="0"/>
              <a:ea typeface="Batang" panose="020B0503020000020004" pitchFamily="18" charset="-127"/>
            </a:endParaRPr>
          </a:p>
          <a:p>
            <a:pPr algn="just"/>
            <a:endParaRPr lang="fr-FR"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6725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B5A8D48-D743-F273-D141-368645149A21}"/>
              </a:ext>
            </a:extLst>
          </p:cNvPr>
          <p:cNvSpPr txBox="1"/>
          <p:nvPr/>
        </p:nvSpPr>
        <p:spPr>
          <a:xfrm>
            <a:off x="167811" y="0"/>
            <a:ext cx="11856377" cy="5539978"/>
          </a:xfrm>
          <a:prstGeom prst="rect">
            <a:avLst/>
          </a:prstGeom>
          <a:noFill/>
        </p:spPr>
        <p:txBody>
          <a:bodyPr wrap="square" rtlCol="0">
            <a:spAutoFit/>
          </a:bodyPr>
          <a:lstStyle/>
          <a:p>
            <a:pPr algn="just"/>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IV</a:t>
            </a: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 Perspectives et recommandations (suite)</a:t>
            </a:r>
            <a:endParaRPr lang="fr-FR" sz="2800" dirty="0">
              <a:latin typeface="Times New Roman" panose="02020603050405020304" pitchFamily="18" charset="0"/>
              <a:ea typeface="Batang" panose="020B0503020000020004" pitchFamily="18" charset="-127"/>
            </a:endParaRPr>
          </a:p>
          <a:p>
            <a:pPr marL="0" indent="0" algn="just">
              <a:buNone/>
            </a:pPr>
            <a:endParaRPr lang="fr-FR" sz="2800" dirty="0">
              <a:effectLst/>
              <a:latin typeface="Times New Roman" panose="02020603050405020304" pitchFamily="18" charset="0"/>
              <a:ea typeface="Batang" panose="020B0503020000020004" pitchFamily="18" charset="-127"/>
            </a:endParaRPr>
          </a:p>
          <a:p>
            <a:pPr marL="457200" indent="-457200" algn="just">
              <a:buFont typeface="Arial" panose="020B0604020202020204" pitchFamily="34" charset="0"/>
              <a:buChar char="•"/>
              <a:tabLst>
                <a:tab pos="457200" algn="l"/>
              </a:tabLst>
            </a:pPr>
            <a:r>
              <a:rPr lang="fr-FR" sz="2800" dirty="0">
                <a:latin typeface="Times New Roman" panose="02020603050405020304" pitchFamily="18" charset="0"/>
                <a:ea typeface="Batang" panose="020B0503020000020004" pitchFamily="18" charset="-127"/>
              </a:rPr>
              <a:t>Recommandons aux autorités d’assurer la prise en compte des besoins de la comptabilité nationale dans la collecte de données du système statistique national pour maintenir ce rythme de production des comptes nationaux;</a:t>
            </a:r>
            <a:endParaRPr lang="en-US" sz="2800" dirty="0">
              <a:latin typeface="Times New Roman" panose="02020603050405020304" pitchFamily="18" charset="0"/>
              <a:ea typeface="Batang" panose="020B0503020000020004" pitchFamily="18" charset="-127"/>
            </a:endParaRPr>
          </a:p>
          <a:p>
            <a:pPr marL="457200" lvl="0" indent="-457200" algn="just">
              <a:buFont typeface="Arial" panose="020B0604020202020204" pitchFamily="34" charset="0"/>
              <a:buChar char="•"/>
              <a:tabLst>
                <a:tab pos="457200" algn="l"/>
              </a:tabLst>
            </a:pPr>
            <a:r>
              <a:rPr lang="fr-FR" sz="2800" dirty="0">
                <a:effectLst/>
                <a:latin typeface="Times New Roman" panose="02020603050405020304" pitchFamily="18" charset="0"/>
                <a:ea typeface="Batang" panose="020B0503020000020004" pitchFamily="18" charset="-127"/>
              </a:rPr>
              <a:t>Recommandons aux autorités de disponibiliser les financement nécessaires pour la réalisation de toutes les enquêtes et études spécifiques nécessaires au rebasage des comptes nationaux en RDC</a:t>
            </a:r>
            <a:endParaRPr lang="en-US" sz="2800" dirty="0">
              <a:effectLst/>
              <a:latin typeface="Times New Roman" panose="02020603050405020304" pitchFamily="18" charset="0"/>
              <a:ea typeface="Batang" panose="020B0503020000020004" pitchFamily="18" charset="-127"/>
            </a:endParaRPr>
          </a:p>
          <a:p>
            <a:pPr marL="457200" lvl="0" indent="-457200" algn="just">
              <a:buFont typeface="Arial" panose="020B0604020202020204" pitchFamily="34" charset="0"/>
              <a:buChar char="•"/>
              <a:tabLst>
                <a:tab pos="457200" algn="l"/>
              </a:tabLst>
            </a:pPr>
            <a:r>
              <a:rPr lang="fr-FR" sz="2800" dirty="0">
                <a:latin typeface="Times New Roman" panose="02020603050405020304" pitchFamily="18" charset="0"/>
                <a:ea typeface="Batang" panose="020B0503020000020004" pitchFamily="18" charset="-127"/>
              </a:rPr>
              <a:t>Recommandons aux autorités et au partenaires Poursuivre </a:t>
            </a:r>
            <a:r>
              <a:rPr lang="fr-FR" sz="2800" dirty="0">
                <a:effectLst/>
                <a:latin typeface="Times New Roman" panose="02020603050405020304" pitchFamily="18" charset="0"/>
                <a:ea typeface="Batang" panose="020B0503020000020004" pitchFamily="18" charset="-127"/>
              </a:rPr>
              <a:t>le renforcement des capacités humaines, matérielles et financières de l’équipe de comptabilité nationale pour une bonne finalisation du projet de rebasage des comptes nationaux ; </a:t>
            </a:r>
            <a:endParaRPr lang="en-US" sz="2800" dirty="0">
              <a:effectLst/>
              <a:latin typeface="Times New Roman" panose="02020603050405020304" pitchFamily="18" charset="0"/>
              <a:ea typeface="Batang" panose="020B0503020000020004" pitchFamily="18" charset="-127"/>
            </a:endParaRPr>
          </a:p>
          <a:p>
            <a:pPr algn="just"/>
            <a:endParaRPr lang="fr-FR"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5452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03EF1C0-3DAB-FACF-CEB2-E346496428E9}"/>
              </a:ext>
            </a:extLst>
          </p:cNvPr>
          <p:cNvSpPr txBox="1"/>
          <p:nvPr/>
        </p:nvSpPr>
        <p:spPr>
          <a:xfrm>
            <a:off x="1037722" y="637674"/>
            <a:ext cx="10741193" cy="4178644"/>
          </a:xfrm>
          <a:prstGeom prst="rect">
            <a:avLst/>
          </a:prstGeom>
          <a:noFill/>
        </p:spPr>
        <p:txBody>
          <a:bodyPr wrap="square">
            <a:spAutoFit/>
          </a:bodyPr>
          <a:lstStyle/>
          <a:p>
            <a:r>
              <a:rPr lang="fr-CD" sz="3200" b="1" dirty="0">
                <a:latin typeface="Tahoma" panose="020B0604030504040204" pitchFamily="34" charset="0"/>
                <a:ea typeface="Tahoma" panose="020B0604030504040204" pitchFamily="34" charset="0"/>
                <a:cs typeface="Tahoma" panose="020B0604030504040204" pitchFamily="34" charset="0"/>
              </a:rPr>
              <a:t> </a:t>
            </a:r>
            <a:r>
              <a:rPr lang="fr-CD" sz="4400" b="1" dirty="0">
                <a:latin typeface="Times New Roman" panose="02020603050405020304" pitchFamily="18" charset="0"/>
                <a:ea typeface="Tahoma" panose="020B0604030504040204" pitchFamily="34" charset="0"/>
                <a:cs typeface="Times New Roman" panose="02020603050405020304" pitchFamily="18" charset="0"/>
              </a:rPr>
              <a:t>PLAN</a:t>
            </a:r>
          </a:p>
          <a:p>
            <a:r>
              <a:rPr lang="fr-CD" b="1" dirty="0">
                <a:latin typeface="Times New Roman" panose="02020603050405020304" pitchFamily="18" charset="0"/>
                <a:ea typeface="Tahoma" panose="020B0604030504040204" pitchFamily="34" charset="0"/>
                <a:cs typeface="Times New Roman" panose="02020603050405020304" pitchFamily="18" charset="0"/>
              </a:rPr>
              <a:t>                       </a:t>
            </a:r>
          </a:p>
          <a:p>
            <a:pPr marL="342900" lvl="0" indent="-342900">
              <a:spcAft>
                <a:spcPts val="1200"/>
              </a:spcAft>
              <a:buFont typeface="+mj-lt"/>
              <a:buAutoNum type="romanUcPeriod"/>
              <a:tabLst>
                <a:tab pos="457200" algn="l"/>
                <a:tab pos="457200" algn="l"/>
              </a:tabLst>
            </a:pPr>
            <a:r>
              <a:rPr lang="fr-FR" sz="3200" b="1" dirty="0">
                <a:effectLst/>
                <a:latin typeface="Times New Roman" panose="02020603050405020304" pitchFamily="18" charset="0"/>
                <a:ea typeface="Batang" panose="020B0503020000020004" pitchFamily="18" charset="-127"/>
                <a:cs typeface="Times New Roman" panose="02020603050405020304" pitchFamily="18" charset="0"/>
              </a:rPr>
              <a:t>CONTEXTE</a:t>
            </a:r>
            <a:endParaRPr lang="en-US" sz="3200" dirty="0">
              <a:effectLst/>
              <a:latin typeface="Times New Roman" panose="02020603050405020304" pitchFamily="18" charset="0"/>
              <a:ea typeface="Batang" panose="020B0503020000020004" pitchFamily="18" charset="-127"/>
              <a:cs typeface="Times New Roman" panose="02020603050405020304" pitchFamily="18" charset="0"/>
            </a:endParaRPr>
          </a:p>
          <a:p>
            <a:pPr marL="342900" lvl="0" indent="-342900" algn="just">
              <a:lnSpc>
                <a:spcPct val="115000"/>
              </a:lnSpc>
              <a:spcAft>
                <a:spcPts val="1000"/>
              </a:spcAft>
              <a:buFont typeface="+mj-lt"/>
              <a:buAutoNum type="romanUcPeriod"/>
            </a:pPr>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STATEGIE DE MIS AJOUR DES COMPTES NATIONAUX</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romanUcPeriod"/>
            </a:pPr>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RISQUES ET DIFFICULTÉS ASSOCIÉS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mj-lt"/>
              <a:buAutoNum type="romanUcPeriod"/>
            </a:pPr>
            <a:r>
              <a:rPr lang="fr-FR" sz="3200" b="1" dirty="0">
                <a:latin typeface="Times New Roman" panose="02020603050405020304" pitchFamily="18" charset="0"/>
                <a:ea typeface="Calibri" panose="020F0502020204030204" pitchFamily="34" charset="0"/>
                <a:cs typeface="Times New Roman" panose="02020603050405020304" pitchFamily="18" charset="0"/>
              </a:rPr>
              <a:t>PERSPECTIVES ET RECOMMANDATIO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12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264695" y="184934"/>
            <a:ext cx="11790947" cy="6913697"/>
          </a:xfrm>
        </p:spPr>
        <p:txBody>
          <a:bodyPr>
            <a:normAutofit fontScale="55000" lnSpcReduction="20000"/>
          </a:bodyPr>
          <a:lstStyle/>
          <a:p>
            <a:pPr marL="1028700" indent="-1028700" algn="just">
              <a:buAutoNum type="romanUcPeriod"/>
            </a:pPr>
            <a:r>
              <a:rPr lang="fr-FR" sz="5100" b="1" dirty="0">
                <a:effectLst/>
                <a:latin typeface="Times New Roman" panose="02020603050405020304" pitchFamily="18" charset="0"/>
                <a:ea typeface="Batang" panose="020B0503020000020004" pitchFamily="18" charset="-127"/>
                <a:cs typeface="Times New Roman" panose="02020603050405020304" pitchFamily="18" charset="0"/>
              </a:rPr>
              <a:t>CONTEXTE</a:t>
            </a:r>
            <a:endParaRPr lang="fr-FR" sz="5100" dirty="0">
              <a:latin typeface="Times New Roman" panose="02020603050405020304" pitchFamily="18" charset="0"/>
              <a:cs typeface="Times New Roman" panose="02020603050405020304" pitchFamily="18" charset="0"/>
            </a:endParaRPr>
          </a:p>
          <a:p>
            <a:pPr algn="just">
              <a:lnSpc>
                <a:spcPct val="120000"/>
              </a:lnSpc>
            </a:pPr>
            <a:r>
              <a:rPr lang="fr-FR" sz="5100" dirty="0">
                <a:latin typeface="Times New Roman" panose="02020603050405020304" pitchFamily="18" charset="0"/>
                <a:cs typeface="Times New Roman" panose="02020603050405020304" pitchFamily="18" charset="0"/>
              </a:rPr>
              <a:t>La nécessité de faire de la RDC un pays émergent plaçait l’information statistique en amont du processus de développement. Dans ces conditions, la nécessité d’avoir des statistiques récentes, précises et pertinentes devenait primordiale. Cependant, depuis bien des années, la RDC souffrait d’une carence en matière d’informations statistiques et d’analyses pouvant permettre de se faire rapidement une idée de l’évolution de l’activité économique. </a:t>
            </a:r>
          </a:p>
          <a:p>
            <a:pPr algn="just">
              <a:lnSpc>
                <a:spcPct val="120000"/>
              </a:lnSpc>
            </a:pPr>
            <a:r>
              <a:rPr lang="fr-FR" sz="5100" dirty="0">
                <a:latin typeface="Times New Roman" panose="02020603050405020304" pitchFamily="18" charset="0"/>
                <a:cs typeface="Times New Roman" panose="02020603050405020304" pitchFamily="18" charset="0"/>
              </a:rPr>
              <a:t>En effet, Le processus de la mise en œuvre du SCN 93 en RDC, débuté en 2002, qui avait permis d’élaborer l’année de base 2005 avec l’outil ERETES, ainsi que les années de comptes courants 2006-2009, avait connu énormément de difficultés et avait fini par s’estomper, causant ainsi un retard considérable dans la production des comptes nationaux. </a:t>
            </a:r>
            <a:r>
              <a:rPr lang="fr-FR" sz="5100" dirty="0">
                <a:latin typeface="Times New Roman" panose="02020603050405020304" pitchFamily="18" charset="0"/>
                <a:ea typeface="Batang" panose="020B0503020000020004" pitchFamily="18" charset="-127"/>
                <a:cs typeface="Times New Roman" panose="02020603050405020304" pitchFamily="18" charset="0"/>
              </a:rPr>
              <a:t>En l’absence des comptes nationaux définitifs, les données macroéconomiques utilisées provenaient des modèles de l’estimations de taux de croissance qui sont très provisoires et souvent minimalistes.</a:t>
            </a:r>
            <a:endParaRPr lang="fr-FR" sz="51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777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264695" y="0"/>
            <a:ext cx="11790947" cy="7098632"/>
          </a:xfrm>
        </p:spPr>
        <p:txBody>
          <a:bodyPr>
            <a:normAutofit/>
          </a:bodyPr>
          <a:lstStyle/>
          <a:p>
            <a:pPr marL="571500" indent="-571500" algn="just">
              <a:buAutoNum type="romanUcPeriod"/>
            </a:pPr>
            <a:endParaRPr lang="fr-FR" sz="3000" b="1" dirty="0">
              <a:effectLst/>
              <a:latin typeface="Arial" panose="020B0604020202020204" pitchFamily="34" charset="0"/>
              <a:ea typeface="Batang" panose="020B0503020000020004" pitchFamily="18" charset="-127"/>
              <a:cs typeface="Arial" panose="020B0604020202020204" pitchFamily="34" charset="0"/>
            </a:endParaRPr>
          </a:p>
          <a:p>
            <a:pPr marL="571500" indent="-571500" algn="just">
              <a:buAutoNum type="romanUcPeriod"/>
            </a:pPr>
            <a:r>
              <a:rPr lang="fr-FR" b="1" dirty="0">
                <a:effectLst/>
                <a:latin typeface="Arial" panose="020B0604020202020204" pitchFamily="34" charset="0"/>
                <a:ea typeface="Batang" panose="020B0503020000020004" pitchFamily="18" charset="-127"/>
                <a:cs typeface="Arial" panose="020B0604020202020204" pitchFamily="34" charset="0"/>
              </a:rPr>
              <a:t>CONTEXTE (suite)</a:t>
            </a:r>
          </a:p>
          <a:p>
            <a:pPr marL="0" indent="0" algn="just">
              <a:buNone/>
            </a:pPr>
            <a:endParaRPr lang="fr-FR" dirty="0">
              <a:latin typeface="Arial" panose="020B0604020202020204" pitchFamily="34" charset="0"/>
              <a:cs typeface="Arial" panose="020B0604020202020204" pitchFamily="34" charset="0"/>
            </a:endParaRPr>
          </a:p>
          <a:p>
            <a:pPr algn="just">
              <a:lnSpc>
                <a:spcPct val="120000"/>
              </a:lnSpc>
            </a:pPr>
            <a:r>
              <a:rPr lang="fr-FR" dirty="0">
                <a:latin typeface="Arial" panose="020B0604020202020204" pitchFamily="34" charset="0"/>
                <a:cs typeface="Arial" panose="020B0604020202020204" pitchFamily="34" charset="0"/>
              </a:rPr>
              <a:t>Pour résorber ce retard, l’INS, sur recommandation du FMI et s’inspirant de la technique de détermination du PIB flash, a mis en place une méthodologie permettant de disposer de données de comptabilité nationale</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à partir d’un outil simplifié d’élaboration des comptes, monté sur Excel. Cette méthodologie,  s’appuie sur  SCN 93 et  utilise l’information tirée des derniers comptes définitifs disponibles pour extrapoler les données de production issues de toutes les sources disponibles.</a:t>
            </a:r>
          </a:p>
          <a:p>
            <a:pPr marL="0" indent="0">
              <a:buNone/>
            </a:pPr>
            <a:endParaRPr lang="en-US" dirty="0"/>
          </a:p>
        </p:txBody>
      </p:sp>
    </p:spTree>
    <p:extLst>
      <p:ext uri="{BB962C8B-B14F-4D97-AF65-F5344CB8AC3E}">
        <p14:creationId xmlns:p14="http://schemas.microsoft.com/office/powerpoint/2010/main" val="5730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8F7C9FB-6F25-149C-ACD2-42887DC5A771}"/>
              </a:ext>
            </a:extLst>
          </p:cNvPr>
          <p:cNvSpPr txBox="1"/>
          <p:nvPr/>
        </p:nvSpPr>
        <p:spPr>
          <a:xfrm>
            <a:off x="457200" y="114615"/>
            <a:ext cx="11032957" cy="556434"/>
          </a:xfrm>
          <a:prstGeom prst="rect">
            <a:avLst/>
          </a:prstGeom>
          <a:noFill/>
        </p:spPr>
        <p:txBody>
          <a:bodyPr wrap="square">
            <a:spAutoFit/>
          </a:bodyPr>
          <a:lstStyle/>
          <a:p>
            <a:pPr lvl="0" algn="just">
              <a:lnSpc>
                <a:spcPct val="115000"/>
              </a:lnSpc>
              <a:spcAft>
                <a:spcPts val="1000"/>
              </a:spcAft>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II. STATEGIE DE MIS AJOUR DES COMPTES NATIONAUX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9B5A8D48-D743-F273-D141-368645149A21}"/>
              </a:ext>
            </a:extLst>
          </p:cNvPr>
          <p:cNvSpPr txBox="1"/>
          <p:nvPr/>
        </p:nvSpPr>
        <p:spPr>
          <a:xfrm>
            <a:off x="920019" y="1401435"/>
            <a:ext cx="9694415" cy="5430204"/>
          </a:xfrm>
          <a:prstGeom prst="rect">
            <a:avLst/>
          </a:prstGeom>
          <a:noFill/>
        </p:spPr>
        <p:txBody>
          <a:bodyPr wrap="square" rtlCol="0">
            <a:spAutoFit/>
          </a:bodyPr>
          <a:lstStyle/>
          <a:p>
            <a:pPr marL="342900" lvl="0" indent="-342900" algn="just">
              <a:lnSpc>
                <a:spcPct val="115000"/>
              </a:lnSpc>
              <a:spcAft>
                <a:spcPts val="1000"/>
              </a:spcAft>
              <a:buFont typeface="+mj-lt"/>
              <a:buAutoNum type="arabicPeriod"/>
            </a:pP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Stratégie de saut d’année</a:t>
            </a:r>
            <a:endParaRPr lang="en-US" sz="2800" dirty="0">
              <a:effectLst/>
              <a:latin typeface="Times New Roman" panose="02020603050405020304" pitchFamily="18" charset="0"/>
              <a:ea typeface="Batang" panose="020B0503020000020004" pitchFamily="18" charset="-127"/>
            </a:endParaRPr>
          </a:p>
          <a:p>
            <a:pPr marL="342900" indent="-342900" algn="just">
              <a:buFont typeface="Arial" panose="020B0604020202020204" pitchFamily="34" charset="0"/>
              <a:buChar char="•"/>
            </a:pPr>
            <a:r>
              <a:rPr lang="fr-FR" sz="2800" dirty="0">
                <a:effectLst/>
                <a:latin typeface="Times New Roman" panose="02020603050405020304" pitchFamily="18" charset="0"/>
                <a:ea typeface="Batang" panose="020B0503020000020004" pitchFamily="18" charset="-127"/>
              </a:rPr>
              <a:t>le premier saut d’année a porté sur les comptes de 2010</a:t>
            </a:r>
            <a:r>
              <a:rPr lang="fr-FR" sz="2800" dirty="0">
                <a:latin typeface="Times New Roman" panose="02020603050405020304" pitchFamily="18" charset="0"/>
                <a:ea typeface="Batang" panose="020B0503020000020004" pitchFamily="18" charset="-127"/>
              </a:rPr>
              <a:t> et</a:t>
            </a:r>
            <a:endParaRPr lang="fr-FR" sz="2800" dirty="0">
              <a:effectLst/>
              <a:latin typeface="Times New Roman" panose="02020603050405020304" pitchFamily="18" charset="0"/>
              <a:ea typeface="Batang" panose="020B0503020000020004" pitchFamily="18" charset="-127"/>
            </a:endParaRPr>
          </a:p>
          <a:p>
            <a:pPr marL="342900" indent="-342900" algn="just">
              <a:buFont typeface="Arial" panose="020B0604020202020204" pitchFamily="34" charset="0"/>
              <a:buChar char="•"/>
            </a:pPr>
            <a:r>
              <a:rPr lang="fr-FR" sz="2800" dirty="0">
                <a:latin typeface="Times New Roman" panose="02020603050405020304" pitchFamily="18" charset="0"/>
                <a:ea typeface="Batang" panose="020B0503020000020004" pitchFamily="18" charset="-127"/>
              </a:rPr>
              <a:t>Le </a:t>
            </a:r>
            <a:r>
              <a:rPr lang="fr-FR" sz="2800" dirty="0">
                <a:effectLst/>
                <a:latin typeface="Times New Roman" panose="02020603050405020304" pitchFamily="18" charset="0"/>
                <a:ea typeface="Batang" panose="020B0503020000020004" pitchFamily="18" charset="-127"/>
              </a:rPr>
              <a:t>deuxième saut d’année avait porté sur les comptes de 2013. </a:t>
            </a:r>
          </a:p>
          <a:p>
            <a:pPr algn="just">
              <a:lnSpc>
                <a:spcPct val="115000"/>
              </a:lnSpc>
              <a:spcAft>
                <a:spcPts val="1000"/>
              </a:spcAft>
            </a:pPr>
            <a:endParaRPr lang="fr-FR" sz="2800" dirty="0">
              <a:latin typeface="Times New Roman" panose="02020603050405020304" pitchFamily="18" charset="0"/>
              <a:ea typeface="Batang" panose="020B0503020000020004" pitchFamily="18" charset="-127"/>
            </a:endParaRPr>
          </a:p>
          <a:p>
            <a:pPr algn="just">
              <a:lnSpc>
                <a:spcPct val="115000"/>
              </a:lnSpc>
              <a:spcAft>
                <a:spcPts val="1000"/>
              </a:spcAft>
            </a:pPr>
            <a:r>
              <a:rPr lang="fr-FR" sz="2800" b="1" dirty="0">
                <a:latin typeface="Times New Roman" panose="02020603050405020304" pitchFamily="18" charset="0"/>
                <a:ea typeface="Calibri" panose="020F0502020204030204" pitchFamily="34" charset="0"/>
                <a:cs typeface="Times New Roman" panose="02020603050405020304" pitchFamily="18" charset="0"/>
              </a:rPr>
              <a:t>2. Adoption des CNA simplifiées sur Excel avec le SCNP</a:t>
            </a:r>
          </a:p>
          <a:p>
            <a:pPr algn="just"/>
            <a:endParaRPr lang="fr-FR" sz="28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Mise en place d’un outil simplifié pour l’élaboration des comptes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Publication des comptes nationaux</a:t>
            </a:r>
            <a:endParaRPr lang="fr-CD" sz="2800" dirty="0">
              <a:effectLst/>
              <a:latin typeface="Tahoma" panose="020B0604030504040204" pitchFamily="34" charset="0"/>
              <a:ea typeface="Tahoma" panose="020B0604030504040204" pitchFamily="34" charset="0"/>
              <a:cs typeface="Tahoma" panose="020B0604030504040204" pitchFamily="34" charset="0"/>
            </a:endParaRPr>
          </a:p>
          <a:p>
            <a:pPr algn="just"/>
            <a:r>
              <a:rPr lang="fr-FR" sz="2800" dirty="0">
                <a:latin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26220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B5A8D48-D743-F273-D141-368645149A21}"/>
              </a:ext>
            </a:extLst>
          </p:cNvPr>
          <p:cNvSpPr txBox="1"/>
          <p:nvPr/>
        </p:nvSpPr>
        <p:spPr>
          <a:xfrm>
            <a:off x="400692" y="123291"/>
            <a:ext cx="11445411" cy="6606937"/>
          </a:xfrm>
          <a:prstGeom prst="rect">
            <a:avLst/>
          </a:prstGeom>
          <a:noFill/>
        </p:spPr>
        <p:txBody>
          <a:bodyPr wrap="square" rtlCol="0">
            <a:spAutoFit/>
          </a:bodyPr>
          <a:lstStyle/>
          <a:p>
            <a:pPr algn="just">
              <a:spcAft>
                <a:spcPts val="1000"/>
              </a:spcAft>
            </a:pPr>
            <a:r>
              <a:rPr lang="fr-FR" sz="2600" b="1" dirty="0">
                <a:latin typeface="Times New Roman" panose="02020603050405020304" pitchFamily="18" charset="0"/>
                <a:ea typeface="Calibri" panose="020F0502020204030204" pitchFamily="34" charset="0"/>
                <a:cs typeface="Times New Roman" panose="02020603050405020304" pitchFamily="18" charset="0"/>
              </a:rPr>
              <a:t>a) </a:t>
            </a:r>
            <a:r>
              <a:rPr lang="fr-FR" sz="2600" b="1" dirty="0">
                <a:effectLst/>
                <a:latin typeface="Times New Roman" panose="02020603050405020304" pitchFamily="18" charset="0"/>
                <a:ea typeface="Calibri" panose="020F0502020204030204" pitchFamily="34" charset="0"/>
                <a:cs typeface="Times New Roman" panose="02020603050405020304" pitchFamily="18" charset="0"/>
              </a:rPr>
              <a:t>Mise en place d’un outil simplifié pour l’élaboration des comptes (suite)</a:t>
            </a:r>
            <a:endParaRPr lang="fr-FR" sz="2600" dirty="0">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1000"/>
              </a:spcAft>
            </a:pPr>
            <a:r>
              <a:rPr lang="fr-FR" sz="2600" dirty="0">
                <a:latin typeface="Times New Roman" panose="02020603050405020304" pitchFamily="18" charset="0"/>
                <a:ea typeface="Calibri" panose="020F0502020204030204" pitchFamily="34" charset="0"/>
                <a:cs typeface="Times New Roman" panose="02020603050405020304" pitchFamily="18" charset="0"/>
              </a:rPr>
              <a:t>Deux version de l’outil :</a:t>
            </a:r>
          </a:p>
          <a:p>
            <a:pPr indent="0" algn="just">
              <a:spcAft>
                <a:spcPts val="1000"/>
              </a:spcAft>
              <a:buNone/>
            </a:pPr>
            <a:r>
              <a:rPr lang="fr-FR" sz="2600" b="1" u="sng" dirty="0">
                <a:latin typeface="Times New Roman" panose="02020603050405020304" pitchFamily="18" charset="0"/>
                <a:ea typeface="Calibri" panose="020F0502020204030204" pitchFamily="34" charset="0"/>
                <a:cs typeface="Times New Roman" panose="02020603050405020304" pitchFamily="18" charset="0"/>
              </a:rPr>
              <a:t>Première version</a:t>
            </a:r>
            <a:endParaRPr lang="en-US" sz="2600" b="1" u="sng"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fr-FR" sz="2600" dirty="0">
                <a:effectLst/>
                <a:latin typeface="Times New Roman" panose="02020603050405020304" pitchFamily="18" charset="0"/>
                <a:ea typeface="Batang" panose="020B0503020000020004" pitchFamily="18" charset="-127"/>
                <a:cs typeface="Times New Roman" panose="02020603050405020304" pitchFamily="18" charset="0"/>
              </a:rPr>
              <a:t>Les principes suivants ont été adoptés lors de la conception de l’outil : </a:t>
            </a:r>
            <a:endParaRPr lang="en-US" sz="2600" dirty="0">
              <a:effectLst/>
              <a:latin typeface="Times New Roman" panose="02020603050405020304" pitchFamily="18" charset="0"/>
              <a:ea typeface="Batang" panose="020B0503020000020004" pitchFamily="18" charset="-127"/>
              <a:cs typeface="Times New Roman" panose="02020603050405020304" pitchFamily="18" charset="0"/>
            </a:endParaRPr>
          </a:p>
          <a:p>
            <a:pPr marL="742950" lvl="1" indent="-285750" algn="just">
              <a:buFont typeface="Arial" panose="020B0604020202020204" pitchFamily="34" charset="0"/>
              <a:buChar char="•"/>
              <a:tabLst>
                <a:tab pos="914400" algn="l"/>
              </a:tabLst>
            </a:pPr>
            <a:r>
              <a:rPr lang="fr-FR" sz="2600" dirty="0">
                <a:effectLst/>
                <a:latin typeface="Times New Roman" panose="02020603050405020304" pitchFamily="18" charset="0"/>
                <a:ea typeface="Calibri" panose="020F0502020204030204" pitchFamily="34" charset="0"/>
                <a:cs typeface="Times New Roman" panose="02020603050405020304" pitchFamily="18" charset="0"/>
              </a:rPr>
              <a:t>Réduction de la nomenclature des branches de 106 à 32 branches d’activités ;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fr-FR" sz="2600" dirty="0">
                <a:effectLst/>
                <a:latin typeface="Times New Roman" panose="02020603050405020304" pitchFamily="18" charset="0"/>
                <a:ea typeface="Calibri" panose="020F0502020204030204" pitchFamily="34" charset="0"/>
                <a:cs typeface="Times New Roman" panose="02020603050405020304" pitchFamily="18" charset="0"/>
              </a:rPr>
              <a:t>Réduction de la nomenclature des produits de 460 à 32 produits pour permettre  aux comptables de travailler sur groupe de produits;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fr-FR" sz="2600" dirty="0">
                <a:effectLst/>
                <a:latin typeface="Times New Roman" panose="02020603050405020304" pitchFamily="18" charset="0"/>
                <a:ea typeface="Calibri" panose="020F0502020204030204" pitchFamily="34" charset="0"/>
                <a:cs typeface="Times New Roman" panose="02020603050405020304" pitchFamily="18" charset="0"/>
              </a:rPr>
              <a:t>Utilisation des indicateurs en lieu et place des données en valeurs courantes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fr-FR" sz="2600" dirty="0">
                <a:effectLst/>
                <a:latin typeface="Times New Roman" panose="02020603050405020304" pitchFamily="18" charset="0"/>
                <a:ea typeface="Calibri" panose="020F0502020204030204" pitchFamily="34" charset="0"/>
                <a:cs typeface="Times New Roman" panose="02020603050405020304" pitchFamily="18" charset="0"/>
              </a:rPr>
              <a:t>Abandon de la désagrégation des comptes de production par mode/secteur institutionnel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fr-FR" sz="2600" dirty="0">
                <a:effectLst/>
                <a:latin typeface="Times New Roman" panose="02020603050405020304" pitchFamily="18" charset="0"/>
                <a:ea typeface="Calibri" panose="020F0502020204030204" pitchFamily="34" charset="0"/>
                <a:cs typeface="Times New Roman" panose="02020603050405020304" pitchFamily="18" charset="0"/>
              </a:rPr>
              <a:t>Réduction du champ des comptes nationaux au compte de production et aux équilibres ressources emplois ; (abandon du bas du TRE et du TCEI);</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spcAft>
                <a:spcPts val="1000"/>
              </a:spcAft>
              <a:buFont typeface="Arial" panose="020B0604020202020204" pitchFamily="34" charset="0"/>
              <a:buChar char="•"/>
              <a:tabLst>
                <a:tab pos="914400" algn="l"/>
              </a:tabLst>
            </a:pPr>
            <a:r>
              <a:rPr lang="fr-FR" sz="2600" dirty="0">
                <a:effectLst/>
                <a:latin typeface="Times New Roman" panose="02020603050405020304" pitchFamily="18" charset="0"/>
                <a:ea typeface="Calibri" panose="020F0502020204030204" pitchFamily="34" charset="0"/>
                <a:cs typeface="Times New Roman" panose="02020603050405020304" pitchFamily="18" charset="0"/>
              </a:rPr>
              <a:t>Centralisation des traitements de sources dans un seul classeur DATA avec une feuille centrale indicateurs et des feuilles annexes par type de source;</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2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438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B5A8D48-D743-F273-D141-368645149A21}"/>
              </a:ext>
            </a:extLst>
          </p:cNvPr>
          <p:cNvSpPr txBox="1"/>
          <p:nvPr/>
        </p:nvSpPr>
        <p:spPr>
          <a:xfrm>
            <a:off x="318499" y="184935"/>
            <a:ext cx="11383766" cy="6616298"/>
          </a:xfrm>
          <a:prstGeom prst="rect">
            <a:avLst/>
          </a:prstGeom>
          <a:noFill/>
        </p:spPr>
        <p:txBody>
          <a:bodyPr wrap="square" rtlCol="0">
            <a:spAutoFit/>
          </a:bodyPr>
          <a:lstStyle/>
          <a:p>
            <a:pPr marL="514350" indent="-514350" algn="just">
              <a:buAutoNum type="alphaLcParenR"/>
            </a:pPr>
            <a:r>
              <a:rPr lang="fr-FR" sz="2700" b="1" dirty="0">
                <a:effectLst/>
                <a:latin typeface="Times New Roman" panose="02020603050405020304" pitchFamily="18" charset="0"/>
                <a:ea typeface="Calibri" panose="020F0502020204030204" pitchFamily="34" charset="0"/>
                <a:cs typeface="Times New Roman" panose="02020603050405020304" pitchFamily="18" charset="0"/>
              </a:rPr>
              <a:t>Mise en place d’un outil simplifié pour l’élaboration des comptes</a:t>
            </a:r>
            <a:r>
              <a:rPr lang="en-US" sz="2700" b="1" dirty="0">
                <a:latin typeface="Calibri" panose="020F0502020204030204" pitchFamily="34" charset="0"/>
                <a:ea typeface="Calibri" panose="020F0502020204030204" pitchFamily="34" charset="0"/>
                <a:cs typeface="Times New Roman" panose="02020603050405020304" pitchFamily="18" charset="0"/>
              </a:rPr>
              <a:t> </a:t>
            </a:r>
            <a:r>
              <a:rPr lang="en-US" sz="2700" dirty="0">
                <a:effectLst/>
                <a:latin typeface="Calibri" panose="020F0502020204030204" pitchFamily="34" charset="0"/>
                <a:ea typeface="Calibri" panose="020F0502020204030204" pitchFamily="34" charset="0"/>
                <a:cs typeface="Times New Roman" panose="02020603050405020304" pitchFamily="18" charset="0"/>
              </a:rPr>
              <a:t>(suite)</a:t>
            </a:r>
          </a:p>
          <a:p>
            <a:pPr algn="just"/>
            <a:endParaRPr lang="fr-FR" sz="2700" dirty="0">
              <a:latin typeface="Times New Roman" panose="02020603050405020304" pitchFamily="18" charset="0"/>
              <a:ea typeface="Batang" panose="020B0503020000020004" pitchFamily="18" charset="-127"/>
            </a:endParaRPr>
          </a:p>
          <a:p>
            <a:pPr algn="just"/>
            <a:r>
              <a:rPr lang="fr-FR" sz="2700" dirty="0">
                <a:latin typeface="Times New Roman" panose="02020603050405020304" pitchFamily="18" charset="0"/>
                <a:ea typeface="Batang" panose="020B0503020000020004" pitchFamily="18" charset="-127"/>
              </a:rPr>
              <a:t>Ce premier outil </a:t>
            </a:r>
            <a:r>
              <a:rPr lang="fr-FR" sz="2700" dirty="0">
                <a:effectLst/>
                <a:latin typeface="Times New Roman" panose="02020603050405020304" pitchFamily="18" charset="0"/>
                <a:ea typeface="Batang" panose="020B0503020000020004" pitchFamily="18" charset="-127"/>
              </a:rPr>
              <a:t> a permis de commencer le travail pour résorber le retard dans la production des comptes.</a:t>
            </a:r>
          </a:p>
          <a:p>
            <a:pPr algn="just"/>
            <a:r>
              <a:rPr lang="fr-FR" sz="2700" dirty="0">
                <a:effectLst/>
                <a:latin typeface="Times New Roman" panose="02020603050405020304" pitchFamily="18" charset="0"/>
                <a:ea typeface="Batang" panose="020B0503020000020004" pitchFamily="18" charset="-127"/>
              </a:rPr>
              <a:t>Cependant, certaines</a:t>
            </a:r>
            <a:r>
              <a:rPr lang="fr-FR" sz="2700" dirty="0"/>
              <a:t> limites ont été constatées dans cette version:</a:t>
            </a:r>
            <a:endParaRPr lang="en-US" sz="2700" dirty="0">
              <a:latin typeface="Times New Roman" panose="02020603050405020304" pitchFamily="18" charset="0"/>
              <a:ea typeface="Batang" panose="020B0503020000020004" pitchFamily="18" charset="-127"/>
            </a:endParaRPr>
          </a:p>
          <a:p>
            <a:pPr algn="just"/>
            <a:endParaRPr lang="en-US" sz="2700" dirty="0">
              <a:effectLst/>
              <a:latin typeface="Times New Roman" panose="02020603050405020304" pitchFamily="18" charset="0"/>
              <a:ea typeface="Batang" panose="020B0503020000020004" pitchFamily="18" charset="-127"/>
            </a:endParaRPr>
          </a:p>
          <a:p>
            <a:pPr marL="742950" lvl="1" indent="-285750" algn="just">
              <a:buFont typeface="Arial" panose="020B0604020202020204" pitchFamily="34" charset="0"/>
              <a:buChar char="•"/>
              <a:tabLst>
                <a:tab pos="914400" algn="l"/>
              </a:tabLst>
            </a:pPr>
            <a:r>
              <a:rPr lang="fr-FR" sz="2700" dirty="0">
                <a:effectLst/>
                <a:latin typeface="Times New Roman" panose="02020603050405020304" pitchFamily="18" charset="0"/>
                <a:ea typeface="Batang" panose="020B0503020000020004" pitchFamily="18" charset="-127"/>
                <a:cs typeface="Times New Roman" panose="02020603050405020304" pitchFamily="18" charset="0"/>
              </a:rPr>
              <a:t>L’absence de désagrégation du compte de production par mode/secteur</a:t>
            </a:r>
          </a:p>
          <a:p>
            <a:pPr marL="742950" lvl="1" indent="-285750" algn="just">
              <a:buFont typeface="Arial" panose="020B0604020202020204" pitchFamily="34" charset="0"/>
              <a:buChar char="•"/>
              <a:tabLst>
                <a:tab pos="914400" algn="l"/>
              </a:tabLst>
            </a:pPr>
            <a:r>
              <a:rPr lang="fr-FR" sz="2700" dirty="0">
                <a:effectLst/>
                <a:latin typeface="Times New Roman" panose="02020603050405020304" pitchFamily="18" charset="0"/>
                <a:ea typeface="Batang" panose="020B0503020000020004" pitchFamily="18" charset="-127"/>
                <a:cs typeface="Times New Roman" panose="02020603050405020304" pitchFamily="18" charset="0"/>
              </a:rPr>
              <a:t>Le mode de résolution des ERE et d’équilibrage du TEI étaient assez long pour une année de compte et toute révision de la série prenait énormément de temps, ce qui limitait les possibilités d’utiliser l’outil pour arriver une consolidation à temps des résultats obtenus avant leur publication ;</a:t>
            </a:r>
            <a:endParaRPr lang="en-US" sz="2700" dirty="0">
              <a:effectLst/>
              <a:latin typeface="Times New Roman" panose="02020603050405020304" pitchFamily="18" charset="0"/>
              <a:ea typeface="Batang" panose="020B0503020000020004" pitchFamily="18" charset="-127"/>
              <a:cs typeface="Times New Roman" panose="02020603050405020304" pitchFamily="18" charset="0"/>
            </a:endParaRPr>
          </a:p>
          <a:p>
            <a:pPr marL="742950" lvl="1" indent="-285750" algn="just">
              <a:buFont typeface="Arial" panose="020B0604020202020204" pitchFamily="34" charset="0"/>
              <a:buChar char="•"/>
              <a:tabLst>
                <a:tab pos="914400" algn="l"/>
              </a:tabLst>
            </a:pPr>
            <a:r>
              <a:rPr lang="fr-FR" sz="2700" dirty="0">
                <a:effectLst/>
                <a:latin typeface="Times New Roman" panose="02020603050405020304" pitchFamily="18" charset="0"/>
                <a:ea typeface="Batang" panose="020B0503020000020004" pitchFamily="18" charset="-127"/>
                <a:cs typeface="Times New Roman" panose="02020603050405020304" pitchFamily="18" charset="0"/>
              </a:rPr>
              <a:t>La Centralisation des traitements de sources dans un seul classeur limite le partage des tâches dans l’équipe et augmente le risque d’erreurs </a:t>
            </a:r>
            <a:r>
              <a:rPr lang="fr-FR" sz="2700" dirty="0">
                <a:latin typeface="Times New Roman" panose="02020603050405020304" pitchFamily="18" charset="0"/>
                <a:ea typeface="Batang" panose="020B0503020000020004" pitchFamily="18" charset="-127"/>
                <a:cs typeface="Times New Roman" panose="02020603050405020304" pitchFamily="18" charset="0"/>
              </a:rPr>
              <a:t>.</a:t>
            </a:r>
          </a:p>
          <a:p>
            <a:pPr lvl="1" algn="just">
              <a:tabLst>
                <a:tab pos="914400" algn="l"/>
              </a:tabLst>
            </a:pPr>
            <a:r>
              <a:rPr lang="fr-FR" sz="2700" dirty="0"/>
              <a:t>Certaines améliorations ont été  nécessaires pour résoudre ces problèmes, d’où  la version amélioré du SCNP</a:t>
            </a:r>
            <a:endParaRPr lang="en-US" sz="2700" dirty="0">
              <a:effectLst/>
              <a:latin typeface="Times New Roman" panose="02020603050405020304" pitchFamily="18" charset="0"/>
              <a:ea typeface="Batang" panose="020B0503020000020004" pitchFamily="18" charset="-127"/>
              <a:cs typeface="Times New Roman" panose="02020603050405020304" pitchFamily="18" charset="0"/>
            </a:endParaRPr>
          </a:p>
          <a:p>
            <a:pPr lvl="0" algn="just">
              <a:lnSpc>
                <a:spcPct val="115000"/>
              </a:lnSpc>
              <a:spcAft>
                <a:spcPts val="1000"/>
              </a:spcAft>
            </a:pPr>
            <a:endParaRPr lang="fr-FR"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1253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B5A8D48-D743-F273-D141-368645149A21}"/>
              </a:ext>
            </a:extLst>
          </p:cNvPr>
          <p:cNvSpPr txBox="1"/>
          <p:nvPr/>
        </p:nvSpPr>
        <p:spPr>
          <a:xfrm>
            <a:off x="246580" y="82193"/>
            <a:ext cx="11722813" cy="7022435"/>
          </a:xfrm>
          <a:prstGeom prst="rect">
            <a:avLst/>
          </a:prstGeom>
          <a:noFill/>
        </p:spPr>
        <p:txBody>
          <a:bodyPr wrap="square" rtlCol="0">
            <a:spAutoFit/>
          </a:bodyPr>
          <a:lstStyle/>
          <a:p>
            <a:pPr lvl="0">
              <a:spcAft>
                <a:spcPts val="1000"/>
              </a:spcAft>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fr-FR" sz="2600" b="1" dirty="0">
                <a:effectLst/>
                <a:latin typeface="Times New Roman" panose="02020603050405020304" pitchFamily="18" charset="0"/>
                <a:ea typeface="Calibri" panose="020F0502020204030204" pitchFamily="34" charset="0"/>
                <a:cs typeface="Times New Roman" panose="02020603050405020304" pitchFamily="18" charset="0"/>
              </a:rPr>
              <a:t>Mise en place d’un outil simplifié pour l’élaboration des comptes</a:t>
            </a:r>
            <a:br>
              <a:rPr lang="en-US" sz="2600" dirty="0">
                <a:effectLst/>
                <a:latin typeface="Calibri" panose="020F0502020204030204" pitchFamily="34" charset="0"/>
                <a:ea typeface="Calibri" panose="020F0502020204030204" pitchFamily="34" charset="0"/>
                <a:cs typeface="Times New Roman" panose="02020603050405020304" pitchFamily="18" charset="0"/>
              </a:rPr>
            </a:br>
            <a:r>
              <a:rPr lang="en-US" sz="2600" dirty="0">
                <a:effectLst/>
                <a:latin typeface="Calibri" panose="020F0502020204030204" pitchFamily="34" charset="0"/>
                <a:ea typeface="Calibri" panose="020F0502020204030204" pitchFamily="34" charset="0"/>
                <a:cs typeface="Times New Roman" panose="02020603050405020304" pitchFamily="18" charset="0"/>
              </a:rPr>
              <a:t>(suite)</a:t>
            </a:r>
            <a:endParaRPr lang="fr-FR" sz="2600" b="1" u="sng" dirty="0">
              <a:effectLst/>
              <a:latin typeface="Times New Roman" panose="02020603050405020304" pitchFamily="18" charset="0"/>
              <a:ea typeface="Batang" panose="020B0503020000020004" pitchFamily="18" charset="-127"/>
            </a:endParaRPr>
          </a:p>
          <a:p>
            <a:pPr lvl="0">
              <a:spcAft>
                <a:spcPts val="1000"/>
              </a:spcAft>
            </a:pPr>
            <a:r>
              <a:rPr lang="fr-FR" sz="2600" b="1" u="sng" dirty="0">
                <a:effectLst/>
                <a:latin typeface="Times New Roman" panose="02020603050405020304" pitchFamily="18" charset="0"/>
                <a:ea typeface="Batang" panose="020B0503020000020004" pitchFamily="18" charset="-127"/>
              </a:rPr>
              <a:t>Deuxième version </a:t>
            </a:r>
            <a:br>
              <a:rPr lang="en-US" sz="2600" dirty="0">
                <a:effectLst/>
                <a:latin typeface="Times New Roman" panose="02020603050405020304" pitchFamily="18" charset="0"/>
                <a:ea typeface="Batang" panose="020B0503020000020004" pitchFamily="18" charset="-127"/>
              </a:rPr>
            </a:br>
            <a:r>
              <a:rPr lang="fr-FR" sz="2600" dirty="0">
                <a:effectLst/>
                <a:latin typeface="Times New Roman" panose="02020603050405020304" pitchFamily="18" charset="0"/>
                <a:ea typeface="Batang" panose="020B0503020000020004" pitchFamily="18" charset="-127"/>
              </a:rPr>
              <a:t>L’outil amélioré a été conçu en rattrapant les limites de l’ancienne version </a:t>
            </a:r>
            <a:r>
              <a:rPr lang="fr-FR" sz="2600" dirty="0">
                <a:latin typeface="Times New Roman" panose="02020603050405020304" pitchFamily="18" charset="0"/>
                <a:cs typeface="Times New Roman" panose="02020603050405020304" pitchFamily="18" charset="0"/>
              </a:rPr>
              <a:t>identifiés</a:t>
            </a:r>
            <a:r>
              <a:rPr lang="fr-FR" sz="2600" dirty="0">
                <a:effectLst/>
                <a:latin typeface="Times New Roman" panose="02020603050405020304" pitchFamily="18" charset="0"/>
                <a:ea typeface="Batang" panose="020B0503020000020004" pitchFamily="18" charset="-127"/>
              </a:rPr>
              <a:t> précédemment, notamment : </a:t>
            </a:r>
            <a:br>
              <a:rPr lang="en-US" sz="2600" dirty="0">
                <a:latin typeface="Times New Roman" panose="02020603050405020304" pitchFamily="18" charset="0"/>
                <a:ea typeface="Batang" panose="020B0503020000020004" pitchFamily="18" charset="-127"/>
              </a:rPr>
            </a:br>
            <a:r>
              <a:rPr lang="en-US" sz="2600" dirty="0">
                <a:latin typeface="Times New Roman" panose="02020603050405020304" pitchFamily="18" charset="0"/>
                <a:ea typeface="Batang" panose="020B0503020000020004" pitchFamily="18" charset="-127"/>
              </a:rPr>
              <a:t>* </a:t>
            </a:r>
            <a:r>
              <a:rPr lang="fr-FR" sz="2600" dirty="0">
                <a:latin typeface="Times New Roman" panose="02020603050405020304" pitchFamily="18" charset="0"/>
                <a:cs typeface="Times New Roman" panose="02020603050405020304" pitchFamily="18" charset="0"/>
              </a:rPr>
              <a:t>La désagrégation de compte de production par secteurs institutionnels ;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fr-FR" sz="2600" dirty="0">
                <a:latin typeface="Times New Roman" panose="02020603050405020304" pitchFamily="18" charset="0"/>
                <a:cs typeface="Times New Roman" panose="02020603050405020304" pitchFamily="18" charset="0"/>
              </a:rPr>
              <a:t>Les ERE ont été étendus en reprenant exactement la présentation de ERETES;</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fr-FR" sz="2600" dirty="0">
                <a:latin typeface="Times New Roman" panose="02020603050405020304" pitchFamily="18" charset="0"/>
                <a:cs typeface="Times New Roman" panose="02020603050405020304" pitchFamily="18" charset="0"/>
              </a:rPr>
              <a:t>Le mode de résolution des ERE et d’équilibrage du TEI ont été pré-automatisés avec des     formules simples : il appartient au comptable d’analyser puis de prendre des décisions appropriées;</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Désagrégation de traitement des sources en plusieurs fichiers de traitement;</a:t>
            </a:r>
            <a:br>
              <a:rPr lang="fr-FR" sz="2600" dirty="0">
                <a:latin typeface="Times New Roman" panose="02020603050405020304" pitchFamily="18" charset="0"/>
                <a:cs typeface="Times New Roman" panose="02020603050405020304" pitchFamily="18" charset="0"/>
              </a:rPr>
            </a:br>
            <a:r>
              <a:rPr lang="fr-FR" sz="2600" dirty="0">
                <a:latin typeface="Times New Roman" panose="02020603050405020304" pitchFamily="18" charset="0"/>
                <a:cs typeface="Times New Roman" panose="02020603050405020304" pitchFamily="18" charset="0"/>
              </a:rPr>
              <a:t>* Distinctions entre les étapes de traitements de sources, de mises en cohérences des sources (pré-arbitrages) et de comptabilisation des ERE et des CB, avec plusieurs itérations possibles;</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fr-FR" sz="2600" dirty="0">
                <a:latin typeface="Times New Roman" panose="02020603050405020304" pitchFamily="18" charset="0"/>
                <a:cs typeface="Times New Roman" panose="02020603050405020304" pitchFamily="18" charset="0"/>
              </a:rPr>
              <a:t>Organisation des fichiers de sources en séries  pour en faciliter les exploitations ultérieures;</a:t>
            </a:r>
            <a:br>
              <a:rPr lang="en-US" sz="2600" dirty="0">
                <a:latin typeface="Times New Roman" panose="02020603050405020304" pitchFamily="18" charset="0"/>
                <a:cs typeface="Times New Roman" panose="02020603050405020304" pitchFamily="18" charset="0"/>
              </a:rPr>
            </a:br>
            <a:endParaRPr lang="fr-F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12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B5A8D48-D743-F273-D141-368645149A21}"/>
              </a:ext>
            </a:extLst>
          </p:cNvPr>
          <p:cNvSpPr txBox="1"/>
          <p:nvPr/>
        </p:nvSpPr>
        <p:spPr>
          <a:xfrm>
            <a:off x="339048" y="113016"/>
            <a:ext cx="11650894" cy="6986528"/>
          </a:xfrm>
          <a:prstGeom prst="rect">
            <a:avLst/>
          </a:prstGeom>
          <a:noFill/>
        </p:spPr>
        <p:txBody>
          <a:bodyPr wrap="square" rtlCol="0">
            <a:spAutoFit/>
          </a:bodyPr>
          <a:lstStyle/>
          <a:p>
            <a:r>
              <a:rPr lang="fr-FR"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Publication des comptes nationaux</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sz="2800" dirty="0">
              <a:latin typeface="Times New Roman" panose="02020603050405020304" pitchFamily="18" charset="0"/>
              <a:ea typeface="Batang" panose="020B0503020000020004" pitchFamily="18" charset="-127"/>
              <a:cs typeface="Times New Roman" panose="02020603050405020304" pitchFamily="18" charset="0"/>
            </a:endParaRPr>
          </a:p>
          <a:p>
            <a:r>
              <a:rPr lang="fr-FR" sz="2800" dirty="0">
                <a:latin typeface="Times New Roman" panose="02020603050405020304" pitchFamily="18" charset="0"/>
                <a:ea typeface="Batang" panose="020B0503020000020004" pitchFamily="18" charset="-127"/>
                <a:cs typeface="Times New Roman" panose="02020603050405020304" pitchFamily="18" charset="0"/>
              </a:rPr>
              <a:t>Grâce </a:t>
            </a:r>
            <a:r>
              <a:rPr lang="fr-FR" sz="2800" dirty="0">
                <a:effectLst/>
                <a:latin typeface="Times New Roman" panose="02020603050405020304" pitchFamily="18" charset="0"/>
                <a:ea typeface="Batang" panose="020B0503020000020004" pitchFamily="18" charset="-127"/>
                <a:cs typeface="Times New Roman" panose="02020603050405020304" pitchFamily="18" charset="0"/>
              </a:rPr>
              <a:t>aux stratégies évoquées ci-haut, l’INS a finalisé le processus de rattrapage des comptes nationaux et en mars 2022, </a:t>
            </a:r>
            <a:r>
              <a:rPr lang="fr-FR" sz="2800" dirty="0">
                <a:latin typeface="Times New Roman" panose="02020603050405020304" pitchFamily="18" charset="0"/>
                <a:ea typeface="Batang" panose="020B0503020000020004" pitchFamily="18" charset="-127"/>
                <a:cs typeface="Times New Roman" panose="02020603050405020304" pitchFamily="18" charset="0"/>
              </a:rPr>
              <a:t>L</a:t>
            </a:r>
            <a:r>
              <a:rPr lang="fr-FR" sz="2800" dirty="0">
                <a:effectLst/>
                <a:latin typeface="Times New Roman" panose="02020603050405020304" pitchFamily="18" charset="0"/>
                <a:ea typeface="Batang" panose="020B0503020000020004" pitchFamily="18" charset="-127"/>
                <a:cs typeface="Times New Roman" panose="02020603050405020304" pitchFamily="18" charset="0"/>
              </a:rPr>
              <a:t>a série des comptes nationaux 2005-2019 selon le SCN 1993 ont été publiés.</a:t>
            </a:r>
          </a:p>
          <a:p>
            <a:r>
              <a:rPr lang="fr-FR" sz="2800" dirty="0">
                <a:latin typeface="Times New Roman" panose="02020603050405020304" pitchFamily="18" charset="0"/>
                <a:ea typeface="Batang" panose="020B0503020000020004" pitchFamily="18" charset="-127"/>
                <a:cs typeface="Times New Roman" panose="02020603050405020304" pitchFamily="18" charset="0"/>
              </a:rPr>
              <a:t>L</a:t>
            </a:r>
            <a:r>
              <a:rPr lang="fr-FR" sz="2800" dirty="0">
                <a:effectLst/>
                <a:latin typeface="Times New Roman" panose="02020603050405020304" pitchFamily="18" charset="0"/>
                <a:ea typeface="Batang" panose="020B0503020000020004" pitchFamily="18" charset="-127"/>
                <a:cs typeface="Times New Roman" panose="02020603050405020304" pitchFamily="18" charset="0"/>
              </a:rPr>
              <a:t>a série 2020 – 2022 est encours de finalisation et sa validation est prévue pour le mois de décembr</a:t>
            </a:r>
            <a:r>
              <a:rPr lang="fr-FR" sz="2800" dirty="0">
                <a:latin typeface="Times New Roman" panose="02020603050405020304" pitchFamily="18" charset="0"/>
                <a:ea typeface="Batang" panose="020B0503020000020004" pitchFamily="18" charset="-127"/>
                <a:cs typeface="Times New Roman" panose="02020603050405020304" pitchFamily="18" charset="0"/>
              </a:rPr>
              <a:t>e.</a:t>
            </a:r>
          </a:p>
          <a:p>
            <a:br>
              <a:rPr lang="en-US" sz="2800" dirty="0">
                <a:effectLst/>
                <a:latin typeface="Times New Roman" panose="02020603050405020304" pitchFamily="18" charset="0"/>
                <a:ea typeface="Batang" panose="020B0503020000020004" pitchFamily="18" charset="-127"/>
                <a:cs typeface="Times New Roman" panose="02020603050405020304" pitchFamily="18" charset="0"/>
              </a:rPr>
            </a:br>
            <a:r>
              <a:rPr lang="fr-FR" sz="2800" dirty="0">
                <a:latin typeface="Times New Roman" panose="02020603050405020304" pitchFamily="18" charset="0"/>
                <a:ea typeface="Batang" panose="020B0503020000020004" pitchFamily="18" charset="-127"/>
                <a:cs typeface="Times New Roman" panose="02020603050405020304" pitchFamily="18" charset="0"/>
              </a:rPr>
              <a:t>La publication des ces données a permis d’amélioré le niveau du PIB et d’avoir  plus de  visibilité dans la structure de celui-ci.</a:t>
            </a:r>
            <a:br>
              <a:rPr lang="en-US" sz="2800" dirty="0">
                <a:latin typeface="Times New Roman" panose="02020603050405020304" pitchFamily="18" charset="0"/>
                <a:cs typeface="Times New Roman" panose="02020603050405020304" pitchFamily="18" charset="0"/>
              </a:rPr>
            </a:br>
            <a:r>
              <a:rPr lang="fr-FR" sz="2800" dirty="0">
                <a:effectLst/>
                <a:latin typeface="Times New Roman" panose="02020603050405020304" pitchFamily="18" charset="0"/>
                <a:ea typeface="Batang" panose="020B0503020000020004" pitchFamily="18" charset="-127"/>
                <a:cs typeface="Times New Roman" panose="02020603050405020304" pitchFamily="18" charset="0"/>
              </a:rPr>
              <a:t>La publication de ces données actualisées permet </a:t>
            </a:r>
            <a:r>
              <a:rPr lang="fr-FR" sz="2800" dirty="0">
                <a:latin typeface="Times New Roman" panose="02020603050405020304" pitchFamily="18" charset="0"/>
                <a:ea typeface="Batang" panose="020B0503020000020004" pitchFamily="18" charset="-127"/>
                <a:cs typeface="Times New Roman" panose="02020603050405020304" pitchFamily="18" charset="0"/>
              </a:rPr>
              <a:t>à l’équipe chargé du cadrage </a:t>
            </a:r>
            <a:r>
              <a:rPr lang="fr-FR" sz="2800" dirty="0">
                <a:effectLst/>
                <a:latin typeface="Times New Roman" panose="02020603050405020304" pitchFamily="18" charset="0"/>
                <a:ea typeface="Batang" panose="020B0503020000020004" pitchFamily="18" charset="-127"/>
                <a:cs typeface="Times New Roman" panose="02020603050405020304" pitchFamily="18" charset="0"/>
              </a:rPr>
              <a:t>macroéconomique et budgétaire d’adopter un nouveau modèle utilisant les volumes chaînés afin de faire des meilleures </a:t>
            </a:r>
            <a:r>
              <a:rPr lang="fr-FR" sz="2800" dirty="0">
                <a:latin typeface="Times New Roman" panose="02020603050405020304" pitchFamily="18" charset="0"/>
                <a:cs typeface="Times New Roman" panose="02020603050405020304" pitchFamily="18" charset="0"/>
              </a:rPr>
              <a:t>prévisions du budget de l’état .</a:t>
            </a:r>
            <a:br>
              <a:rPr lang="fr-FR" sz="2800" dirty="0">
                <a:latin typeface="Times New Roman" panose="02020603050405020304" pitchFamily="18" charset="0"/>
                <a:cs typeface="Times New Roman" panose="02020603050405020304" pitchFamily="18" charset="0"/>
              </a:rPr>
            </a:br>
            <a:r>
              <a:rPr lang="fr-FR" sz="2800" dirty="0">
                <a:latin typeface="Times New Roman" panose="02020603050405020304" pitchFamily="18" charset="0"/>
                <a:ea typeface="Batang" panose="020B0503020000020004" pitchFamily="18" charset="-127"/>
                <a:cs typeface="Times New Roman" panose="02020603050405020304" pitchFamily="18" charset="0"/>
              </a:rPr>
              <a:t>Elle permettra aussi la formulation des politiques de développement basée sur  les indicateurs à jour (PIB et autres).</a:t>
            </a:r>
            <a:br>
              <a:rPr lang="fr-FR" sz="2800" dirty="0">
                <a:latin typeface="Times New Roman" panose="02020603050405020304" pitchFamily="18" charset="0"/>
                <a:ea typeface="Batang" panose="020B0503020000020004" pitchFamily="18" charset="-127"/>
                <a:cs typeface="Times New Roman" panose="02020603050405020304" pitchFamily="18" charset="0"/>
              </a:rPr>
            </a:b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464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1295</Words>
  <Application>Microsoft Macintosh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7</cp:revision>
  <dcterms:created xsi:type="dcterms:W3CDTF">2023-11-05T21:43:48Z</dcterms:created>
  <dcterms:modified xsi:type="dcterms:W3CDTF">2023-11-14T20:07:31Z</dcterms:modified>
</cp:coreProperties>
</file>