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4" r:id="rId4"/>
    <p:sldId id="259" r:id="rId5"/>
    <p:sldId id="258" r:id="rId6"/>
    <p:sldId id="275" r:id="rId7"/>
    <p:sldId id="276" r:id="rId8"/>
    <p:sldId id="278" r:id="rId9"/>
    <p:sldId id="277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8"/>
    <p:restoredTop sz="94619"/>
  </p:normalViewPr>
  <p:slideViewPr>
    <p:cSldViewPr snapToGrid="0">
      <p:cViewPr varScale="1">
        <p:scale>
          <a:sx n="120" d="100"/>
          <a:sy n="120" d="100"/>
        </p:scale>
        <p:origin x="2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565E-0E80-EBD4-567A-E151E7A7B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E09522-CA6A-6719-987A-6C0101FB7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BEB6B-D5AD-C453-3699-A20DA6F5A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2380C-829C-4914-E524-68634554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0C987-B537-BB78-FD91-C269E1B7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9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0B12-82E2-314C-E351-A95E66C69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B46F2-1D64-A7B2-1E75-B0643232F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706BD-0AE7-0A39-52B1-5FD44A05A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3A4E2-C0DB-318E-E0E3-8E118177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2C8CC-2849-AEA3-0CF1-17B2B5DB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4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422C68-EAF1-7214-D19F-D962C2FF0F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3C5093-30F4-012C-7502-550D1DE77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18E8F-2F2D-90F9-6308-CD6D26AF8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2BF92-FDF2-F190-6EDD-CD5C512D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503F0-8873-5363-A8F9-1333CBB9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2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1A3E9-487B-CB8F-1075-5A7C88B64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475E9-550C-F0BE-C3F2-C321FFE54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4463F-8F22-CC59-3C18-B97F26D27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1A733-89B1-3816-25C4-D6B1828EA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00EF0-33A2-1EE8-5B94-0C5DA3D4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7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327D8-62A0-8732-5908-C41CC8A4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7850A-E6E3-1B11-B5DD-8278A6D22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EFE3B-9829-4B9A-E4A8-0CCCB95BE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01D77-D043-6757-1B57-454F5FCC3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AFB97-3B5D-74AE-3473-D5AB211C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1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4598-5A09-DD83-BFFF-7E25B28C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181D2-7BF2-27EA-B2C2-FC4387873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E1D77-22A0-0441-95D1-A765BF48E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8CC0E-3897-0B5D-FE17-1420CCBDE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D6C96-9720-3F80-D2E5-BA56A9AF1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21BEE-A804-D03C-C1A9-503CDACC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9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A467E-C599-2CE3-BAAB-0FC74F89F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6ADB5-38C3-6FBD-80E8-07103BCD7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7FB1E-D35E-521E-7E56-619D4E633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A3992A-B87B-5E55-AC2F-F61CD1D21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30EF6B-4C25-85B7-2C22-E0CE872D6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D09972-287C-CD4B-F27C-1265ED61D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6C3800-C9B1-9508-407B-C04E39CAA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E1B7A7-4FA9-F3E4-9D5E-FB632C16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6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3B43-B503-B981-581D-FA11DDAF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192C-6E59-89FA-302B-A455E505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BC6C3-0E2D-0874-3D9E-4FF3A742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0FD18-AA83-A795-C44E-84E3E52A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8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98FDEB-0994-A973-7455-BE1A796F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B0EF7-548A-58B9-0E4F-BC78D2A8B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A091A-1E18-C742-0D03-90F142A8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0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D99D-32D3-C97E-B038-78FCBDF3A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DD8AD-111C-BAF7-5D58-9A4B16F50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8C9AB-0EBD-C7B4-87C1-F35DD6D54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B04B3-007D-1010-7C8C-6E2DE814E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45962-B318-77E5-E867-3EB00657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7DEF3-F1C3-811E-1B80-6E535E1C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9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7F404-A94E-BAB9-AF21-DC6FD5B7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3B957B-1572-74E2-2F44-36E44997B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5E1BB4-5A07-C06C-8245-49A1D483A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7AC50-38FF-27FB-2008-7A747F872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88180-F244-DF56-9CD9-7B1B0E10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67613-CE47-5D84-8DF4-A1E9E6EB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6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E0FF4C-4F31-6460-03B9-E8740E2C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FE335-4404-B47A-1614-73CEF2153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12510-DDF1-4DC5-8086-5E0F3B5A4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76205-AED9-EA47-9C03-8C278AD7864E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3D578-52D1-8BE4-67F0-AEF83FDDF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00C09-E143-163D-D178-A7D60CD4F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4C3A4-1FBB-144E-B1D2-95FEBCDB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DB670A-3965-B51D-78A2-F1F4F0DD6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631362"/>
              </p:ext>
            </p:extLst>
          </p:nvPr>
        </p:nvGraphicFramePr>
        <p:xfrm>
          <a:off x="1000897" y="719665"/>
          <a:ext cx="10256108" cy="2837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92">
                  <a:extLst>
                    <a:ext uri="{9D8B030D-6E8A-4147-A177-3AD203B41FA5}">
                      <a16:colId xmlns:a16="http://schemas.microsoft.com/office/drawing/2014/main" val="392324398"/>
                    </a:ext>
                  </a:extLst>
                </a:gridCol>
                <a:gridCol w="8167816">
                  <a:extLst>
                    <a:ext uri="{9D8B030D-6E8A-4147-A177-3AD203B41FA5}">
                      <a16:colId xmlns:a16="http://schemas.microsoft.com/office/drawing/2014/main" val="3542095450"/>
                    </a:ext>
                  </a:extLst>
                </a:gridCol>
              </a:tblGrid>
              <a:tr h="173933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i="1" u="sng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Arial" panose="020B0604020202020204" pitchFamily="34" charset="0"/>
                        </a:rPr>
                        <a:t>COMMISSION 1</a:t>
                      </a:r>
                      <a:endParaRPr lang="fr-FR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77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2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Arial" panose="020B0604020202020204" pitchFamily="34" charset="0"/>
                        </a:rPr>
                        <a:t>Statistiques, prospectives et planification</a:t>
                      </a:r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600984"/>
                  </a:ext>
                </a:extLst>
              </a:tr>
              <a:tr h="82611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Exhaustivité, disponibilité et fiabilité des données statistiques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548855"/>
                  </a:ext>
                </a:extLst>
              </a:tr>
            </a:tbl>
          </a:graphicData>
        </a:graphic>
      </p:graphicFrame>
      <p:pic>
        <p:nvPicPr>
          <p:cNvPr id="8" name="Picture 7" descr="A map of africa with white lines&#10;&#10;Description automatically generated">
            <a:extLst>
              <a:ext uri="{FF2B5EF4-FFF2-40B4-BE49-F238E27FC236}">
                <a16:creationId xmlns:a16="http://schemas.microsoft.com/office/drawing/2014/main" id="{70064C0F-BC49-1FCC-E0A3-24D08669F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95" y="902043"/>
            <a:ext cx="2290119" cy="26554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B4BA98-2DA1-7626-4CBD-832F14EEEF9B}"/>
              </a:ext>
            </a:extLst>
          </p:cNvPr>
          <p:cNvSpPr txBox="1"/>
          <p:nvPr/>
        </p:nvSpPr>
        <p:spPr>
          <a:xfrm>
            <a:off x="934995" y="3557459"/>
            <a:ext cx="1032201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000" b="1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40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fr-FR" sz="32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rojets de rénovation des comptes nationaux au Togo</a:t>
            </a:r>
            <a:endParaRPr lang="en-US" sz="32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ED2684-B167-F0CF-3A74-000201DD2C02}"/>
              </a:ext>
            </a:extLst>
          </p:cNvPr>
          <p:cNvSpPr txBox="1"/>
          <p:nvPr/>
        </p:nvSpPr>
        <p:spPr>
          <a:xfrm>
            <a:off x="934995" y="5955957"/>
            <a:ext cx="10322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M. </a:t>
            </a:r>
            <a:r>
              <a:rPr lang="fr-FR" sz="2000" i="1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Kodzo</a:t>
            </a:r>
            <a:r>
              <a:rPr lang="fr-FR" sz="20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D. HEVI, </a:t>
            </a:r>
            <a:r>
              <a:rPr lang="fr-FR" sz="2000" i="1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Directeur de la comptabilité nationale et des études économiques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263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frica with white lines and a blue background&#10;&#10;Description automatically generated">
            <a:extLst>
              <a:ext uri="{FF2B5EF4-FFF2-40B4-BE49-F238E27FC236}">
                <a16:creationId xmlns:a16="http://schemas.microsoft.com/office/drawing/2014/main" id="{A6629E75-F29B-2CFB-0D58-96BA2D475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458" y="431800"/>
            <a:ext cx="4519083" cy="36665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B0A771-6D9A-11AC-7B35-BF83BDBC32D3}"/>
              </a:ext>
            </a:extLst>
          </p:cNvPr>
          <p:cNvSpPr txBox="1"/>
          <p:nvPr/>
        </p:nvSpPr>
        <p:spPr>
          <a:xfrm>
            <a:off x="1896533" y="4707467"/>
            <a:ext cx="839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77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4096696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BFC8-A8DA-856F-A402-7EF81F295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BDC31-DAEE-24EE-D8DD-36B474370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Conception et contenu des réformes</a:t>
            </a: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Mise en place de la réforme</a:t>
            </a: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Risques et difficultés associés</a:t>
            </a: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Perspectives et recommandations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75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BFC8-A8DA-856F-A402-7EF81F295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Conception et contenu de la réforme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BDC31-DAEE-24EE-D8DD-36B474370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En 2008, adoption d’un nouveau SCN comme cadre de référence pour l’élaboration des comptes nationaux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Révision du MBP 5 en MBP 6, du SFP 2001 en SFP 2014; CITI rev.3 en CITI rev.4, CPC en CPC 2 des changements importants, etc.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Base des comptes vieillissant (2007) déjà de 11 ans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D’où le PAM-SCN 2008, pour mettre en place une nouvelle série des comptes nationaux basés sur de nouveaux standards internationaux de référence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0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5C33E-66E1-46B0-8707-27672A8BD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Mise en place de la réforme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9C232D-A25F-C578-500D-2D3A5077E4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Une réforme conçue pour la transparence</a:t>
            </a:r>
          </a:p>
          <a:p>
            <a:pPr marL="0" indent="0">
              <a:buNone/>
            </a:pPr>
            <a:endParaRPr lang="fr-FR" sz="9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Comite de gestion (CTG)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pour la supervision des travaux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Cellule technique opérationnelle (CTO)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pour les travaux techniques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Groupes thématiques (7)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SSN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pour les validations techniques des documents nationaux (nomenclatures)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Partenaires techniques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fr-T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812B8EA-D59D-0A57-44D0-C1A04010D2A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3"/>
          <a:stretch/>
        </p:blipFill>
        <p:spPr bwMode="auto">
          <a:xfrm>
            <a:off x="1215198" y="1825626"/>
            <a:ext cx="442760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29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63A24-6620-5FF6-D220-8D28A853F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Mise en place de la réforme</a:t>
            </a:r>
            <a:endParaRPr lang="en-US" dirty="0"/>
          </a:p>
        </p:txBody>
      </p:sp>
      <p:sp>
        <p:nvSpPr>
          <p:cNvPr id="3" name="Organigramme : Procédé 2">
            <a:extLst>
              <a:ext uri="{FF2B5EF4-FFF2-40B4-BE49-F238E27FC236}">
                <a16:creationId xmlns:a16="http://schemas.microsoft.com/office/drawing/2014/main" id="{70F9AFDA-603D-ED22-C063-A5300C09923A}"/>
              </a:ext>
            </a:extLst>
          </p:cNvPr>
          <p:cNvSpPr/>
          <p:nvPr/>
        </p:nvSpPr>
        <p:spPr>
          <a:xfrm>
            <a:off x="4332236" y="5030039"/>
            <a:ext cx="2168165" cy="1493051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 technique (CTO)</a:t>
            </a:r>
            <a:endParaRPr lang="fr-TG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D5D11244-43E6-59C9-7D43-8B24B21D85E8}"/>
              </a:ext>
            </a:extLst>
          </p:cNvPr>
          <p:cNvCxnSpPr>
            <a:cxnSpLocks/>
          </p:cNvCxnSpPr>
          <p:nvPr/>
        </p:nvCxnSpPr>
        <p:spPr>
          <a:xfrm>
            <a:off x="8512405" y="1954002"/>
            <a:ext cx="0" cy="4468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F645960-382C-5816-1E46-3FC646AA4B70}"/>
              </a:ext>
            </a:extLst>
          </p:cNvPr>
          <p:cNvCxnSpPr>
            <a:cxnSpLocks/>
          </p:cNvCxnSpPr>
          <p:nvPr/>
        </p:nvCxnSpPr>
        <p:spPr>
          <a:xfrm>
            <a:off x="2820186" y="1940700"/>
            <a:ext cx="0" cy="4468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416515E-0D42-F8A8-F27D-B4CACADC92D4}"/>
              </a:ext>
            </a:extLst>
          </p:cNvPr>
          <p:cNvSpPr/>
          <p:nvPr/>
        </p:nvSpPr>
        <p:spPr>
          <a:xfrm>
            <a:off x="4362254" y="1970205"/>
            <a:ext cx="1938779" cy="9144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CTG</a:t>
            </a:r>
            <a:endParaRPr lang="fr-TG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D5BB7F-8CE0-BF74-2035-D194A8FE9D8B}"/>
              </a:ext>
            </a:extLst>
          </p:cNvPr>
          <p:cNvSpPr/>
          <p:nvPr/>
        </p:nvSpPr>
        <p:spPr>
          <a:xfrm>
            <a:off x="815405" y="1956063"/>
            <a:ext cx="1894815" cy="9143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Partenaires techniques</a:t>
            </a:r>
            <a:endParaRPr lang="fr-TG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F9986F89-4D17-63DF-7C10-6E5CD94D3559}"/>
              </a:ext>
            </a:extLst>
          </p:cNvPr>
          <p:cNvGrpSpPr/>
          <p:nvPr/>
        </p:nvGrpSpPr>
        <p:grpSpPr>
          <a:xfrm>
            <a:off x="8622367" y="3066066"/>
            <a:ext cx="2649734" cy="3391290"/>
            <a:chOff x="8622367" y="2698420"/>
            <a:chExt cx="2649734" cy="339129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CD4BC543-FC03-E19B-6FAF-0DF85A674BD4}"/>
                </a:ext>
              </a:extLst>
            </p:cNvPr>
            <p:cNvSpPr/>
            <p:nvPr/>
          </p:nvSpPr>
          <p:spPr>
            <a:xfrm>
              <a:off x="8622368" y="2698420"/>
              <a:ext cx="461917" cy="69758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TG"/>
            </a:p>
          </p:txBody>
        </p: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274C2EDB-FED5-7EFB-74AF-5389646A046C}"/>
                </a:ext>
              </a:extLst>
            </p:cNvPr>
            <p:cNvSpPr/>
            <p:nvPr/>
          </p:nvSpPr>
          <p:spPr>
            <a:xfrm>
              <a:off x="8622370" y="3591608"/>
              <a:ext cx="461916" cy="69758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TG"/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5AF74779-E6FD-A54C-3B3E-EA5F775BE535}"/>
                </a:ext>
              </a:extLst>
            </p:cNvPr>
            <p:cNvSpPr/>
            <p:nvPr/>
          </p:nvSpPr>
          <p:spPr>
            <a:xfrm>
              <a:off x="8622367" y="4484796"/>
              <a:ext cx="461917" cy="69758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TG"/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40BC2A50-27FD-3AEA-A2A8-25453356F8F9}"/>
                </a:ext>
              </a:extLst>
            </p:cNvPr>
            <p:cNvSpPr/>
            <p:nvPr/>
          </p:nvSpPr>
          <p:spPr>
            <a:xfrm>
              <a:off x="8622367" y="5377984"/>
              <a:ext cx="461917" cy="69758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TG"/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ED3D6FFA-24E6-C78C-39BF-4B5990D3D4F9}"/>
                </a:ext>
              </a:extLst>
            </p:cNvPr>
            <p:cNvSpPr/>
            <p:nvPr/>
          </p:nvSpPr>
          <p:spPr>
            <a:xfrm>
              <a:off x="9365522" y="2698420"/>
              <a:ext cx="461917" cy="69758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TG"/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531019BC-D189-06A6-703A-F5D21B6CB1BB}"/>
                </a:ext>
              </a:extLst>
            </p:cNvPr>
            <p:cNvSpPr/>
            <p:nvPr/>
          </p:nvSpPr>
          <p:spPr>
            <a:xfrm>
              <a:off x="9365524" y="3591608"/>
              <a:ext cx="461916" cy="69758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TG"/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009E7414-2846-A955-5016-21E4E2930A0D}"/>
                </a:ext>
              </a:extLst>
            </p:cNvPr>
            <p:cNvSpPr/>
            <p:nvPr/>
          </p:nvSpPr>
          <p:spPr>
            <a:xfrm>
              <a:off x="9365521" y="4484796"/>
              <a:ext cx="461917" cy="69758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TG"/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114AC311-4F84-AD16-88FE-131ED980D384}"/>
                </a:ext>
              </a:extLst>
            </p:cNvPr>
            <p:cNvSpPr/>
            <p:nvPr/>
          </p:nvSpPr>
          <p:spPr>
            <a:xfrm>
              <a:off x="9365521" y="5377984"/>
              <a:ext cx="461917" cy="69758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TG"/>
            </a:p>
          </p:txBody>
        </p:sp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46709B08-1211-7CAF-E36E-24C54286066C}"/>
                </a:ext>
              </a:extLst>
            </p:cNvPr>
            <p:cNvSpPr/>
            <p:nvPr/>
          </p:nvSpPr>
          <p:spPr>
            <a:xfrm>
              <a:off x="10108676" y="2712562"/>
              <a:ext cx="461917" cy="69758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TG"/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3A64DD2B-EA07-85A4-7A85-E3B56DAD241B}"/>
                </a:ext>
              </a:extLst>
            </p:cNvPr>
            <p:cNvSpPr/>
            <p:nvPr/>
          </p:nvSpPr>
          <p:spPr>
            <a:xfrm>
              <a:off x="10108678" y="3605750"/>
              <a:ext cx="461916" cy="69758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TG"/>
            </a:p>
          </p:txBody>
        </p:sp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DA8DC20C-D697-C61E-56EB-153F8C5A2383}"/>
                </a:ext>
              </a:extLst>
            </p:cNvPr>
            <p:cNvSpPr/>
            <p:nvPr/>
          </p:nvSpPr>
          <p:spPr>
            <a:xfrm>
              <a:off x="10108675" y="4498938"/>
              <a:ext cx="461917" cy="69758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TG"/>
            </a:p>
          </p:txBody>
        </p:sp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0D23E-C1DF-ED1D-9C99-2ED029C1CD6E}"/>
                </a:ext>
              </a:extLst>
            </p:cNvPr>
            <p:cNvSpPr/>
            <p:nvPr/>
          </p:nvSpPr>
          <p:spPr>
            <a:xfrm>
              <a:off x="10108675" y="5392126"/>
              <a:ext cx="461917" cy="69758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TG"/>
            </a:p>
          </p:txBody>
        </p:sp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C9FA8DFE-3DC9-D610-812E-1690861C5E25}"/>
                </a:ext>
              </a:extLst>
            </p:cNvPr>
            <p:cNvSpPr/>
            <p:nvPr/>
          </p:nvSpPr>
          <p:spPr>
            <a:xfrm>
              <a:off x="10810183" y="2698420"/>
              <a:ext cx="461917" cy="69758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TG"/>
            </a:p>
          </p:txBody>
        </p:sp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9581AD52-5A12-BB71-4B62-7075AFE7301D}"/>
                </a:ext>
              </a:extLst>
            </p:cNvPr>
            <p:cNvSpPr/>
            <p:nvPr/>
          </p:nvSpPr>
          <p:spPr>
            <a:xfrm>
              <a:off x="10810185" y="3591608"/>
              <a:ext cx="461916" cy="69758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TG"/>
            </a:p>
          </p:txBody>
        </p:sp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CA72493B-4605-E5B9-C57B-7020D4C0D95E}"/>
                </a:ext>
              </a:extLst>
            </p:cNvPr>
            <p:cNvSpPr/>
            <p:nvPr/>
          </p:nvSpPr>
          <p:spPr>
            <a:xfrm>
              <a:off x="10810182" y="4484796"/>
              <a:ext cx="461917" cy="69758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TG"/>
            </a:p>
          </p:txBody>
        </p:sp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C98185BC-B259-BCCA-084E-D2558EFD0926}"/>
                </a:ext>
              </a:extLst>
            </p:cNvPr>
            <p:cNvSpPr/>
            <p:nvPr/>
          </p:nvSpPr>
          <p:spPr>
            <a:xfrm>
              <a:off x="10810182" y="5377984"/>
              <a:ext cx="461917" cy="69758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TG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5BE650F-7FB9-4662-655E-5FE8A99CD823}"/>
              </a:ext>
            </a:extLst>
          </p:cNvPr>
          <p:cNvSpPr/>
          <p:nvPr/>
        </p:nvSpPr>
        <p:spPr>
          <a:xfrm>
            <a:off x="8603509" y="1956062"/>
            <a:ext cx="264973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Structures du SSN</a:t>
            </a:r>
            <a:endParaRPr lang="fr-TG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1A30908F-4E27-161A-2772-ABA72E78D446}"/>
              </a:ext>
            </a:extLst>
          </p:cNvPr>
          <p:cNvSpPr/>
          <p:nvPr/>
        </p:nvSpPr>
        <p:spPr>
          <a:xfrm>
            <a:off x="6641583" y="4174851"/>
            <a:ext cx="1563661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Travaux techniques</a:t>
            </a:r>
            <a:endParaRPr lang="fr-TG" sz="1600" dirty="0">
              <a:solidFill>
                <a:schemeClr val="tx1"/>
              </a:solidFill>
            </a:endParaRP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0181D468-3779-5E3F-18B6-7BFB2391DC1C}"/>
              </a:ext>
            </a:extLst>
          </p:cNvPr>
          <p:cNvCxnSpPr>
            <a:cxnSpLocks/>
          </p:cNvCxnSpPr>
          <p:nvPr/>
        </p:nvCxnSpPr>
        <p:spPr>
          <a:xfrm>
            <a:off x="6301834" y="2684281"/>
            <a:ext cx="2119468" cy="452325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8A64F0F4-69A1-F5CA-FAD8-26216ECE7F54}"/>
              </a:ext>
            </a:extLst>
          </p:cNvPr>
          <p:cNvCxnSpPr/>
          <p:nvPr/>
        </p:nvCxnSpPr>
        <p:spPr>
          <a:xfrm flipV="1">
            <a:off x="4808650" y="4322189"/>
            <a:ext cx="0" cy="707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149056C3-9398-3C39-7812-367983291AC8}"/>
              </a:ext>
            </a:extLst>
          </p:cNvPr>
          <p:cNvCxnSpPr/>
          <p:nvPr/>
        </p:nvCxnSpPr>
        <p:spPr>
          <a:xfrm flipV="1">
            <a:off x="6519255" y="5776564"/>
            <a:ext cx="1920901" cy="332000"/>
          </a:xfrm>
          <a:prstGeom prst="straightConnector1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4199F245-D6A6-6B10-5638-6DC742172DFA}"/>
              </a:ext>
            </a:extLst>
          </p:cNvPr>
          <p:cNvCxnSpPr>
            <a:cxnSpLocks/>
          </p:cNvCxnSpPr>
          <p:nvPr/>
        </p:nvCxnSpPr>
        <p:spPr>
          <a:xfrm flipV="1">
            <a:off x="6519255" y="5089251"/>
            <a:ext cx="678771" cy="145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5B81C77B-901C-7592-9599-0B8ACFCD011D}"/>
              </a:ext>
            </a:extLst>
          </p:cNvPr>
          <p:cNvCxnSpPr>
            <a:cxnSpLocks/>
          </p:cNvCxnSpPr>
          <p:nvPr/>
        </p:nvCxnSpPr>
        <p:spPr>
          <a:xfrm flipH="1">
            <a:off x="7847100" y="3864988"/>
            <a:ext cx="665305" cy="372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C45F133F-4113-DC75-7F29-6C74FC4A3D8F}"/>
              </a:ext>
            </a:extLst>
          </p:cNvPr>
          <p:cNvCxnSpPr>
            <a:cxnSpLocks/>
          </p:cNvCxnSpPr>
          <p:nvPr/>
        </p:nvCxnSpPr>
        <p:spPr>
          <a:xfrm>
            <a:off x="2303670" y="2699939"/>
            <a:ext cx="1882151" cy="90344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3DF9B2E1-EF50-67B7-FC1C-606367F83456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2839041" y="4612630"/>
            <a:ext cx="1493195" cy="1163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42C3ECE1-4B70-48D1-64B3-99BF6932C0A0}"/>
              </a:ext>
            </a:extLst>
          </p:cNvPr>
          <p:cNvSpPr/>
          <p:nvPr/>
        </p:nvSpPr>
        <p:spPr>
          <a:xfrm>
            <a:off x="4061830" y="3404570"/>
            <a:ext cx="1639972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Réunions</a:t>
            </a:r>
            <a:endParaRPr lang="fr-TG" dirty="0">
              <a:solidFill>
                <a:schemeClr val="tx1"/>
              </a:solidFill>
            </a:endParaRP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5E96EC44-2974-A948-BA4C-00B592BAAA94}"/>
              </a:ext>
            </a:extLst>
          </p:cNvPr>
          <p:cNvCxnSpPr>
            <a:cxnSpLocks/>
          </p:cNvCxnSpPr>
          <p:nvPr/>
        </p:nvCxnSpPr>
        <p:spPr>
          <a:xfrm>
            <a:off x="4808650" y="2910443"/>
            <a:ext cx="0" cy="518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8A682B42-ACCE-80B8-6DE5-B976E8B7994A}"/>
              </a:ext>
            </a:extLst>
          </p:cNvPr>
          <p:cNvSpPr/>
          <p:nvPr/>
        </p:nvSpPr>
        <p:spPr>
          <a:xfrm>
            <a:off x="815408" y="3066066"/>
            <a:ext cx="461916" cy="69758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TG"/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F17BB69F-8467-5E34-8DB2-E2C2B310C9A0}"/>
              </a:ext>
            </a:extLst>
          </p:cNvPr>
          <p:cNvSpPr/>
          <p:nvPr/>
        </p:nvSpPr>
        <p:spPr>
          <a:xfrm>
            <a:off x="815405" y="3959254"/>
            <a:ext cx="461917" cy="69758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TG"/>
          </a:p>
        </p:txBody>
      </p: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456B67D5-2437-DB53-15BE-F7CC6809238C}"/>
              </a:ext>
            </a:extLst>
          </p:cNvPr>
          <p:cNvSpPr/>
          <p:nvPr/>
        </p:nvSpPr>
        <p:spPr>
          <a:xfrm>
            <a:off x="1558562" y="3080208"/>
            <a:ext cx="461916" cy="69758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TG"/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CA0C4381-B3C5-4E9A-733A-F98E4FF67A4C}"/>
              </a:ext>
            </a:extLst>
          </p:cNvPr>
          <p:cNvSpPr/>
          <p:nvPr/>
        </p:nvSpPr>
        <p:spPr>
          <a:xfrm>
            <a:off x="1558559" y="3973396"/>
            <a:ext cx="461917" cy="69758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TG"/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EF7CBAEB-774C-762D-6FB6-3BDF0AD23558}"/>
              </a:ext>
            </a:extLst>
          </p:cNvPr>
          <p:cNvSpPr/>
          <p:nvPr/>
        </p:nvSpPr>
        <p:spPr>
          <a:xfrm>
            <a:off x="1558559" y="4866584"/>
            <a:ext cx="461917" cy="69758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TG"/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ED3E2E4F-404D-C4F9-B896-68C3D35AE5B7}"/>
              </a:ext>
            </a:extLst>
          </p:cNvPr>
          <p:cNvSpPr/>
          <p:nvPr/>
        </p:nvSpPr>
        <p:spPr>
          <a:xfrm>
            <a:off x="2260069" y="3066066"/>
            <a:ext cx="461916" cy="69758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TG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B1FA8386-8ECB-2034-3BF5-1CC77869B5FA}"/>
              </a:ext>
            </a:extLst>
          </p:cNvPr>
          <p:cNvSpPr/>
          <p:nvPr/>
        </p:nvSpPr>
        <p:spPr>
          <a:xfrm>
            <a:off x="2260066" y="3959254"/>
            <a:ext cx="461917" cy="69758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TG"/>
          </a:p>
        </p:txBody>
      </p:sp>
    </p:spTree>
    <p:extLst>
      <p:ext uri="{BB962C8B-B14F-4D97-AF65-F5344CB8AC3E}">
        <p14:creationId xmlns:p14="http://schemas.microsoft.com/office/powerpoint/2010/main" val="2622014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BFC8-A8DA-856F-A402-7EF81F295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Mise en place de la réforme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BDC31-DAEE-24EE-D8DD-36B474370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PAM-SCN 2008, une démarche participative et transparente</a:t>
            </a:r>
          </a:p>
          <a:p>
            <a:pPr marL="0" indent="0">
              <a:buNone/>
            </a:pPr>
            <a:endParaRPr lang="fr-FR" sz="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 Les résultats obtenus n’ont reçu une adhésion très large ;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 La crédibilité de l’INSEED s’est renforcée auprès des autorités, des partenaires et des autres acteurs nationaux ;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 Une bonne publicité pour l’INSEED dont les missions n’étaient pas très bien connues par certains acteurs nationaux ;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 Des besoins des comptes nationaux mieux connus ; 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 Beaucoup de renforcement de capacités.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2623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BFC8-A8DA-856F-A402-7EF81F295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Risques et difficultés liés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BDC31-DAEE-24EE-D8DD-36B474370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PAM-SCN 2008, une démarche à besoin de financement</a:t>
            </a:r>
          </a:p>
          <a:p>
            <a:pPr marL="0" indent="0">
              <a:spcAft>
                <a:spcPts val="1200"/>
              </a:spcAft>
              <a:buNone/>
            </a:pPr>
            <a:endParaRPr lang="fr-FR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sz="3300" dirty="0">
                <a:latin typeface="Arial" panose="020B0604020202020204" pitchFamily="34" charset="0"/>
                <a:cs typeface="Arial" panose="020B0604020202020204" pitchFamily="34" charset="0"/>
              </a:rPr>
              <a:t>Tant les activités prévues dans le cadre du projet que celle de la mise en œuvre sont onéreuses ;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3300" dirty="0">
                <a:latin typeface="Arial" panose="020B0604020202020204" pitchFamily="34" charset="0"/>
                <a:cs typeface="Arial" panose="020B0604020202020204" pitchFamily="34" charset="0"/>
              </a:rPr>
              <a:t>   Une bonne volonté du Gouvernement est nécessaire ;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3300" dirty="0">
                <a:latin typeface="Arial" panose="020B0604020202020204" pitchFamily="34" charset="0"/>
                <a:cs typeface="Arial" panose="020B0604020202020204" pitchFamily="34" charset="0"/>
              </a:rPr>
              <a:t>   Une bonne implication des partenaires techniques et financiers ;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3300" dirty="0">
                <a:latin typeface="Arial" panose="020B0604020202020204" pitchFamily="34" charset="0"/>
                <a:cs typeface="Arial" panose="020B0604020202020204" pitchFamily="34" charset="0"/>
              </a:rPr>
              <a:t>   Une implication des autres acteurs nationaux a été nécessaire. </a:t>
            </a: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1017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BFC8-A8DA-856F-A402-7EF81F295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Perspectives et recommandations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BDC31-DAEE-24EE-D8DD-36B474370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fr-F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 Le cadre institutionnel mis en place a joué un rôle de facilitation déterminant dans le contexte togolais ;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 De nouveaux chantiers en perspectives : IMAE (avec le FMI), Comptes nationaux trimestriels (CNT) et comptes financiers (avec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Afritac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-Ouest) et Comptes de patrimoine (avec l’INSEE) ;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 Nouveau rebasage en préparation, document projet en cours de finalisation.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8966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BFC8-A8DA-856F-A402-7EF81F295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Perspectives et recommandations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BDC31-DAEE-24EE-D8DD-36B474370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Pour ce type de réforme,  il convient de :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 Rechercher la participation franche des autorités publiques ;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 Renforcer les capacités de tous les acteurs impliqués ;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 Adapter les processus aux contextes prévalant ;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 Créer un cadre institutionnel pour le suivi et les orientations face aux difficultés ;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445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2433</TotalTime>
  <Words>497</Words>
  <Application>Microsoft Macintosh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Wingdings</vt:lpstr>
      <vt:lpstr>Office Theme</vt:lpstr>
      <vt:lpstr>PowerPoint Presentation</vt:lpstr>
      <vt:lpstr>Sommaire</vt:lpstr>
      <vt:lpstr>Conception et contenu de la réforme</vt:lpstr>
      <vt:lpstr>Mise en place de la réforme</vt:lpstr>
      <vt:lpstr>Mise en place de la réforme</vt:lpstr>
      <vt:lpstr>Mise en place de la réforme</vt:lpstr>
      <vt:lpstr>Risques et difficultés liés</vt:lpstr>
      <vt:lpstr>Perspectives et recommandations</vt:lpstr>
      <vt:lpstr>Perspectives et recommandations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Fruchart</dc:creator>
  <cp:lastModifiedBy>Jerome Dendura</cp:lastModifiedBy>
  <cp:revision>14</cp:revision>
  <dcterms:created xsi:type="dcterms:W3CDTF">2023-11-05T21:43:48Z</dcterms:created>
  <dcterms:modified xsi:type="dcterms:W3CDTF">2023-11-16T15:27:46Z</dcterms:modified>
</cp:coreProperties>
</file>