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70" r:id="rId4"/>
    <p:sldId id="268" r:id="rId5"/>
    <p:sldId id="269" r:id="rId6"/>
    <p:sldId id="263" r:id="rId7"/>
    <p:sldId id="264" r:id="rId8"/>
    <p:sldId id="265" r:id="rId9"/>
    <p:sldId id="259" r:id="rId10"/>
    <p:sldId id="267" r:id="rId11"/>
    <p:sldId id="2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46"/>
  </p:normalViewPr>
  <p:slideViewPr>
    <p:cSldViewPr snapToGrid="0">
      <p:cViewPr varScale="1">
        <p:scale>
          <a:sx n="90" d="100"/>
          <a:sy n="90" d="100"/>
        </p:scale>
        <p:origin x="87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k Naivoharinjaka RAZAFIMANDIMBY" userId="67fcda84dfedfff0" providerId="LiveId" clId="{9BE976C3-50F0-4B80-9BAB-8F5478636235}"/>
    <pc:docChg chg="custSel modSld">
      <pc:chgData name="Patrick Naivoharinjaka RAZAFIMANDIMBY" userId="67fcda84dfedfff0" providerId="LiveId" clId="{9BE976C3-50F0-4B80-9BAB-8F5478636235}" dt="2023-11-20T21:31:10.352" v="80" actId="20577"/>
      <pc:docMkLst>
        <pc:docMk/>
      </pc:docMkLst>
      <pc:sldChg chg="modSp mod">
        <pc:chgData name="Patrick Naivoharinjaka RAZAFIMANDIMBY" userId="67fcda84dfedfff0" providerId="LiveId" clId="{9BE976C3-50F0-4B80-9BAB-8F5478636235}" dt="2023-11-20T21:25:34.589" v="1" actId="20577"/>
        <pc:sldMkLst>
          <pc:docMk/>
          <pc:sldMk cId="2789352423" sldId="262"/>
        </pc:sldMkLst>
        <pc:spChg chg="mod">
          <ac:chgData name="Patrick Naivoharinjaka RAZAFIMANDIMBY" userId="67fcda84dfedfff0" providerId="LiveId" clId="{9BE976C3-50F0-4B80-9BAB-8F5478636235}" dt="2023-11-20T21:25:34.589" v="1" actId="20577"/>
          <ac:spMkLst>
            <pc:docMk/>
            <pc:sldMk cId="2789352423" sldId="262"/>
            <ac:spMk id="3" creationId="{A36BDC31-DAEE-24EE-D8DD-36B474370DAD}"/>
          </ac:spMkLst>
        </pc:spChg>
      </pc:sldChg>
      <pc:sldChg chg="modSp mod">
        <pc:chgData name="Patrick Naivoharinjaka RAZAFIMANDIMBY" userId="67fcda84dfedfff0" providerId="LiveId" clId="{9BE976C3-50F0-4B80-9BAB-8F5478636235}" dt="2023-11-20T21:30:14.607" v="76" actId="20577"/>
        <pc:sldMkLst>
          <pc:docMk/>
          <pc:sldMk cId="3265723736" sldId="263"/>
        </pc:sldMkLst>
        <pc:spChg chg="mod">
          <ac:chgData name="Patrick Naivoharinjaka RAZAFIMANDIMBY" userId="67fcda84dfedfff0" providerId="LiveId" clId="{9BE976C3-50F0-4B80-9BAB-8F5478636235}" dt="2023-11-20T21:30:14.607" v="76" actId="20577"/>
          <ac:spMkLst>
            <pc:docMk/>
            <pc:sldMk cId="3265723736" sldId="263"/>
            <ac:spMk id="3" creationId="{A36BDC31-DAEE-24EE-D8DD-36B474370DAD}"/>
          </ac:spMkLst>
        </pc:spChg>
      </pc:sldChg>
      <pc:sldChg chg="modSp mod">
        <pc:chgData name="Patrick Naivoharinjaka RAZAFIMANDIMBY" userId="67fcda84dfedfff0" providerId="LiveId" clId="{9BE976C3-50F0-4B80-9BAB-8F5478636235}" dt="2023-11-20T21:30:38.667" v="77" actId="207"/>
        <pc:sldMkLst>
          <pc:docMk/>
          <pc:sldMk cId="2483781298" sldId="264"/>
        </pc:sldMkLst>
        <pc:spChg chg="mod">
          <ac:chgData name="Patrick Naivoharinjaka RAZAFIMANDIMBY" userId="67fcda84dfedfff0" providerId="LiveId" clId="{9BE976C3-50F0-4B80-9BAB-8F5478636235}" dt="2023-11-20T21:30:38.667" v="77" actId="207"/>
          <ac:spMkLst>
            <pc:docMk/>
            <pc:sldMk cId="2483781298" sldId="264"/>
            <ac:spMk id="3" creationId="{A36BDC31-DAEE-24EE-D8DD-36B474370DAD}"/>
          </ac:spMkLst>
        </pc:spChg>
      </pc:sldChg>
      <pc:sldChg chg="modSp mod">
        <pc:chgData name="Patrick Naivoharinjaka RAZAFIMANDIMBY" userId="67fcda84dfedfff0" providerId="LiveId" clId="{9BE976C3-50F0-4B80-9BAB-8F5478636235}" dt="2023-11-20T21:31:10.352" v="80" actId="20577"/>
        <pc:sldMkLst>
          <pc:docMk/>
          <pc:sldMk cId="4177320354" sldId="265"/>
        </pc:sldMkLst>
        <pc:spChg chg="mod">
          <ac:chgData name="Patrick Naivoharinjaka RAZAFIMANDIMBY" userId="67fcda84dfedfff0" providerId="LiveId" clId="{9BE976C3-50F0-4B80-9BAB-8F5478636235}" dt="2023-11-20T21:31:10.352" v="80" actId="20577"/>
          <ac:spMkLst>
            <pc:docMk/>
            <pc:sldMk cId="4177320354" sldId="265"/>
            <ac:spMk id="3" creationId="{A36BDC31-DAEE-24EE-D8DD-36B474370DAD}"/>
          </ac:spMkLst>
        </pc:spChg>
      </pc:sldChg>
      <pc:sldChg chg="modSp mod">
        <pc:chgData name="Patrick Naivoharinjaka RAZAFIMANDIMBY" userId="67fcda84dfedfff0" providerId="LiveId" clId="{9BE976C3-50F0-4B80-9BAB-8F5478636235}" dt="2023-11-20T21:28:49.876" v="57" actId="313"/>
        <pc:sldMkLst>
          <pc:docMk/>
          <pc:sldMk cId="3666399935" sldId="270"/>
        </pc:sldMkLst>
        <pc:spChg chg="mod">
          <ac:chgData name="Patrick Naivoharinjaka RAZAFIMANDIMBY" userId="67fcda84dfedfff0" providerId="LiveId" clId="{9BE976C3-50F0-4B80-9BAB-8F5478636235}" dt="2023-11-20T21:28:49.876" v="57" actId="313"/>
          <ac:spMkLst>
            <pc:docMk/>
            <pc:sldMk cId="3666399935" sldId="270"/>
            <ac:spMk id="3" creationId="{A36BDC31-DAEE-24EE-D8DD-36B474370DA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F565E-0E80-EBD4-567A-E151E7A7B9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E09522-CA6A-6719-987A-6C0101FB71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BEB6B-D5AD-C453-3699-A20DA6F5A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2380C-829C-4914-E524-68634554D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0C987-B537-BB78-FD91-C269E1B7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794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E0B12-82E2-314C-E351-A95E66C69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AB46F2-1D64-A7B2-1E75-B0643232FD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8706BD-0AE7-0A39-52B1-5FD44A05A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D3A4E2-C0DB-318E-E0E3-8E118177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82C8CC-2849-AEA3-0CF1-17B2B5DB4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842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422C68-EAF1-7214-D19F-D962C2FF0F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3C5093-30F4-012C-7502-550D1DE77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618E8F-2F2D-90F9-6308-CD6D26AF8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E2BF92-FDF2-F190-6EDD-CD5C512DF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503F0-8873-5363-A8F9-1333CBB9D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820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1A3E9-487B-CB8F-1075-5A7C88B64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475E9-550C-F0BE-C3F2-C321FFE54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94463F-8F22-CC59-3C18-B97F26D27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1A733-89B1-3816-25C4-D6B1828EA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00EF0-33A2-1EE8-5B94-0C5DA3D40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773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327D8-62A0-8732-5908-C41CC8A4F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E7850A-E6E3-1B11-B5DD-8278A6D22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AEFE3B-9829-4B9A-E4A8-0CCCB95BE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801D77-D043-6757-1B57-454F5FCC3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AAFB97-3B5D-74AE-3473-D5AB211C5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416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04598-5A09-DD83-BFFF-7E25B28C6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181D2-7BF2-27EA-B2C2-FC4387873F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2E1D77-22A0-0441-95D1-A765BF48EF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38CC0E-3897-0B5D-FE17-1420CCBDE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AD6C96-9720-3F80-D2E5-BA56A9AF1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B21BEE-A804-D03C-C1A9-503CDACC2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693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A467E-C599-2CE3-BAAB-0FC74F89F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16ADB5-38C3-6FBD-80E8-07103BCD7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17FB1E-D35E-521E-7E56-619D4E6336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A3992A-B87B-5E55-AC2F-F61CD1D21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30EF6B-4C25-85B7-2C22-E0CE872D65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D09972-287C-CD4B-F27C-1265ED61D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6C3800-C9B1-9508-407B-C04E39CAA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E1B7A7-4FA9-F3E4-9D5E-FB632C163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368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43B43-B503-B981-581D-FA11DDAF3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DE192C-6E59-89FA-302B-A455E505A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DBC6C3-0E2D-0874-3D9E-4FF3A7422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50FD18-AA83-A795-C44E-84E3E52A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280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98FDEB-0994-A973-7455-BE1A796F9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AB0EF7-548A-58B9-0E4F-BC78D2A8B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5A091A-1E18-C742-0D03-90F142A84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908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0D99D-32D3-C97E-B038-78FCBDF3A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BDD8AD-111C-BAF7-5D58-9A4B16F50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C8C9AB-0EBD-C7B4-87C1-F35DD6D548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4B04B3-007D-1010-7C8C-6E2DE814E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445962-B318-77E5-E867-3EB006579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57DEF3-F1C3-811E-1B80-6E535E1C0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295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7F404-A94E-BAB9-AF21-DC6FD5B7F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3B957B-1572-74E2-2F44-36E44997B6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5E1BB4-5A07-C06C-8245-49A1D483AD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87AC50-38FF-27FB-2008-7A747F872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76205-AED9-EA47-9C03-8C278AD7864E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888180-F244-DF56-9CD9-7B1B0E10E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867613-CE47-5D84-8DF4-A1E9E6EB6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4C3A4-1FBB-144E-B1D2-95FEBCDB02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262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E0FF4C-4F31-6460-03B9-E8740E2C3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2FE335-4404-B47A-1614-73CEF2153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12510-DDF1-4DC5-8086-5E0F3B5A45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76205-AED9-EA47-9C03-8C278AD7864E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63D578-52D1-8BE4-67F0-AEF83FDDF4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00C09-E143-163D-D178-A7D60CD4FC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4C3A4-1FBB-144E-B1D2-95FEBCDB02F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58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DB670A-3965-B51D-78A2-F1F4F0DD6A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125671"/>
              </p:ext>
            </p:extLst>
          </p:nvPr>
        </p:nvGraphicFramePr>
        <p:xfrm>
          <a:off x="1000897" y="719665"/>
          <a:ext cx="10256108" cy="3264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92">
                  <a:extLst>
                    <a:ext uri="{9D8B030D-6E8A-4147-A177-3AD203B41FA5}">
                      <a16:colId xmlns:a16="http://schemas.microsoft.com/office/drawing/2014/main" val="392324398"/>
                    </a:ext>
                  </a:extLst>
                </a:gridCol>
                <a:gridCol w="8167816">
                  <a:extLst>
                    <a:ext uri="{9D8B030D-6E8A-4147-A177-3AD203B41FA5}">
                      <a16:colId xmlns:a16="http://schemas.microsoft.com/office/drawing/2014/main" val="3542095450"/>
                    </a:ext>
                  </a:extLst>
                </a:gridCol>
              </a:tblGrid>
              <a:tr h="1739330"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i="1" u="sng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Rounded MT Bold" panose="020F0704030504030204" pitchFamily="34" charset="77"/>
                          <a:ea typeface="+mn-ea"/>
                          <a:cs typeface="Arial" panose="020B0604020202020204" pitchFamily="34" charset="0"/>
                        </a:rPr>
                        <a:t>COMMISSION 5</a:t>
                      </a:r>
                      <a:endParaRPr lang="fr-FR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Rounded MT Bold" panose="020F0704030504030204" pitchFamily="34" charset="77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fr-FR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Rounded MT Bold" panose="020F0704030504030204" pitchFamily="34" charset="77"/>
                          <a:cs typeface="Arial" panose="020B0604020202020204" pitchFamily="34" charset="0"/>
                        </a:rPr>
                        <a:t>Transparence, </a:t>
                      </a:r>
                      <a:r>
                        <a:rPr lang="en-US" sz="28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Rounded MT Bold" panose="020F0704030504030204" pitchFamily="34" charset="77"/>
                          <a:cs typeface="Arial" panose="020B0604020202020204" pitchFamily="34" charset="0"/>
                        </a:rPr>
                        <a:t>redevabilité</a:t>
                      </a:r>
                      <a:r>
                        <a:rPr lang="en-US" sz="2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Rounded MT Bold" panose="020F0704030504030204" pitchFamily="34" charset="77"/>
                          <a:cs typeface="Arial" panose="020B0604020202020204" pitchFamily="34" charset="0"/>
                        </a:rPr>
                        <a:t> et reedition des </a:t>
                      </a:r>
                      <a:r>
                        <a:rPr lang="en-US" sz="28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Rounded MT Bold" panose="020F0704030504030204" pitchFamily="34" charset="77"/>
                          <a:cs typeface="Arial" panose="020B0604020202020204" pitchFamily="34" charset="0"/>
                        </a:rPr>
                        <a:t>comptes</a:t>
                      </a:r>
                      <a:r>
                        <a:rPr lang="en-US" sz="2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Rounded MT Bold" panose="020F0704030504030204" pitchFamily="34" charset="77"/>
                          <a:cs typeface="Arial" panose="020B0604020202020204" pitchFamily="34" charset="0"/>
                        </a:rPr>
                        <a:t> et pilotage des </a:t>
                      </a:r>
                      <a:r>
                        <a:rPr lang="en-US" sz="28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Rounded MT Bold" panose="020F0704030504030204" pitchFamily="34" charset="77"/>
                          <a:cs typeface="Arial" panose="020B0604020202020204" pitchFamily="34" charset="0"/>
                        </a:rPr>
                        <a:t>réformes</a:t>
                      </a:r>
                      <a:r>
                        <a:rPr lang="en-US" sz="2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Rounded MT Bold" panose="020F0704030504030204" pitchFamily="34" charset="77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600984"/>
                  </a:ext>
                </a:extLst>
              </a:tr>
              <a:tr h="82611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Table ronde n</a:t>
                      </a:r>
                      <a:r>
                        <a:rPr lang="fr-FR" sz="2000" b="1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fr-FR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1 - Outils de diagnostic et pilotage des réformes</a:t>
                      </a:r>
                      <a:endParaRPr 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1548855"/>
                  </a:ext>
                </a:extLst>
              </a:tr>
            </a:tbl>
          </a:graphicData>
        </a:graphic>
      </p:graphicFrame>
      <p:pic>
        <p:nvPicPr>
          <p:cNvPr id="8" name="Picture 7" descr="A map of africa with white lines&#10;&#10;Description automatically generated">
            <a:extLst>
              <a:ext uri="{FF2B5EF4-FFF2-40B4-BE49-F238E27FC236}">
                <a16:creationId xmlns:a16="http://schemas.microsoft.com/office/drawing/2014/main" id="{70064C0F-BC49-1FCC-E0A3-24D08669F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995" y="902043"/>
            <a:ext cx="2290119" cy="265541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1B4BA98-2DA1-7626-4CBD-832F14EEEF9B}"/>
              </a:ext>
            </a:extLst>
          </p:cNvPr>
          <p:cNvSpPr txBox="1"/>
          <p:nvPr/>
        </p:nvSpPr>
        <p:spPr>
          <a:xfrm>
            <a:off x="934995" y="3557459"/>
            <a:ext cx="1032201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1000" b="1" kern="1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fr-FR" sz="3600" b="1" kern="1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3600" b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Pilotage, coordination et partenariat dans la conduite des réformes des finances publiques </a:t>
            </a:r>
          </a:p>
          <a:p>
            <a:pPr algn="ctr"/>
            <a:r>
              <a:rPr lang="fr-FR" sz="3200" b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Madagascar –</a:t>
            </a:r>
            <a:endParaRPr lang="en-US" sz="3200" b="1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ED2684-B167-F0CF-3A74-000201DD2C02}"/>
              </a:ext>
            </a:extLst>
          </p:cNvPr>
          <p:cNvSpPr txBox="1"/>
          <p:nvPr/>
        </p:nvSpPr>
        <p:spPr>
          <a:xfrm>
            <a:off x="934995" y="5955957"/>
            <a:ext cx="103220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Patrick </a:t>
            </a:r>
            <a:r>
              <a:rPr lang="en-US" sz="2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Razafimandimby</a:t>
            </a:r>
            <a:r>
              <a:rPr lang="en-US" sz="2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Directeur de la Coordination et du </a:t>
            </a:r>
            <a:r>
              <a:rPr lang="en-US" sz="2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Suivi</a:t>
            </a:r>
            <a:r>
              <a:rPr lang="en-US" sz="20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des </a:t>
            </a:r>
            <a:r>
              <a:rPr lang="en-US" sz="20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Réformes</a:t>
            </a:r>
            <a:endParaRPr lang="en-US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263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61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BDC31-DAEE-24EE-D8DD-36B474370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002" y="1690688"/>
            <a:ext cx="11514870" cy="48579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PERSPECTIVES –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Capitaliser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sur les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réformes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à haut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potentiel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effet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d’entrainement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Quelques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exemples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 lvl="1">
              <a:spcAft>
                <a:spcPts val="1200"/>
              </a:spcAft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Mise en œuvre des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recommendations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 de l’audit de la chaine de la dépense (2023)</a:t>
            </a:r>
          </a:p>
          <a:p>
            <a:pPr lvl="1">
              <a:spcAft>
                <a:spcPts val="1200"/>
              </a:spcAft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Transformation digitale des métiers des finances publiques (lancement en 2023)</a:t>
            </a:r>
          </a:p>
          <a:p>
            <a:pPr lvl="1">
              <a:spcAft>
                <a:spcPts val="1200"/>
              </a:spcAft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Gestion des investissements publics (nouveau décret GIP en 2023)</a:t>
            </a:r>
            <a:endParaRPr lang="fr-MG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DB55AF7-84FF-58B8-ACAC-8314A4703E3C}"/>
              </a:ext>
            </a:extLst>
          </p:cNvPr>
          <p:cNvSpPr txBox="1">
            <a:spLocks/>
          </p:cNvSpPr>
          <p:nvPr/>
        </p:nvSpPr>
        <p:spPr>
          <a:xfrm>
            <a:off x="161261" y="147158"/>
            <a:ext cx="1203073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Pilotage, Coordination et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Partenariat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dans la mise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œuvre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réformes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Finances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Publiques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985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africa with white lines and a blue background&#10;&#10;Description automatically generated">
            <a:extLst>
              <a:ext uri="{FF2B5EF4-FFF2-40B4-BE49-F238E27FC236}">
                <a16:creationId xmlns:a16="http://schemas.microsoft.com/office/drawing/2014/main" id="{A6629E75-F29B-2CFB-0D58-96BA2D475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458" y="431800"/>
            <a:ext cx="4519083" cy="36665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B0A771-6D9A-11AC-7B35-BF83BDBC32D3}"/>
              </a:ext>
            </a:extLst>
          </p:cNvPr>
          <p:cNvSpPr txBox="1"/>
          <p:nvPr/>
        </p:nvSpPr>
        <p:spPr>
          <a:xfrm>
            <a:off x="1896533" y="4707467"/>
            <a:ext cx="8398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 Rounded MT Bold" panose="020F0704030504030204" pitchFamily="34" charset="77"/>
              </a:rPr>
              <a:t>MERCI POUR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4096696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61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EBFC8-A8DA-856F-A402-7EF81F295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261" y="147158"/>
            <a:ext cx="12030739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Pilotage, Coordination et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Partenariat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dans la mise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œuvre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réformes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Finances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Publiques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BDC31-DAEE-24EE-D8DD-36B474370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002" y="1690688"/>
            <a:ext cx="11514870" cy="48579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Présentation du Plan Stratégique de Modernisation de la Gestion des Finances Publiques</a:t>
            </a:r>
          </a:p>
          <a:p>
            <a:pPr marL="0" indent="0">
              <a:buNone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Cadre de pilotage, Coordination et Partenariat</a:t>
            </a:r>
          </a:p>
          <a:p>
            <a:pPr marL="0" indent="0">
              <a:buNone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Enseignements clés et perspectives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352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61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EBFC8-A8DA-856F-A402-7EF81F295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261" y="147158"/>
            <a:ext cx="12030739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Pilotage, Coordination et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Partenariat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dans la mise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œuvre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réformes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Finances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Publiques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BDC31-DAEE-24EE-D8DD-36B474370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002" y="1690688"/>
            <a:ext cx="11514870" cy="48579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PLAN DE REFORME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Plan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Stratégique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Modernisation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la Gestion des Finances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publique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(PSMFP) –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période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2016-2026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Objectif : « mettre en place un système de GFP efficace et transparent permettant de consolider ces fonctions fondamentales et de contribuer à la crédibilité de la Politique Générale de l’Etat »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Principe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moteur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fédérer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les initiatives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réformes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des finances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publiques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disposer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d’une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vision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synoptique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réformes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cours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dégager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les aspects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transversales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et identifier les interactions positives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399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61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BDC31-DAEE-24EE-D8DD-36B474370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625" y="1531200"/>
            <a:ext cx="11514870" cy="485794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Stratégique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Modernisation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Gestion des Finances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publiques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(2016-2026) :</a:t>
            </a:r>
          </a:p>
          <a:p>
            <a:pPr marL="0" indent="0">
              <a:buNone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09 objectifs spécifiques couvrant le cycle de gestion des finances publiques : </a:t>
            </a:r>
          </a:p>
          <a:p>
            <a:pPr marL="504190" algn="just">
              <a:lnSpc>
                <a:spcPct val="115000"/>
              </a:lnSpc>
              <a:spcBef>
                <a:spcPts val="0"/>
              </a:spcBef>
            </a:pPr>
            <a:r>
              <a:rPr lang="fr-FR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ejaVu Sans"/>
              </a:rPr>
              <a:t>OS 1 : Développer les capacités humaines, institutionnelles et techniques de la fonction financière</a:t>
            </a:r>
            <a:endParaRPr lang="fr-MG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DejaVu Sans"/>
            </a:endParaRPr>
          </a:p>
          <a:p>
            <a:pPr marL="504190" algn="just">
              <a:lnSpc>
                <a:spcPct val="115000"/>
              </a:lnSpc>
              <a:spcBef>
                <a:spcPts val="0"/>
              </a:spcBef>
            </a:pPr>
            <a:r>
              <a:rPr lang="fr-FR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ejaVu Sans"/>
              </a:rPr>
              <a:t>OS 2 : Assurer une meilleure intégration des entités autonomes et des CTD à l’action publique</a:t>
            </a:r>
            <a:endParaRPr lang="fr-MG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DejaVu Sans"/>
            </a:endParaRPr>
          </a:p>
          <a:p>
            <a:pPr marL="504190" algn="just">
              <a:lnSpc>
                <a:spcPct val="115000"/>
              </a:lnSpc>
              <a:spcBef>
                <a:spcPts val="0"/>
              </a:spcBef>
            </a:pPr>
            <a:r>
              <a:rPr lang="fr-FR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ejaVu Sans"/>
              </a:rPr>
              <a:t>OS 3 : Mobiliser les recettes de l’Etat et des collectivités locales</a:t>
            </a:r>
            <a:endParaRPr lang="fr-MG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DejaVu Sans"/>
            </a:endParaRPr>
          </a:p>
          <a:p>
            <a:pPr marL="504190" algn="just">
              <a:lnSpc>
                <a:spcPct val="115000"/>
              </a:lnSpc>
              <a:spcBef>
                <a:spcPts val="0"/>
              </a:spcBef>
            </a:pPr>
            <a:r>
              <a:rPr lang="fr-FR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ejaVu Sans"/>
              </a:rPr>
              <a:t>OS 4 : Rendre efficace, rigoureuse et transparente la budgétisation des politiques publiques</a:t>
            </a:r>
            <a:endParaRPr lang="fr-MG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DejaVu Sans"/>
            </a:endParaRPr>
          </a:p>
          <a:p>
            <a:pPr marL="504190" algn="just">
              <a:lnSpc>
                <a:spcPct val="115000"/>
              </a:lnSpc>
              <a:spcBef>
                <a:spcPts val="0"/>
              </a:spcBef>
            </a:pPr>
            <a:r>
              <a:rPr lang="fr-FR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ejaVu Sans"/>
              </a:rPr>
              <a:t>OS 5 : Mieux gérer les actifs et les passifs</a:t>
            </a:r>
            <a:endParaRPr lang="fr-MG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DejaVu Sans"/>
            </a:endParaRPr>
          </a:p>
          <a:p>
            <a:pPr marL="504190" algn="just">
              <a:lnSpc>
                <a:spcPct val="115000"/>
              </a:lnSpc>
              <a:spcBef>
                <a:spcPts val="0"/>
              </a:spcBef>
            </a:pPr>
            <a:r>
              <a:rPr lang="fr-FR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ejaVu Sans"/>
              </a:rPr>
              <a:t>OS 6 : Améliorer l’exécution du budget</a:t>
            </a:r>
            <a:endParaRPr lang="fr-MG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DejaVu Sans"/>
            </a:endParaRPr>
          </a:p>
          <a:p>
            <a:pPr marL="504190" algn="just">
              <a:lnSpc>
                <a:spcPct val="115000"/>
              </a:lnSpc>
              <a:spcBef>
                <a:spcPts val="0"/>
              </a:spcBef>
            </a:pPr>
            <a:r>
              <a:rPr lang="fr-FR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ejaVu Sans"/>
              </a:rPr>
              <a:t>OS7 : Améliorer les comptabilités budgétaires et générales, le </a:t>
            </a:r>
            <a:r>
              <a:rPr lang="fr-FR" sz="2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ejaVu Sans"/>
              </a:rPr>
              <a:t>reporting</a:t>
            </a:r>
            <a:r>
              <a:rPr lang="fr-FR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ejaVu Sans"/>
              </a:rPr>
              <a:t> et les statistiques</a:t>
            </a:r>
            <a:endParaRPr lang="fr-MG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DejaVu Sans"/>
            </a:endParaRPr>
          </a:p>
          <a:p>
            <a:pPr marL="504190" algn="just">
              <a:lnSpc>
                <a:spcPct val="115000"/>
              </a:lnSpc>
              <a:spcBef>
                <a:spcPts val="0"/>
              </a:spcBef>
            </a:pPr>
            <a:r>
              <a:rPr lang="fr-FR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ejaVu Sans"/>
              </a:rPr>
              <a:t>OS 8 : Renforcer les contrôles a posteriori et la contribution de la GFP à la lutte contre la corruption</a:t>
            </a:r>
            <a:endParaRPr lang="fr-MG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DejaVu Sans"/>
            </a:endParaRPr>
          </a:p>
          <a:p>
            <a:pPr marL="504190" algn="just">
              <a:lnSpc>
                <a:spcPct val="115000"/>
              </a:lnSpc>
              <a:spcBef>
                <a:spcPts val="0"/>
              </a:spcBef>
            </a:pPr>
            <a:r>
              <a:rPr lang="fr-FR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DejaVu Sans"/>
              </a:rPr>
              <a:t>OS 9 : Piloter efficacement la réforme</a:t>
            </a:r>
            <a:endParaRPr lang="fr-FR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Conception basée sur les résultats PEFA, TADAT, PIMA, DEMPA etc.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D1C7E09-BD72-144F-6A86-CD6AF5CBF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261" y="147158"/>
            <a:ext cx="12030739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Pilotage, Coordination et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Partenariat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dans la mise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œuvre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réformes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Finances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Publiques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720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61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BDC31-DAEE-24EE-D8DD-36B474370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625" y="1531200"/>
            <a:ext cx="11514870" cy="48579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Stratégique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Modernisation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Gestion des Finances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publiques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(2016-2026) </a:t>
            </a:r>
          </a:p>
          <a:p>
            <a:pPr marL="0" indent="0">
              <a:buNone/>
            </a:pPr>
            <a:endParaRPr lang="en-US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Contenu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PSMFP (document de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stratégie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+ Plan de Travail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Annuel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Glissant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Stratégique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évalué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après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chaque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exercice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PEFA et mis à jour (2018 et 2022)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PTAG :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suivi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annuel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mise à jour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selon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travaux de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chaque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département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(ex :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disponibilité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d’évaluation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spécifique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endParaRPr lang="en-US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D1C7E09-BD72-144F-6A86-CD6AF5CBF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261" y="147158"/>
            <a:ext cx="12030739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Pilotage, Coordination et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Partenariat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dans la mise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œuvre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réformes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Finances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Publiques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565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61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BDC31-DAEE-24EE-D8DD-36B474370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95" y="1522270"/>
            <a:ext cx="11514870" cy="48579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Institution de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cadre de pilotage et de coordination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inclusif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Comité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interministériel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pilotage des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réformes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des finances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publiques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Présidé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par le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Secrétaire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Général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Gouvernement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Membres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</a:p>
          <a:p>
            <a:pPr lvl="1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Secrétaires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Généraux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Ministères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Représentants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des Institutions : Cour des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Comptes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Parlement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Société Civile,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Universités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Partenaires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Techniques et Financiers</a:t>
            </a:r>
          </a:p>
          <a:p>
            <a:pPr lvl="1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Secrétariat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technique : coordination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E403AC4-33F6-422C-9C40-7044454C3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261" y="147158"/>
            <a:ext cx="12030739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Pilotage, Coordination et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Partenariat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dans la mise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œuvre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réformes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Finances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Publiques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723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61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BDC31-DAEE-24EE-D8DD-36B474370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002" y="1690688"/>
            <a:ext cx="11514870" cy="485794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Institution d’un cadre de dialogue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Gouvernement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– PTF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Cadre de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Partenariat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multibailleurs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dans le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domaine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finances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publiques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renouvellement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termes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 reference le 30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juin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2023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presidé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par le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Ministre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l’Economie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des Finances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et le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Représentant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en-US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Partenaires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Techniques et Financiers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Membres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</a:p>
          <a:p>
            <a:pPr lvl="1">
              <a:spcAft>
                <a:spcPts val="800"/>
              </a:spcAft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Gouvernement : Ministère chargé des Finances, représentant du Comité d'orientation stratégique du Programme de Renforcement de l'Efficacité de l'Administration (PREA), des représentants des ministères sectoriels le cas échéant selon l’agenda</a:t>
            </a:r>
          </a:p>
          <a:p>
            <a:pPr lvl="1">
              <a:spcAft>
                <a:spcPts val="800"/>
              </a:spcAft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PTF : ensemble des partenaires apportant un appui institutionnel à la réforme des finances publiques ou un appui budgétaire. </a:t>
            </a:r>
            <a:endParaRPr lang="fr-MG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Les acteurs non-étatiques (ONG, secteur privé, ...) : selon le cas</a:t>
            </a:r>
            <a:endParaRPr lang="fr-M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MG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0DB73D-5114-7724-343D-675728124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261" y="147158"/>
            <a:ext cx="12030739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Pilotage, Coordination et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Partenariat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dans la mise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œuvre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réformes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Finances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Publiques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781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61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BDC31-DAEE-24EE-D8DD-36B474370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002" y="1690688"/>
            <a:ext cx="11514870" cy="48579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Cadre de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Partenariat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multibailleurs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dans le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domaine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des finances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publiques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Objectifs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1200"/>
              </a:spcAft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Efficacité, coordination et alignement : appuis des PTF/Priorités du Gouvernement  </a:t>
            </a:r>
          </a:p>
          <a:p>
            <a:pPr lvl="1">
              <a:spcAft>
                <a:spcPts val="1200"/>
              </a:spcAft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Partage d’information, d’expériences et échange de vues  </a:t>
            </a:r>
            <a:endParaRPr lang="fr-MG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1200"/>
              </a:spcAft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Confiance entre les parties : convergence des efforts et espace d’échange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AC4DEC3-FA31-E653-278A-047271C73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261" y="147158"/>
            <a:ext cx="12030739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Pilotage, Coordination et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Partenariat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dans la mise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œuvre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réformes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 Finances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Publiques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320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61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5C33E-66E1-46B0-8707-27672A8BD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95" y="365125"/>
            <a:ext cx="11789661" cy="1325563"/>
          </a:xfrm>
        </p:spPr>
        <p:txBody>
          <a:bodyPr/>
          <a:lstStyle/>
          <a:p>
            <a:r>
              <a:rPr lang="en-US" dirty="0"/>
              <a:t>ENSEIGNEMENTS : </a:t>
            </a:r>
            <a:r>
              <a:rPr lang="en-US" dirty="0" err="1"/>
              <a:t>facteurs</a:t>
            </a:r>
            <a:r>
              <a:rPr lang="en-US" dirty="0"/>
              <a:t> de </a:t>
            </a:r>
            <a:r>
              <a:rPr lang="en-US" dirty="0" err="1"/>
              <a:t>réussite</a:t>
            </a:r>
            <a:r>
              <a:rPr lang="en-US" dirty="0"/>
              <a:t> et </a:t>
            </a:r>
            <a:r>
              <a:rPr lang="en-US" dirty="0" err="1"/>
              <a:t>risques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C8389-A9DC-171D-D00D-0526937EFD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6395" y="1489322"/>
            <a:ext cx="5773405" cy="4687641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  <a:tabLst>
                <a:tab pos="457200" algn="l"/>
                <a:tab pos="457200" algn="l"/>
              </a:tabLst>
            </a:pPr>
            <a:r>
              <a:rPr lang="fr-FR" dirty="0">
                <a:solidFill>
                  <a:schemeClr val="accent6">
                    <a:lumMod val="50000"/>
                  </a:schemeClr>
                </a:solidFill>
              </a:rPr>
              <a:t>Dynamique du changement, ancienne et ancrée dans la culture des services du MEF -&gt; progrès réalisés, sur lesquels on peut s’appuyer</a:t>
            </a:r>
          </a:p>
          <a:p>
            <a:pPr>
              <a:spcAft>
                <a:spcPts val="1200"/>
              </a:spcAft>
              <a:tabLst>
                <a:tab pos="457200" algn="l"/>
                <a:tab pos="457200" algn="l"/>
              </a:tabLst>
            </a:pPr>
            <a:r>
              <a:rPr lang="fr-FR" dirty="0">
                <a:solidFill>
                  <a:schemeClr val="accent6">
                    <a:lumMod val="50000"/>
                  </a:schemeClr>
                </a:solidFill>
              </a:rPr>
              <a:t>Implication et complémentarité des bailleurs</a:t>
            </a:r>
            <a:endParaRPr lang="fr-MG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fr-FR" dirty="0">
                <a:solidFill>
                  <a:schemeClr val="accent6">
                    <a:lumMod val="50000"/>
                  </a:schemeClr>
                </a:solidFill>
              </a:rPr>
              <a:t>Potentialités économiques du pays plaidant pour une meilleure gestion des ressources publiques</a:t>
            </a:r>
          </a:p>
          <a:p>
            <a:r>
              <a:rPr lang="fr-FR" dirty="0">
                <a:solidFill>
                  <a:schemeClr val="accent6">
                    <a:lumMod val="50000"/>
                  </a:schemeClr>
                </a:solidFill>
              </a:rPr>
              <a:t>Assistance technique disponible</a:t>
            </a:r>
            <a:endParaRPr lang="fr-MG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9C232D-A25F-C578-500D-2D3A5077E4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5107" y="1489322"/>
            <a:ext cx="5380075" cy="4687641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fr-FR" sz="3000" dirty="0">
                <a:solidFill>
                  <a:srgbClr val="C00000"/>
                </a:solidFill>
              </a:rPr>
              <a:t>Ressources :  humaines, financières etc.</a:t>
            </a:r>
          </a:p>
          <a:p>
            <a:pPr>
              <a:spcAft>
                <a:spcPts val="1200"/>
              </a:spcAft>
            </a:pPr>
            <a:r>
              <a:rPr lang="fr-FR" sz="3000" dirty="0">
                <a:solidFill>
                  <a:srgbClr val="C00000"/>
                </a:solidFill>
              </a:rPr>
              <a:t>Des résistances au changement </a:t>
            </a:r>
          </a:p>
          <a:p>
            <a:pPr>
              <a:spcAft>
                <a:spcPts val="1200"/>
              </a:spcAft>
            </a:pPr>
            <a:r>
              <a:rPr lang="fr-FR" sz="3000" dirty="0">
                <a:solidFill>
                  <a:srgbClr val="C00000"/>
                </a:solidFill>
              </a:rPr>
              <a:t>Faible coopération inter départementale et systèmes d’information encore morcelés</a:t>
            </a:r>
          </a:p>
          <a:p>
            <a:pPr>
              <a:spcAft>
                <a:spcPts val="1200"/>
              </a:spcAft>
            </a:pPr>
            <a:r>
              <a:rPr lang="fr-FR" sz="3000" dirty="0">
                <a:solidFill>
                  <a:srgbClr val="C00000"/>
                </a:solidFill>
              </a:rPr>
              <a:t>Environnement économique/social/ politique</a:t>
            </a:r>
          </a:p>
          <a:p>
            <a:endParaRPr lang="fr-FR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93296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841</Words>
  <Application>Microsoft Office PowerPoint</Application>
  <PresentationFormat>Grand écran</PresentationFormat>
  <Paragraphs>97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Arial</vt:lpstr>
      <vt:lpstr>Arial Rounded MT Bold</vt:lpstr>
      <vt:lpstr>Calibri</vt:lpstr>
      <vt:lpstr>Calibri Light</vt:lpstr>
      <vt:lpstr>Times New Roman</vt:lpstr>
      <vt:lpstr>Office Theme</vt:lpstr>
      <vt:lpstr>Présentation PowerPoint</vt:lpstr>
      <vt:lpstr>Pilotage, Coordination et Partenariat dans la mise en œuvre des réformes des Finances Publiques</vt:lpstr>
      <vt:lpstr>Pilotage, Coordination et Partenariat dans la mise en œuvre des réformes des Finances Publiques</vt:lpstr>
      <vt:lpstr>Pilotage, Coordination et Partenariat dans la mise en œuvre des réformes des Finances Publiques</vt:lpstr>
      <vt:lpstr>Pilotage, Coordination et Partenariat dans la mise en œuvre des réformes des Finances Publiques</vt:lpstr>
      <vt:lpstr>Pilotage, Coordination et Partenariat dans la mise en œuvre des réformes des Finances Publiques</vt:lpstr>
      <vt:lpstr>Pilotage, Coordination et Partenariat dans la mise en œuvre des réformes des Finances Publiques</vt:lpstr>
      <vt:lpstr>Pilotage, Coordination et Partenariat dans la mise en œuvre des réformes des Finances Publiques</vt:lpstr>
      <vt:lpstr>ENSEIGNEMENTS : facteurs de réussite et risques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Fruchart</dc:creator>
  <cp:lastModifiedBy>Patrick Naivoharinjaka RAZAFIMANDIMBY</cp:lastModifiedBy>
  <cp:revision>8</cp:revision>
  <dcterms:created xsi:type="dcterms:W3CDTF">2023-11-05T21:43:48Z</dcterms:created>
  <dcterms:modified xsi:type="dcterms:W3CDTF">2023-11-20T21:31:18Z</dcterms:modified>
</cp:coreProperties>
</file>