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256" r:id="rId3"/>
    <p:sldId id="574" r:id="rId4"/>
    <p:sldId id="257" r:id="rId5"/>
    <p:sldId id="564" r:id="rId6"/>
    <p:sldId id="565" r:id="rId7"/>
    <p:sldId id="601" r:id="rId8"/>
    <p:sldId id="578" r:id="rId9"/>
    <p:sldId id="566" r:id="rId10"/>
    <p:sldId id="593" r:id="rId11"/>
    <p:sldId id="568" r:id="rId12"/>
    <p:sldId id="283" r:id="rId13"/>
    <p:sldId id="285" r:id="rId14"/>
    <p:sldId id="304" r:id="rId15"/>
    <p:sldId id="622" r:id="rId16"/>
    <p:sldId id="307" r:id="rId17"/>
    <p:sldId id="617" r:id="rId18"/>
    <p:sldId id="582" r:id="rId19"/>
    <p:sldId id="623"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A Ange" initials="NA" lastIdx="1" clrIdx="0">
    <p:extLst>
      <p:ext uri="{19B8F6BF-5375-455C-9EA6-DF929625EA0E}">
        <p15:presenceInfo xmlns:p15="http://schemas.microsoft.com/office/powerpoint/2012/main" userId="9bbb533ab00f97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2035" autoAdjust="0"/>
  </p:normalViewPr>
  <p:slideViewPr>
    <p:cSldViewPr snapToGrid="0">
      <p:cViewPr varScale="1">
        <p:scale>
          <a:sx n="61" d="100"/>
          <a:sy n="61" d="100"/>
        </p:scale>
        <p:origin x="6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A00CE-8692-4792-AA53-11300A721DF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fr-FR"/>
        </a:p>
      </dgm:t>
    </dgm:pt>
    <dgm:pt modelId="{6F80EBA9-DF08-4545-941E-2A138E522BFE}">
      <dgm:prSet phldrT="[Texte]" custT="1"/>
      <dgm:spPr/>
      <dgm:t>
        <a:bodyPr/>
        <a:lstStyle/>
        <a:p>
          <a:r>
            <a:rPr lang="fr-FR" sz="1600" dirty="0">
              <a:solidFill>
                <a:schemeClr val="tx1"/>
              </a:solidFill>
            </a:rPr>
            <a:t>Cadre général</a:t>
          </a:r>
        </a:p>
      </dgm:t>
    </dgm:pt>
    <dgm:pt modelId="{BF5105E5-FDA4-419A-96A1-08DD34EEB6D4}" type="parTrans" cxnId="{0097F4DB-A7FC-437D-8FD5-7D4CFAC578CC}">
      <dgm:prSet/>
      <dgm:spPr/>
      <dgm:t>
        <a:bodyPr/>
        <a:lstStyle/>
        <a:p>
          <a:endParaRPr lang="fr-FR" sz="1600"/>
        </a:p>
      </dgm:t>
    </dgm:pt>
    <dgm:pt modelId="{048F91B6-7057-4364-A615-50B7E629E17D}" type="sibTrans" cxnId="{0097F4DB-A7FC-437D-8FD5-7D4CFAC578CC}">
      <dgm:prSet/>
      <dgm:spPr/>
      <dgm:t>
        <a:bodyPr/>
        <a:lstStyle/>
        <a:p>
          <a:endParaRPr lang="fr-FR" sz="1600"/>
        </a:p>
      </dgm:t>
    </dgm:pt>
    <dgm:pt modelId="{1A8A4695-60F3-49B8-A5DC-15729FF507C8}">
      <dgm:prSet phldrT="[Texte]" custT="1"/>
      <dgm:spPr/>
      <dgm:t>
        <a:bodyPr/>
        <a:lstStyle/>
        <a:p>
          <a:r>
            <a:rPr lang="fr-FR" sz="2000" dirty="0">
              <a:latin typeface="Arial" panose="020B0604020202020204" pitchFamily="34" charset="0"/>
              <a:cs typeface="Arial" panose="020B0604020202020204" pitchFamily="34" charset="0"/>
            </a:rPr>
            <a:t>Elaboration d’un cadre général et conceptuel du contrôle de gestion (revue de littérature, théorie, bailleur, directives et réglementations).</a:t>
          </a:r>
        </a:p>
      </dgm:t>
    </dgm:pt>
    <dgm:pt modelId="{18429F31-B2B5-40D8-B48D-7969C3EFE9D4}" type="parTrans" cxnId="{259970C4-3A8F-48EB-837D-8FC998395A4C}">
      <dgm:prSet/>
      <dgm:spPr/>
      <dgm:t>
        <a:bodyPr/>
        <a:lstStyle/>
        <a:p>
          <a:endParaRPr lang="fr-FR" sz="1600"/>
        </a:p>
      </dgm:t>
    </dgm:pt>
    <dgm:pt modelId="{8D815BC7-1656-45AE-A436-C3832EDF82DC}" type="sibTrans" cxnId="{259970C4-3A8F-48EB-837D-8FC998395A4C}">
      <dgm:prSet/>
      <dgm:spPr/>
      <dgm:t>
        <a:bodyPr/>
        <a:lstStyle/>
        <a:p>
          <a:endParaRPr lang="fr-FR" sz="1600"/>
        </a:p>
      </dgm:t>
    </dgm:pt>
    <dgm:pt modelId="{3D41833A-862C-4DE3-91DB-FB325B9D4786}">
      <dgm:prSet phldrT="[Texte]" custT="1"/>
      <dgm:spPr/>
      <dgm:t>
        <a:bodyPr/>
        <a:lstStyle/>
        <a:p>
          <a:r>
            <a:rPr lang="fr-FR" sz="1600" dirty="0">
              <a:solidFill>
                <a:schemeClr val="tx1"/>
              </a:solidFill>
            </a:rPr>
            <a:t>Diagnostic</a:t>
          </a:r>
        </a:p>
      </dgm:t>
    </dgm:pt>
    <dgm:pt modelId="{13A53376-286A-4C79-9183-3F90436B9983}" type="parTrans" cxnId="{2F02EB63-24C5-47F0-9A97-8C6608016019}">
      <dgm:prSet/>
      <dgm:spPr/>
      <dgm:t>
        <a:bodyPr/>
        <a:lstStyle/>
        <a:p>
          <a:endParaRPr lang="fr-FR" sz="1600"/>
        </a:p>
      </dgm:t>
    </dgm:pt>
    <dgm:pt modelId="{4CF6D5BB-20DF-4719-A81D-B73955C47F66}" type="sibTrans" cxnId="{2F02EB63-24C5-47F0-9A97-8C6608016019}">
      <dgm:prSet/>
      <dgm:spPr/>
      <dgm:t>
        <a:bodyPr/>
        <a:lstStyle/>
        <a:p>
          <a:endParaRPr lang="fr-FR" sz="1600"/>
        </a:p>
      </dgm:t>
    </dgm:pt>
    <dgm:pt modelId="{938FB274-2919-42DD-8ABF-E9750871EA2D}">
      <dgm:prSet phldrT="[Texte]" custT="1"/>
      <dgm:spPr/>
      <dgm:t>
        <a:bodyPr/>
        <a:lstStyle/>
        <a:p>
          <a:r>
            <a:rPr lang="fr-FR" sz="2000" dirty="0">
              <a:latin typeface="Arial" panose="020B0604020202020204" pitchFamily="34" charset="0"/>
              <a:cs typeface="Arial" panose="020B0604020202020204" pitchFamily="34" charset="0"/>
            </a:rPr>
            <a:t>Diagnostic sur l’existence des prémices d’un dispositif de contrôle de gestion dans les Administrations publiques en Côte d’Ivoire (constat: l’inexistence d’un dispositif volontariste de contrôle de gestion et d’évaluation de la performance)</a:t>
          </a:r>
        </a:p>
      </dgm:t>
    </dgm:pt>
    <dgm:pt modelId="{2F397830-421C-46E5-B20F-B0BBFDE5F62C}" type="parTrans" cxnId="{9E9841C1-FE98-45FB-AD11-D8FCA09F5DD6}">
      <dgm:prSet/>
      <dgm:spPr/>
      <dgm:t>
        <a:bodyPr/>
        <a:lstStyle/>
        <a:p>
          <a:endParaRPr lang="fr-FR" sz="1600"/>
        </a:p>
      </dgm:t>
    </dgm:pt>
    <dgm:pt modelId="{3BD4629C-FA45-42D7-8050-4EE703EA0B8B}" type="sibTrans" cxnId="{9E9841C1-FE98-45FB-AD11-D8FCA09F5DD6}">
      <dgm:prSet/>
      <dgm:spPr/>
      <dgm:t>
        <a:bodyPr/>
        <a:lstStyle/>
        <a:p>
          <a:endParaRPr lang="fr-FR" sz="1600"/>
        </a:p>
      </dgm:t>
    </dgm:pt>
    <dgm:pt modelId="{186920F2-50E4-423C-8F66-E87E6F4EADE8}">
      <dgm:prSet phldrT="[Texte]" custT="1"/>
      <dgm:spPr/>
      <dgm:t>
        <a:bodyPr/>
        <a:lstStyle/>
        <a:p>
          <a:r>
            <a:rPr lang="fr-FR" sz="1600" dirty="0">
              <a:solidFill>
                <a:schemeClr val="tx1"/>
              </a:solidFill>
            </a:rPr>
            <a:t>Formulation</a:t>
          </a:r>
        </a:p>
      </dgm:t>
    </dgm:pt>
    <dgm:pt modelId="{021967BC-C9DD-410A-884A-8F15C9251E5B}" type="parTrans" cxnId="{E456CC9E-BA4B-4DC3-8AC1-4C00BFEDCE44}">
      <dgm:prSet/>
      <dgm:spPr/>
      <dgm:t>
        <a:bodyPr/>
        <a:lstStyle/>
        <a:p>
          <a:endParaRPr lang="fr-FR" sz="1600"/>
        </a:p>
      </dgm:t>
    </dgm:pt>
    <dgm:pt modelId="{C6C8D0AA-8647-4028-9D4E-AC734D9D988D}" type="sibTrans" cxnId="{E456CC9E-BA4B-4DC3-8AC1-4C00BFEDCE44}">
      <dgm:prSet/>
      <dgm:spPr/>
      <dgm:t>
        <a:bodyPr/>
        <a:lstStyle/>
        <a:p>
          <a:endParaRPr lang="fr-FR" sz="1600"/>
        </a:p>
      </dgm:t>
    </dgm:pt>
    <dgm:pt modelId="{D23B6E7A-58B4-4D68-9725-0EA0AF2B7359}">
      <dgm:prSet phldrT="[Texte]" custT="1"/>
      <dgm:spPr/>
      <dgm:t>
        <a:bodyPr/>
        <a:lstStyle/>
        <a:p>
          <a:r>
            <a:rPr lang="fr-FR" sz="2000" dirty="0">
              <a:latin typeface="Arial" panose="020B0604020202020204" pitchFamily="34" charset="0"/>
              <a:cs typeface="Arial" panose="020B0604020202020204" pitchFamily="34" charset="0"/>
            </a:rPr>
            <a:t>Formulation d’une politique de déploiement du contrôle de gestion dans les Administrations publiques (approche Direction  du contrôle financier)</a:t>
          </a:r>
        </a:p>
      </dgm:t>
    </dgm:pt>
    <dgm:pt modelId="{C6F7DA68-B2ED-4B9F-AA6B-0563A59353F4}" type="parTrans" cxnId="{82DC85E3-8C3F-4972-8614-90555A2A0099}">
      <dgm:prSet/>
      <dgm:spPr/>
      <dgm:t>
        <a:bodyPr/>
        <a:lstStyle/>
        <a:p>
          <a:endParaRPr lang="fr-FR" sz="1600"/>
        </a:p>
      </dgm:t>
    </dgm:pt>
    <dgm:pt modelId="{433C0560-B9BB-49FC-977E-559A8740015F}" type="sibTrans" cxnId="{82DC85E3-8C3F-4972-8614-90555A2A0099}">
      <dgm:prSet/>
      <dgm:spPr/>
      <dgm:t>
        <a:bodyPr/>
        <a:lstStyle/>
        <a:p>
          <a:endParaRPr lang="fr-FR" sz="1600"/>
        </a:p>
      </dgm:t>
    </dgm:pt>
    <dgm:pt modelId="{9FB14A74-0259-4A7C-BB8C-0941EED2938D}">
      <dgm:prSet phldrT="[Texte]" custT="1"/>
      <dgm:spPr/>
      <dgm:t>
        <a:bodyPr/>
        <a:lstStyle/>
        <a:p>
          <a:r>
            <a:rPr lang="fr-FR" sz="1600" dirty="0">
              <a:solidFill>
                <a:schemeClr val="tx1"/>
              </a:solidFill>
            </a:rPr>
            <a:t>Manuel CF</a:t>
          </a:r>
        </a:p>
      </dgm:t>
    </dgm:pt>
    <dgm:pt modelId="{FB6BDEB7-F381-4C96-A065-3FF5057E1B84}" type="parTrans" cxnId="{6EB5BCB8-6179-40FC-BCE0-8B8572D74CC4}">
      <dgm:prSet/>
      <dgm:spPr/>
      <dgm:t>
        <a:bodyPr/>
        <a:lstStyle/>
        <a:p>
          <a:endParaRPr lang="fr-FR" sz="2000"/>
        </a:p>
      </dgm:t>
    </dgm:pt>
    <dgm:pt modelId="{327D7AAD-C7EE-45F0-AF95-579A903BC345}" type="sibTrans" cxnId="{6EB5BCB8-6179-40FC-BCE0-8B8572D74CC4}">
      <dgm:prSet/>
      <dgm:spPr/>
      <dgm:t>
        <a:bodyPr/>
        <a:lstStyle/>
        <a:p>
          <a:endParaRPr lang="fr-FR" sz="2000"/>
        </a:p>
      </dgm:t>
    </dgm:pt>
    <dgm:pt modelId="{EB00C38E-4459-4485-8F0C-EA5444A60550}">
      <dgm:prSet phldrT="[Texte]" custT="1"/>
      <dgm:spPr/>
      <dgm:t>
        <a:bodyPr/>
        <a:lstStyle/>
        <a:p>
          <a:r>
            <a:rPr lang="fr-FR" sz="1600" dirty="0">
              <a:solidFill>
                <a:schemeClr val="tx1"/>
              </a:solidFill>
            </a:rPr>
            <a:t>Plan d’actions</a:t>
          </a:r>
        </a:p>
      </dgm:t>
    </dgm:pt>
    <dgm:pt modelId="{7F25990E-134C-42A4-BA24-02307FB92823}" type="parTrans" cxnId="{4B8EEFC1-DBEA-4D47-A991-4C50E9097065}">
      <dgm:prSet/>
      <dgm:spPr/>
      <dgm:t>
        <a:bodyPr/>
        <a:lstStyle/>
        <a:p>
          <a:endParaRPr lang="fr-FR" sz="2000"/>
        </a:p>
      </dgm:t>
    </dgm:pt>
    <dgm:pt modelId="{F63E1D0C-FAC5-4800-B74D-0FA8E21943CB}" type="sibTrans" cxnId="{4B8EEFC1-DBEA-4D47-A991-4C50E9097065}">
      <dgm:prSet/>
      <dgm:spPr/>
      <dgm:t>
        <a:bodyPr/>
        <a:lstStyle/>
        <a:p>
          <a:endParaRPr lang="fr-FR" sz="2000"/>
        </a:p>
      </dgm:t>
    </dgm:pt>
    <dgm:pt modelId="{A12262E1-4D1F-472C-88AD-AC7C43B2E1D2}">
      <dgm:prSet phldrT="[Texte]" custT="1"/>
      <dgm:spPr/>
      <dgm:t>
        <a:bodyPr/>
        <a:lstStyle/>
        <a:p>
          <a:r>
            <a:rPr lang="fr-FR" sz="1600" dirty="0">
              <a:solidFill>
                <a:schemeClr val="tx1"/>
              </a:solidFill>
            </a:rPr>
            <a:t>Diagramme du processus</a:t>
          </a:r>
        </a:p>
      </dgm:t>
    </dgm:pt>
    <dgm:pt modelId="{80A1FA24-AC95-4786-8D93-74C6B4218001}" type="parTrans" cxnId="{24DA0384-7C8C-4789-8920-7F372B066585}">
      <dgm:prSet/>
      <dgm:spPr/>
      <dgm:t>
        <a:bodyPr/>
        <a:lstStyle/>
        <a:p>
          <a:endParaRPr lang="fr-FR" sz="2000"/>
        </a:p>
      </dgm:t>
    </dgm:pt>
    <dgm:pt modelId="{1AA670AC-C68C-4F3F-84CB-9CF9B29C50FA}" type="sibTrans" cxnId="{24DA0384-7C8C-4789-8920-7F372B066585}">
      <dgm:prSet/>
      <dgm:spPr/>
      <dgm:t>
        <a:bodyPr/>
        <a:lstStyle/>
        <a:p>
          <a:endParaRPr lang="fr-FR" sz="2000"/>
        </a:p>
      </dgm:t>
    </dgm:pt>
    <dgm:pt modelId="{7878D9D3-739E-47BD-BABC-F6ACC19A3A2F}">
      <dgm:prSet phldrT="[Texte]" custT="1"/>
      <dgm:spPr/>
      <dgm:t>
        <a:bodyPr/>
        <a:lstStyle/>
        <a:p>
          <a:r>
            <a:rPr lang="fr-FR" sz="1600" dirty="0">
              <a:solidFill>
                <a:schemeClr val="tx1"/>
              </a:solidFill>
            </a:rPr>
            <a:t>Manuel Ordonnateur</a:t>
          </a:r>
        </a:p>
      </dgm:t>
    </dgm:pt>
    <dgm:pt modelId="{D19E3CD5-9749-4EEA-BF78-2C88BF396E58}" type="parTrans" cxnId="{8A7F16EE-1EC4-4995-AB4B-343F15EDC264}">
      <dgm:prSet/>
      <dgm:spPr/>
      <dgm:t>
        <a:bodyPr/>
        <a:lstStyle/>
        <a:p>
          <a:endParaRPr lang="fr-FR" sz="2000"/>
        </a:p>
      </dgm:t>
    </dgm:pt>
    <dgm:pt modelId="{DD6CB37A-4120-4DBF-BB2D-CCB66CB92320}" type="sibTrans" cxnId="{8A7F16EE-1EC4-4995-AB4B-343F15EDC264}">
      <dgm:prSet/>
      <dgm:spPr/>
      <dgm:t>
        <a:bodyPr/>
        <a:lstStyle/>
        <a:p>
          <a:endParaRPr lang="fr-FR" sz="2000"/>
        </a:p>
      </dgm:t>
    </dgm:pt>
    <dgm:pt modelId="{009E287A-1EB8-4A0C-A867-2E4CF640D26B}">
      <dgm:prSet custT="1"/>
      <dgm:spPr/>
      <dgm:t>
        <a:bodyPr/>
        <a:lstStyle/>
        <a:p>
          <a:r>
            <a:rPr lang="fr-FR" sz="2000" dirty="0">
              <a:latin typeface="Arial" panose="020B0604020202020204" pitchFamily="34" charset="0"/>
              <a:cs typeface="Arial" panose="020B0604020202020204" pitchFamily="34" charset="0"/>
            </a:rPr>
            <a:t>Projet de plan d’actions standard d’implémentation du contrôle de gestion dans une unité administrative (programme comme unité de référence), </a:t>
          </a:r>
        </a:p>
      </dgm:t>
    </dgm:pt>
    <dgm:pt modelId="{41C09D4A-23B1-4E56-A8E8-8D345FD3D58A}" type="parTrans" cxnId="{AAA563A1-B046-43FA-8AF0-F259E0EFC052}">
      <dgm:prSet/>
      <dgm:spPr/>
      <dgm:t>
        <a:bodyPr/>
        <a:lstStyle/>
        <a:p>
          <a:endParaRPr lang="fr-FR" sz="2000"/>
        </a:p>
      </dgm:t>
    </dgm:pt>
    <dgm:pt modelId="{92DDED93-3AA2-4CDB-AD15-45B2C3C91E38}" type="sibTrans" cxnId="{AAA563A1-B046-43FA-8AF0-F259E0EFC052}">
      <dgm:prSet/>
      <dgm:spPr/>
      <dgm:t>
        <a:bodyPr/>
        <a:lstStyle/>
        <a:p>
          <a:endParaRPr lang="fr-FR" sz="2000"/>
        </a:p>
      </dgm:t>
    </dgm:pt>
    <dgm:pt modelId="{4AFA301E-C5C3-42A3-B27B-2B7D7E0884EE}">
      <dgm:prSet custT="1"/>
      <dgm:spPr/>
      <dgm:t>
        <a:bodyPr/>
        <a:lstStyle/>
        <a:p>
          <a:r>
            <a:rPr lang="fr-FR" sz="2000" dirty="0">
              <a:latin typeface="Arial" panose="020B0604020202020204" pitchFamily="34" charset="0"/>
              <a:cs typeface="Arial" panose="020B0604020202020204" pitchFamily="34" charset="0"/>
            </a:rPr>
            <a:t>Réalisation du diagramme de contexte, des étapes du processus du contrôle de gestion dans une unité administrative.</a:t>
          </a:r>
        </a:p>
      </dgm:t>
    </dgm:pt>
    <dgm:pt modelId="{21B4868B-7782-492E-A6C7-8297A5994959}" type="parTrans" cxnId="{E89B76FF-8B9C-4F7B-84F8-E8A11209D124}">
      <dgm:prSet/>
      <dgm:spPr/>
      <dgm:t>
        <a:bodyPr/>
        <a:lstStyle/>
        <a:p>
          <a:endParaRPr lang="fr-FR" sz="2000"/>
        </a:p>
      </dgm:t>
    </dgm:pt>
    <dgm:pt modelId="{A0A0CC59-91C5-4CF0-9145-EEDEB17D1CB0}" type="sibTrans" cxnId="{E89B76FF-8B9C-4F7B-84F8-E8A11209D124}">
      <dgm:prSet/>
      <dgm:spPr/>
      <dgm:t>
        <a:bodyPr/>
        <a:lstStyle/>
        <a:p>
          <a:endParaRPr lang="fr-FR" sz="2000"/>
        </a:p>
      </dgm:t>
    </dgm:pt>
    <dgm:pt modelId="{50BFBB50-5B07-4395-AD7B-AA40120ADAEA}">
      <dgm:prSet custT="1"/>
      <dgm:spPr/>
      <dgm:t>
        <a:bodyPr/>
        <a:lstStyle/>
        <a:p>
          <a:r>
            <a:rPr lang="fr-FR" sz="2000" dirty="0">
              <a:latin typeface="Arial" panose="020B0604020202020204" pitchFamily="34" charset="0"/>
              <a:cs typeface="Arial" panose="020B0604020202020204" pitchFamily="34" charset="0"/>
            </a:rPr>
            <a:t>Rédaction du manuel du contrôle de gestion à l’usage des unités administratives (Ordonnateurs)</a:t>
          </a:r>
        </a:p>
      </dgm:t>
    </dgm:pt>
    <dgm:pt modelId="{F79123C4-D91E-4269-B69A-4A5DFF9E688C}" type="parTrans" cxnId="{09613E3E-DEBE-4126-A531-510EDF8A1480}">
      <dgm:prSet/>
      <dgm:spPr/>
      <dgm:t>
        <a:bodyPr/>
        <a:lstStyle/>
        <a:p>
          <a:endParaRPr lang="fr-FR" sz="2000"/>
        </a:p>
      </dgm:t>
    </dgm:pt>
    <dgm:pt modelId="{0829FD4E-F317-4EC0-878D-5FA994600E54}" type="sibTrans" cxnId="{09613E3E-DEBE-4126-A531-510EDF8A1480}">
      <dgm:prSet/>
      <dgm:spPr/>
      <dgm:t>
        <a:bodyPr/>
        <a:lstStyle/>
        <a:p>
          <a:endParaRPr lang="fr-FR" sz="2000"/>
        </a:p>
      </dgm:t>
    </dgm:pt>
    <dgm:pt modelId="{4CCCA7D0-7F18-4DE0-9935-5DE38C9D4AF4}">
      <dgm:prSet custT="1"/>
      <dgm:spPr/>
      <dgm:t>
        <a:bodyPr/>
        <a:lstStyle/>
        <a:p>
          <a:r>
            <a:rPr lang="fr-FR" sz="2000" dirty="0">
              <a:latin typeface="Arial" panose="020B0604020202020204" pitchFamily="34" charset="0"/>
              <a:cs typeface="Arial" panose="020B0604020202020204" pitchFamily="34" charset="0"/>
            </a:rPr>
            <a:t>Rédaction du manuel du contrôle de gestion à l’usage des Contrôleurs financiers (Manuel de contrôle orienté sur la performance)</a:t>
          </a:r>
        </a:p>
      </dgm:t>
    </dgm:pt>
    <dgm:pt modelId="{F5939635-85FF-464E-82D2-96995FF0E378}" type="parTrans" cxnId="{776EDD36-5F8A-4BA3-A736-BA042323E812}">
      <dgm:prSet/>
      <dgm:spPr/>
      <dgm:t>
        <a:bodyPr/>
        <a:lstStyle/>
        <a:p>
          <a:endParaRPr lang="fr-FR" sz="2000"/>
        </a:p>
      </dgm:t>
    </dgm:pt>
    <dgm:pt modelId="{00C945AA-9EC2-4490-8CFC-7351E3154827}" type="sibTrans" cxnId="{776EDD36-5F8A-4BA3-A736-BA042323E812}">
      <dgm:prSet/>
      <dgm:spPr/>
      <dgm:t>
        <a:bodyPr/>
        <a:lstStyle/>
        <a:p>
          <a:endParaRPr lang="fr-FR" sz="2000"/>
        </a:p>
      </dgm:t>
    </dgm:pt>
    <dgm:pt modelId="{0EF30149-9420-4E85-9FE8-FBBEED9800E0}" type="pres">
      <dgm:prSet presAssocID="{09DA00CE-8692-4792-AA53-11300A721DF4}" presName="linearFlow" presStyleCnt="0">
        <dgm:presLayoutVars>
          <dgm:dir/>
          <dgm:animLvl val="lvl"/>
          <dgm:resizeHandles val="exact"/>
        </dgm:presLayoutVars>
      </dgm:prSet>
      <dgm:spPr/>
    </dgm:pt>
    <dgm:pt modelId="{CE06E4C1-21F0-44DA-BFE5-32A0D3CE536B}" type="pres">
      <dgm:prSet presAssocID="{6F80EBA9-DF08-4545-941E-2A138E522BFE}" presName="composite" presStyleCnt="0"/>
      <dgm:spPr/>
    </dgm:pt>
    <dgm:pt modelId="{F8EEDFA3-874E-4DEC-B2A1-6E0DD29EB201}" type="pres">
      <dgm:prSet presAssocID="{6F80EBA9-DF08-4545-941E-2A138E522BFE}" presName="parentText" presStyleLbl="alignNode1" presStyleIdx="0" presStyleCnt="7">
        <dgm:presLayoutVars>
          <dgm:chMax val="1"/>
          <dgm:bulletEnabled val="1"/>
        </dgm:presLayoutVars>
      </dgm:prSet>
      <dgm:spPr/>
    </dgm:pt>
    <dgm:pt modelId="{59809920-F195-4008-961B-5DFD0D9DBB8E}" type="pres">
      <dgm:prSet presAssocID="{6F80EBA9-DF08-4545-941E-2A138E522BFE}" presName="descendantText" presStyleLbl="alignAcc1" presStyleIdx="0" presStyleCnt="7">
        <dgm:presLayoutVars>
          <dgm:bulletEnabled val="1"/>
        </dgm:presLayoutVars>
      </dgm:prSet>
      <dgm:spPr/>
    </dgm:pt>
    <dgm:pt modelId="{ACD796B7-95FD-4856-8088-69D8197123F7}" type="pres">
      <dgm:prSet presAssocID="{048F91B6-7057-4364-A615-50B7E629E17D}" presName="sp" presStyleCnt="0"/>
      <dgm:spPr/>
    </dgm:pt>
    <dgm:pt modelId="{E87F9D45-9642-4565-B7EB-7725C23DB096}" type="pres">
      <dgm:prSet presAssocID="{3D41833A-862C-4DE3-91DB-FB325B9D4786}" presName="composite" presStyleCnt="0"/>
      <dgm:spPr/>
    </dgm:pt>
    <dgm:pt modelId="{C6FF4F0F-AA8C-4ADC-9849-94E354FCB4A6}" type="pres">
      <dgm:prSet presAssocID="{3D41833A-862C-4DE3-91DB-FB325B9D4786}" presName="parentText" presStyleLbl="alignNode1" presStyleIdx="1" presStyleCnt="7">
        <dgm:presLayoutVars>
          <dgm:chMax val="1"/>
          <dgm:bulletEnabled val="1"/>
        </dgm:presLayoutVars>
      </dgm:prSet>
      <dgm:spPr/>
    </dgm:pt>
    <dgm:pt modelId="{D2F94A58-C993-4277-8623-836B20F7F10C}" type="pres">
      <dgm:prSet presAssocID="{3D41833A-862C-4DE3-91DB-FB325B9D4786}" presName="descendantText" presStyleLbl="alignAcc1" presStyleIdx="1" presStyleCnt="7" custScaleY="133505">
        <dgm:presLayoutVars>
          <dgm:bulletEnabled val="1"/>
        </dgm:presLayoutVars>
      </dgm:prSet>
      <dgm:spPr/>
    </dgm:pt>
    <dgm:pt modelId="{F23ED552-59CA-46A3-9ADF-4712A5277DB5}" type="pres">
      <dgm:prSet presAssocID="{4CF6D5BB-20DF-4719-A81D-B73955C47F66}" presName="sp" presStyleCnt="0"/>
      <dgm:spPr/>
    </dgm:pt>
    <dgm:pt modelId="{3D947925-4BC3-4A6A-A2FE-CEDF96E734AA}" type="pres">
      <dgm:prSet presAssocID="{186920F2-50E4-423C-8F66-E87E6F4EADE8}" presName="composite" presStyleCnt="0"/>
      <dgm:spPr/>
    </dgm:pt>
    <dgm:pt modelId="{C8118B67-3F33-446A-9261-DB4C2ED9F317}" type="pres">
      <dgm:prSet presAssocID="{186920F2-50E4-423C-8F66-E87E6F4EADE8}" presName="parentText" presStyleLbl="alignNode1" presStyleIdx="2" presStyleCnt="7">
        <dgm:presLayoutVars>
          <dgm:chMax val="1"/>
          <dgm:bulletEnabled val="1"/>
        </dgm:presLayoutVars>
      </dgm:prSet>
      <dgm:spPr/>
    </dgm:pt>
    <dgm:pt modelId="{C572A3A4-6861-4D87-ACD8-611220D7C98A}" type="pres">
      <dgm:prSet presAssocID="{186920F2-50E4-423C-8F66-E87E6F4EADE8}" presName="descendantText" presStyleLbl="alignAcc1" presStyleIdx="2" presStyleCnt="7">
        <dgm:presLayoutVars>
          <dgm:bulletEnabled val="1"/>
        </dgm:presLayoutVars>
      </dgm:prSet>
      <dgm:spPr/>
    </dgm:pt>
    <dgm:pt modelId="{209F6D0A-1693-4EF1-A0D5-C3B2A2769F93}" type="pres">
      <dgm:prSet presAssocID="{C6C8D0AA-8647-4028-9D4E-AC734D9D988D}" presName="sp" presStyleCnt="0"/>
      <dgm:spPr/>
    </dgm:pt>
    <dgm:pt modelId="{48FB0223-037C-4F5C-AC5B-50C157A8AAEC}" type="pres">
      <dgm:prSet presAssocID="{EB00C38E-4459-4485-8F0C-EA5444A60550}" presName="composite" presStyleCnt="0"/>
      <dgm:spPr/>
    </dgm:pt>
    <dgm:pt modelId="{C977048B-DBDA-455A-BF61-74C12E351AF2}" type="pres">
      <dgm:prSet presAssocID="{EB00C38E-4459-4485-8F0C-EA5444A60550}" presName="parentText" presStyleLbl="alignNode1" presStyleIdx="3" presStyleCnt="7">
        <dgm:presLayoutVars>
          <dgm:chMax val="1"/>
          <dgm:bulletEnabled val="1"/>
        </dgm:presLayoutVars>
      </dgm:prSet>
      <dgm:spPr/>
    </dgm:pt>
    <dgm:pt modelId="{78AFD59F-0A03-4549-8C6A-5399B03A5684}" type="pres">
      <dgm:prSet presAssocID="{EB00C38E-4459-4485-8F0C-EA5444A60550}" presName="descendantText" presStyleLbl="alignAcc1" presStyleIdx="3" presStyleCnt="7">
        <dgm:presLayoutVars>
          <dgm:bulletEnabled val="1"/>
        </dgm:presLayoutVars>
      </dgm:prSet>
      <dgm:spPr/>
    </dgm:pt>
    <dgm:pt modelId="{964B5459-22A8-4332-9629-765985A7D85A}" type="pres">
      <dgm:prSet presAssocID="{F63E1D0C-FAC5-4800-B74D-0FA8E21943CB}" presName="sp" presStyleCnt="0"/>
      <dgm:spPr/>
    </dgm:pt>
    <dgm:pt modelId="{82B773A4-D60E-40AA-B4F9-7BAECBCB9F64}" type="pres">
      <dgm:prSet presAssocID="{A12262E1-4D1F-472C-88AD-AC7C43B2E1D2}" presName="composite" presStyleCnt="0"/>
      <dgm:spPr/>
    </dgm:pt>
    <dgm:pt modelId="{EDC00F77-C2C2-4DF2-8E7A-475016DFBA87}" type="pres">
      <dgm:prSet presAssocID="{A12262E1-4D1F-472C-88AD-AC7C43B2E1D2}" presName="parentText" presStyleLbl="alignNode1" presStyleIdx="4" presStyleCnt="7">
        <dgm:presLayoutVars>
          <dgm:chMax val="1"/>
          <dgm:bulletEnabled val="1"/>
        </dgm:presLayoutVars>
      </dgm:prSet>
      <dgm:spPr/>
    </dgm:pt>
    <dgm:pt modelId="{20D4FAD1-ADB6-4122-8D72-A6B1E0A4E029}" type="pres">
      <dgm:prSet presAssocID="{A12262E1-4D1F-472C-88AD-AC7C43B2E1D2}" presName="descendantText" presStyleLbl="alignAcc1" presStyleIdx="4" presStyleCnt="7">
        <dgm:presLayoutVars>
          <dgm:bulletEnabled val="1"/>
        </dgm:presLayoutVars>
      </dgm:prSet>
      <dgm:spPr/>
    </dgm:pt>
    <dgm:pt modelId="{4364985B-FF27-4F28-BE33-8BA274C16338}" type="pres">
      <dgm:prSet presAssocID="{1AA670AC-C68C-4F3F-84CB-9CF9B29C50FA}" presName="sp" presStyleCnt="0"/>
      <dgm:spPr/>
    </dgm:pt>
    <dgm:pt modelId="{F18DADC7-E957-42DD-9CFA-6B600F67753C}" type="pres">
      <dgm:prSet presAssocID="{7878D9D3-739E-47BD-BABC-F6ACC19A3A2F}" presName="composite" presStyleCnt="0"/>
      <dgm:spPr/>
    </dgm:pt>
    <dgm:pt modelId="{EB61C0B9-F7E3-473F-9125-CDBA0AAD1DA4}" type="pres">
      <dgm:prSet presAssocID="{7878D9D3-739E-47BD-BABC-F6ACC19A3A2F}" presName="parentText" presStyleLbl="alignNode1" presStyleIdx="5" presStyleCnt="7">
        <dgm:presLayoutVars>
          <dgm:chMax val="1"/>
          <dgm:bulletEnabled val="1"/>
        </dgm:presLayoutVars>
      </dgm:prSet>
      <dgm:spPr/>
    </dgm:pt>
    <dgm:pt modelId="{CF09812F-55B3-44B5-8A66-F1DAFB3656D3}" type="pres">
      <dgm:prSet presAssocID="{7878D9D3-739E-47BD-BABC-F6ACC19A3A2F}" presName="descendantText" presStyleLbl="alignAcc1" presStyleIdx="5" presStyleCnt="7">
        <dgm:presLayoutVars>
          <dgm:bulletEnabled val="1"/>
        </dgm:presLayoutVars>
      </dgm:prSet>
      <dgm:spPr/>
    </dgm:pt>
    <dgm:pt modelId="{4FFD9A17-5743-441E-A292-FF19568957AD}" type="pres">
      <dgm:prSet presAssocID="{DD6CB37A-4120-4DBF-BB2D-CCB66CB92320}" presName="sp" presStyleCnt="0"/>
      <dgm:spPr/>
    </dgm:pt>
    <dgm:pt modelId="{45C4D0AD-5AE6-4041-B1F4-0EB7158EB828}" type="pres">
      <dgm:prSet presAssocID="{9FB14A74-0259-4A7C-BB8C-0941EED2938D}" presName="composite" presStyleCnt="0"/>
      <dgm:spPr/>
    </dgm:pt>
    <dgm:pt modelId="{49971404-37CF-44E7-A2FC-F58CBB97F8DC}" type="pres">
      <dgm:prSet presAssocID="{9FB14A74-0259-4A7C-BB8C-0941EED2938D}" presName="parentText" presStyleLbl="alignNode1" presStyleIdx="6" presStyleCnt="7" custLinFactX="-100000" custLinFactNeighborX="-190845">
        <dgm:presLayoutVars>
          <dgm:chMax val="1"/>
          <dgm:bulletEnabled val="1"/>
        </dgm:presLayoutVars>
      </dgm:prSet>
      <dgm:spPr/>
    </dgm:pt>
    <dgm:pt modelId="{C9B9991C-1F0E-44D0-B5F0-FF39099C4869}" type="pres">
      <dgm:prSet presAssocID="{9FB14A74-0259-4A7C-BB8C-0941EED2938D}" presName="descendantText" presStyleLbl="alignAcc1" presStyleIdx="6" presStyleCnt="7">
        <dgm:presLayoutVars>
          <dgm:bulletEnabled val="1"/>
        </dgm:presLayoutVars>
      </dgm:prSet>
      <dgm:spPr/>
    </dgm:pt>
  </dgm:ptLst>
  <dgm:cxnLst>
    <dgm:cxn modelId="{DE51940E-68A5-4023-81F4-E1A2AEBDFEC1}" type="presOf" srcId="{4CCCA7D0-7F18-4DE0-9935-5DE38C9D4AF4}" destId="{C9B9991C-1F0E-44D0-B5F0-FF39099C4869}" srcOrd="0" destOrd="0" presId="urn:microsoft.com/office/officeart/2005/8/layout/chevron2"/>
    <dgm:cxn modelId="{5E64070F-94E7-4765-BF4D-E1DE6F64308C}" type="presOf" srcId="{A12262E1-4D1F-472C-88AD-AC7C43B2E1D2}" destId="{EDC00F77-C2C2-4DF2-8E7A-475016DFBA87}" srcOrd="0" destOrd="0" presId="urn:microsoft.com/office/officeart/2005/8/layout/chevron2"/>
    <dgm:cxn modelId="{776EDD36-5F8A-4BA3-A736-BA042323E812}" srcId="{9FB14A74-0259-4A7C-BB8C-0941EED2938D}" destId="{4CCCA7D0-7F18-4DE0-9935-5DE38C9D4AF4}" srcOrd="0" destOrd="0" parTransId="{F5939635-85FF-464E-82D2-96995FF0E378}" sibTransId="{00C945AA-9EC2-4490-8CFC-7351E3154827}"/>
    <dgm:cxn modelId="{09613E3E-DEBE-4126-A531-510EDF8A1480}" srcId="{7878D9D3-739E-47BD-BABC-F6ACC19A3A2F}" destId="{50BFBB50-5B07-4395-AD7B-AA40120ADAEA}" srcOrd="0" destOrd="0" parTransId="{F79123C4-D91E-4269-B69A-4A5DFF9E688C}" sibTransId="{0829FD4E-F317-4EC0-878D-5FA994600E54}"/>
    <dgm:cxn modelId="{2F02EB63-24C5-47F0-9A97-8C6608016019}" srcId="{09DA00CE-8692-4792-AA53-11300A721DF4}" destId="{3D41833A-862C-4DE3-91DB-FB325B9D4786}" srcOrd="1" destOrd="0" parTransId="{13A53376-286A-4C79-9183-3F90436B9983}" sibTransId="{4CF6D5BB-20DF-4719-A81D-B73955C47F66}"/>
    <dgm:cxn modelId="{C03E1044-97B4-4F08-8149-7E5F4F51A34F}" type="presOf" srcId="{4AFA301E-C5C3-42A3-B27B-2B7D7E0884EE}" destId="{20D4FAD1-ADB6-4122-8D72-A6B1E0A4E029}" srcOrd="0" destOrd="0" presId="urn:microsoft.com/office/officeart/2005/8/layout/chevron2"/>
    <dgm:cxn modelId="{21B4FD69-75A9-41D0-BE0D-0C24EA2CF879}" type="presOf" srcId="{1A8A4695-60F3-49B8-A5DC-15729FF507C8}" destId="{59809920-F195-4008-961B-5DFD0D9DBB8E}" srcOrd="0" destOrd="0" presId="urn:microsoft.com/office/officeart/2005/8/layout/chevron2"/>
    <dgm:cxn modelId="{386B3856-A7C4-470B-939D-001F3292EAFD}" type="presOf" srcId="{6F80EBA9-DF08-4545-941E-2A138E522BFE}" destId="{F8EEDFA3-874E-4DEC-B2A1-6E0DD29EB201}" srcOrd="0" destOrd="0" presId="urn:microsoft.com/office/officeart/2005/8/layout/chevron2"/>
    <dgm:cxn modelId="{914B4578-4623-4AEA-82E3-D47B5473BADC}" type="presOf" srcId="{D23B6E7A-58B4-4D68-9725-0EA0AF2B7359}" destId="{C572A3A4-6861-4D87-ACD8-611220D7C98A}" srcOrd="0" destOrd="0" presId="urn:microsoft.com/office/officeart/2005/8/layout/chevron2"/>
    <dgm:cxn modelId="{7BBF6E7F-74D1-4C84-B140-24D4FBCCF086}" type="presOf" srcId="{7878D9D3-739E-47BD-BABC-F6ACC19A3A2F}" destId="{EB61C0B9-F7E3-473F-9125-CDBA0AAD1DA4}" srcOrd="0" destOrd="0" presId="urn:microsoft.com/office/officeart/2005/8/layout/chevron2"/>
    <dgm:cxn modelId="{24DA0384-7C8C-4789-8920-7F372B066585}" srcId="{09DA00CE-8692-4792-AA53-11300A721DF4}" destId="{A12262E1-4D1F-472C-88AD-AC7C43B2E1D2}" srcOrd="4" destOrd="0" parTransId="{80A1FA24-AC95-4786-8D93-74C6B4218001}" sibTransId="{1AA670AC-C68C-4F3F-84CB-9CF9B29C50FA}"/>
    <dgm:cxn modelId="{4D284B88-2C96-4D8A-BE4B-E10014B908A5}" type="presOf" srcId="{186920F2-50E4-423C-8F66-E87E6F4EADE8}" destId="{C8118B67-3F33-446A-9261-DB4C2ED9F317}" srcOrd="0" destOrd="0" presId="urn:microsoft.com/office/officeart/2005/8/layout/chevron2"/>
    <dgm:cxn modelId="{6184C08E-8B3B-4C59-95FF-CCC779A50432}" type="presOf" srcId="{EB00C38E-4459-4485-8F0C-EA5444A60550}" destId="{C977048B-DBDA-455A-BF61-74C12E351AF2}" srcOrd="0" destOrd="0" presId="urn:microsoft.com/office/officeart/2005/8/layout/chevron2"/>
    <dgm:cxn modelId="{E456CC9E-BA4B-4DC3-8AC1-4C00BFEDCE44}" srcId="{09DA00CE-8692-4792-AA53-11300A721DF4}" destId="{186920F2-50E4-423C-8F66-E87E6F4EADE8}" srcOrd="2" destOrd="0" parTransId="{021967BC-C9DD-410A-884A-8F15C9251E5B}" sibTransId="{C6C8D0AA-8647-4028-9D4E-AC734D9D988D}"/>
    <dgm:cxn modelId="{CBB386A0-03D5-4E75-A1F6-4374735F6657}" type="presOf" srcId="{50BFBB50-5B07-4395-AD7B-AA40120ADAEA}" destId="{CF09812F-55B3-44B5-8A66-F1DAFB3656D3}" srcOrd="0" destOrd="0" presId="urn:microsoft.com/office/officeart/2005/8/layout/chevron2"/>
    <dgm:cxn modelId="{AAA563A1-B046-43FA-8AF0-F259E0EFC052}" srcId="{EB00C38E-4459-4485-8F0C-EA5444A60550}" destId="{009E287A-1EB8-4A0C-A867-2E4CF640D26B}" srcOrd="0" destOrd="0" parTransId="{41C09D4A-23B1-4E56-A8E8-8D345FD3D58A}" sibTransId="{92DDED93-3AA2-4CDB-AD15-45B2C3C91E38}"/>
    <dgm:cxn modelId="{59333FB4-523E-4447-BBE0-D305B9B9E657}" type="presOf" srcId="{938FB274-2919-42DD-8ABF-E9750871EA2D}" destId="{D2F94A58-C993-4277-8623-836B20F7F10C}" srcOrd="0" destOrd="0" presId="urn:microsoft.com/office/officeart/2005/8/layout/chevron2"/>
    <dgm:cxn modelId="{6EB5BCB8-6179-40FC-BCE0-8B8572D74CC4}" srcId="{09DA00CE-8692-4792-AA53-11300A721DF4}" destId="{9FB14A74-0259-4A7C-BB8C-0941EED2938D}" srcOrd="6" destOrd="0" parTransId="{FB6BDEB7-F381-4C96-A065-3FF5057E1B84}" sibTransId="{327D7AAD-C7EE-45F0-AF95-579A903BC345}"/>
    <dgm:cxn modelId="{9E9841C1-FE98-45FB-AD11-D8FCA09F5DD6}" srcId="{3D41833A-862C-4DE3-91DB-FB325B9D4786}" destId="{938FB274-2919-42DD-8ABF-E9750871EA2D}" srcOrd="0" destOrd="0" parTransId="{2F397830-421C-46E5-B20F-B0BBFDE5F62C}" sibTransId="{3BD4629C-FA45-42D7-8050-4EE703EA0B8B}"/>
    <dgm:cxn modelId="{4B8EEFC1-DBEA-4D47-A991-4C50E9097065}" srcId="{09DA00CE-8692-4792-AA53-11300A721DF4}" destId="{EB00C38E-4459-4485-8F0C-EA5444A60550}" srcOrd="3" destOrd="0" parTransId="{7F25990E-134C-42A4-BA24-02307FB92823}" sibTransId="{F63E1D0C-FAC5-4800-B74D-0FA8E21943CB}"/>
    <dgm:cxn modelId="{9B9792C2-BCD3-4A77-A146-1CC3CC55B3C4}" type="presOf" srcId="{3D41833A-862C-4DE3-91DB-FB325B9D4786}" destId="{C6FF4F0F-AA8C-4ADC-9849-94E354FCB4A6}" srcOrd="0" destOrd="0" presId="urn:microsoft.com/office/officeart/2005/8/layout/chevron2"/>
    <dgm:cxn modelId="{259970C4-3A8F-48EB-837D-8FC998395A4C}" srcId="{6F80EBA9-DF08-4545-941E-2A138E522BFE}" destId="{1A8A4695-60F3-49B8-A5DC-15729FF507C8}" srcOrd="0" destOrd="0" parTransId="{18429F31-B2B5-40D8-B48D-7969C3EFE9D4}" sibTransId="{8D815BC7-1656-45AE-A436-C3832EDF82DC}"/>
    <dgm:cxn modelId="{A38DEDC6-F705-4376-AB99-2B39E6041F32}" type="presOf" srcId="{9FB14A74-0259-4A7C-BB8C-0941EED2938D}" destId="{49971404-37CF-44E7-A2FC-F58CBB97F8DC}" srcOrd="0" destOrd="0" presId="urn:microsoft.com/office/officeart/2005/8/layout/chevron2"/>
    <dgm:cxn modelId="{380B0BDA-2724-4B1D-8222-FDF404555B13}" type="presOf" srcId="{09DA00CE-8692-4792-AA53-11300A721DF4}" destId="{0EF30149-9420-4E85-9FE8-FBBEED9800E0}" srcOrd="0" destOrd="0" presId="urn:microsoft.com/office/officeart/2005/8/layout/chevron2"/>
    <dgm:cxn modelId="{0097F4DB-A7FC-437D-8FD5-7D4CFAC578CC}" srcId="{09DA00CE-8692-4792-AA53-11300A721DF4}" destId="{6F80EBA9-DF08-4545-941E-2A138E522BFE}" srcOrd="0" destOrd="0" parTransId="{BF5105E5-FDA4-419A-96A1-08DD34EEB6D4}" sibTransId="{048F91B6-7057-4364-A615-50B7E629E17D}"/>
    <dgm:cxn modelId="{82DC85E3-8C3F-4972-8614-90555A2A0099}" srcId="{186920F2-50E4-423C-8F66-E87E6F4EADE8}" destId="{D23B6E7A-58B4-4D68-9725-0EA0AF2B7359}" srcOrd="0" destOrd="0" parTransId="{C6F7DA68-B2ED-4B9F-AA6B-0563A59353F4}" sibTransId="{433C0560-B9BB-49FC-977E-559A8740015F}"/>
    <dgm:cxn modelId="{8A7F16EE-1EC4-4995-AB4B-343F15EDC264}" srcId="{09DA00CE-8692-4792-AA53-11300A721DF4}" destId="{7878D9D3-739E-47BD-BABC-F6ACC19A3A2F}" srcOrd="5" destOrd="0" parTransId="{D19E3CD5-9749-4EEA-BF78-2C88BF396E58}" sibTransId="{DD6CB37A-4120-4DBF-BB2D-CCB66CB92320}"/>
    <dgm:cxn modelId="{1A9A24F2-BE20-4D36-A2E2-1D8B792C9714}" type="presOf" srcId="{009E287A-1EB8-4A0C-A867-2E4CF640D26B}" destId="{78AFD59F-0A03-4549-8C6A-5399B03A5684}" srcOrd="0" destOrd="0" presId="urn:microsoft.com/office/officeart/2005/8/layout/chevron2"/>
    <dgm:cxn modelId="{E89B76FF-8B9C-4F7B-84F8-E8A11209D124}" srcId="{A12262E1-4D1F-472C-88AD-AC7C43B2E1D2}" destId="{4AFA301E-C5C3-42A3-B27B-2B7D7E0884EE}" srcOrd="0" destOrd="0" parTransId="{21B4868B-7782-492E-A6C7-8297A5994959}" sibTransId="{A0A0CC59-91C5-4CF0-9145-EEDEB17D1CB0}"/>
    <dgm:cxn modelId="{D36FC6E5-FB73-4992-B23E-A806562C4D5C}" type="presParOf" srcId="{0EF30149-9420-4E85-9FE8-FBBEED9800E0}" destId="{CE06E4C1-21F0-44DA-BFE5-32A0D3CE536B}" srcOrd="0" destOrd="0" presId="urn:microsoft.com/office/officeart/2005/8/layout/chevron2"/>
    <dgm:cxn modelId="{68981501-3D6B-4F25-8BC9-DAD8FD0E8DE0}" type="presParOf" srcId="{CE06E4C1-21F0-44DA-BFE5-32A0D3CE536B}" destId="{F8EEDFA3-874E-4DEC-B2A1-6E0DD29EB201}" srcOrd="0" destOrd="0" presId="urn:microsoft.com/office/officeart/2005/8/layout/chevron2"/>
    <dgm:cxn modelId="{54C220FD-FDD0-41C2-9BE6-051C1991FAB8}" type="presParOf" srcId="{CE06E4C1-21F0-44DA-BFE5-32A0D3CE536B}" destId="{59809920-F195-4008-961B-5DFD0D9DBB8E}" srcOrd="1" destOrd="0" presId="urn:microsoft.com/office/officeart/2005/8/layout/chevron2"/>
    <dgm:cxn modelId="{F4ED4B67-C814-4E8C-A9DE-488560573D8F}" type="presParOf" srcId="{0EF30149-9420-4E85-9FE8-FBBEED9800E0}" destId="{ACD796B7-95FD-4856-8088-69D8197123F7}" srcOrd="1" destOrd="0" presId="urn:microsoft.com/office/officeart/2005/8/layout/chevron2"/>
    <dgm:cxn modelId="{5C6AE73C-EB89-496A-A828-AB1F92739D61}" type="presParOf" srcId="{0EF30149-9420-4E85-9FE8-FBBEED9800E0}" destId="{E87F9D45-9642-4565-B7EB-7725C23DB096}" srcOrd="2" destOrd="0" presId="urn:microsoft.com/office/officeart/2005/8/layout/chevron2"/>
    <dgm:cxn modelId="{02E6DB3A-039C-4B01-88EF-77CF25C3F2A8}" type="presParOf" srcId="{E87F9D45-9642-4565-B7EB-7725C23DB096}" destId="{C6FF4F0F-AA8C-4ADC-9849-94E354FCB4A6}" srcOrd="0" destOrd="0" presId="urn:microsoft.com/office/officeart/2005/8/layout/chevron2"/>
    <dgm:cxn modelId="{0247155A-C19F-4C23-96E6-9246A61717A9}" type="presParOf" srcId="{E87F9D45-9642-4565-B7EB-7725C23DB096}" destId="{D2F94A58-C993-4277-8623-836B20F7F10C}" srcOrd="1" destOrd="0" presId="urn:microsoft.com/office/officeart/2005/8/layout/chevron2"/>
    <dgm:cxn modelId="{D6C91E89-1F91-4E60-9B53-D6702D373B69}" type="presParOf" srcId="{0EF30149-9420-4E85-9FE8-FBBEED9800E0}" destId="{F23ED552-59CA-46A3-9ADF-4712A5277DB5}" srcOrd="3" destOrd="0" presId="urn:microsoft.com/office/officeart/2005/8/layout/chevron2"/>
    <dgm:cxn modelId="{9A03BA33-955D-4C93-BFCA-603F6BA3CDAC}" type="presParOf" srcId="{0EF30149-9420-4E85-9FE8-FBBEED9800E0}" destId="{3D947925-4BC3-4A6A-A2FE-CEDF96E734AA}" srcOrd="4" destOrd="0" presId="urn:microsoft.com/office/officeart/2005/8/layout/chevron2"/>
    <dgm:cxn modelId="{F4DC6EF3-9CD0-4BFF-85D9-74B4A59D4063}" type="presParOf" srcId="{3D947925-4BC3-4A6A-A2FE-CEDF96E734AA}" destId="{C8118B67-3F33-446A-9261-DB4C2ED9F317}" srcOrd="0" destOrd="0" presId="urn:microsoft.com/office/officeart/2005/8/layout/chevron2"/>
    <dgm:cxn modelId="{1E7C78FE-68C1-4322-B7B8-4A17DF6D3BFE}" type="presParOf" srcId="{3D947925-4BC3-4A6A-A2FE-CEDF96E734AA}" destId="{C572A3A4-6861-4D87-ACD8-611220D7C98A}" srcOrd="1" destOrd="0" presId="urn:microsoft.com/office/officeart/2005/8/layout/chevron2"/>
    <dgm:cxn modelId="{BC6BE395-B62A-47F2-8F4B-1F1A9FE6EE8B}" type="presParOf" srcId="{0EF30149-9420-4E85-9FE8-FBBEED9800E0}" destId="{209F6D0A-1693-4EF1-A0D5-C3B2A2769F93}" srcOrd="5" destOrd="0" presId="urn:microsoft.com/office/officeart/2005/8/layout/chevron2"/>
    <dgm:cxn modelId="{ED7A8E7B-FE6B-49CA-BB78-7E5D97E014F3}" type="presParOf" srcId="{0EF30149-9420-4E85-9FE8-FBBEED9800E0}" destId="{48FB0223-037C-4F5C-AC5B-50C157A8AAEC}" srcOrd="6" destOrd="0" presId="urn:microsoft.com/office/officeart/2005/8/layout/chevron2"/>
    <dgm:cxn modelId="{1E9F583E-8F8E-4D28-9ECE-5F5A998853B2}" type="presParOf" srcId="{48FB0223-037C-4F5C-AC5B-50C157A8AAEC}" destId="{C977048B-DBDA-455A-BF61-74C12E351AF2}" srcOrd="0" destOrd="0" presId="urn:microsoft.com/office/officeart/2005/8/layout/chevron2"/>
    <dgm:cxn modelId="{B6BB8763-0BF6-441A-B7E5-21263B305CDB}" type="presParOf" srcId="{48FB0223-037C-4F5C-AC5B-50C157A8AAEC}" destId="{78AFD59F-0A03-4549-8C6A-5399B03A5684}" srcOrd="1" destOrd="0" presId="urn:microsoft.com/office/officeart/2005/8/layout/chevron2"/>
    <dgm:cxn modelId="{A163B00D-C6EE-464D-888B-5D79001FE540}" type="presParOf" srcId="{0EF30149-9420-4E85-9FE8-FBBEED9800E0}" destId="{964B5459-22A8-4332-9629-765985A7D85A}" srcOrd="7" destOrd="0" presId="urn:microsoft.com/office/officeart/2005/8/layout/chevron2"/>
    <dgm:cxn modelId="{3E2B4CAD-EDF7-437A-B403-F763FA4D2CBD}" type="presParOf" srcId="{0EF30149-9420-4E85-9FE8-FBBEED9800E0}" destId="{82B773A4-D60E-40AA-B4F9-7BAECBCB9F64}" srcOrd="8" destOrd="0" presId="urn:microsoft.com/office/officeart/2005/8/layout/chevron2"/>
    <dgm:cxn modelId="{EF89579E-F3BB-40AD-A914-19EF29A5D30D}" type="presParOf" srcId="{82B773A4-D60E-40AA-B4F9-7BAECBCB9F64}" destId="{EDC00F77-C2C2-4DF2-8E7A-475016DFBA87}" srcOrd="0" destOrd="0" presId="urn:microsoft.com/office/officeart/2005/8/layout/chevron2"/>
    <dgm:cxn modelId="{FEC6463D-2E2E-43C9-B558-FD0AE1A09668}" type="presParOf" srcId="{82B773A4-D60E-40AA-B4F9-7BAECBCB9F64}" destId="{20D4FAD1-ADB6-4122-8D72-A6B1E0A4E029}" srcOrd="1" destOrd="0" presId="urn:microsoft.com/office/officeart/2005/8/layout/chevron2"/>
    <dgm:cxn modelId="{E52D5771-067A-4BB4-AC9D-276019F3643A}" type="presParOf" srcId="{0EF30149-9420-4E85-9FE8-FBBEED9800E0}" destId="{4364985B-FF27-4F28-BE33-8BA274C16338}" srcOrd="9" destOrd="0" presId="urn:microsoft.com/office/officeart/2005/8/layout/chevron2"/>
    <dgm:cxn modelId="{ABC2312C-D029-49F2-9A09-625953306102}" type="presParOf" srcId="{0EF30149-9420-4E85-9FE8-FBBEED9800E0}" destId="{F18DADC7-E957-42DD-9CFA-6B600F67753C}" srcOrd="10" destOrd="0" presId="urn:microsoft.com/office/officeart/2005/8/layout/chevron2"/>
    <dgm:cxn modelId="{3DEFBEFC-143D-45FB-B678-E40E5596349C}" type="presParOf" srcId="{F18DADC7-E957-42DD-9CFA-6B600F67753C}" destId="{EB61C0B9-F7E3-473F-9125-CDBA0AAD1DA4}" srcOrd="0" destOrd="0" presId="urn:microsoft.com/office/officeart/2005/8/layout/chevron2"/>
    <dgm:cxn modelId="{73F3E0E2-2D1D-4249-BACE-13FB8825B5B9}" type="presParOf" srcId="{F18DADC7-E957-42DD-9CFA-6B600F67753C}" destId="{CF09812F-55B3-44B5-8A66-F1DAFB3656D3}" srcOrd="1" destOrd="0" presId="urn:microsoft.com/office/officeart/2005/8/layout/chevron2"/>
    <dgm:cxn modelId="{00DA85F9-1B5E-43C8-969D-BA992A347C6B}" type="presParOf" srcId="{0EF30149-9420-4E85-9FE8-FBBEED9800E0}" destId="{4FFD9A17-5743-441E-A292-FF19568957AD}" srcOrd="11" destOrd="0" presId="urn:microsoft.com/office/officeart/2005/8/layout/chevron2"/>
    <dgm:cxn modelId="{5C2013C3-F5ED-401D-AF0F-CCFFE61E896D}" type="presParOf" srcId="{0EF30149-9420-4E85-9FE8-FBBEED9800E0}" destId="{45C4D0AD-5AE6-4041-B1F4-0EB7158EB828}" srcOrd="12" destOrd="0" presId="urn:microsoft.com/office/officeart/2005/8/layout/chevron2"/>
    <dgm:cxn modelId="{12F70455-AB60-46B6-9678-454D74045508}" type="presParOf" srcId="{45C4D0AD-5AE6-4041-B1F4-0EB7158EB828}" destId="{49971404-37CF-44E7-A2FC-F58CBB97F8DC}" srcOrd="0" destOrd="0" presId="urn:microsoft.com/office/officeart/2005/8/layout/chevron2"/>
    <dgm:cxn modelId="{3B722DAD-443D-4BC0-9F78-337283CCF651}" type="presParOf" srcId="{45C4D0AD-5AE6-4041-B1F4-0EB7158EB828}" destId="{C9B9991C-1F0E-44D0-B5F0-FF39099C486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EDFA3-874E-4DEC-B2A1-6E0DD29EB201}">
      <dsp:nvSpPr>
        <dsp:cNvPr id="0" name=""/>
        <dsp:cNvSpPr/>
      </dsp:nvSpPr>
      <dsp:spPr>
        <a:xfrm rot="5400000">
          <a:off x="-144883" y="148367"/>
          <a:ext cx="965891" cy="67612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Cadre général</a:t>
          </a:r>
        </a:p>
      </dsp:txBody>
      <dsp:txXfrm rot="-5400000">
        <a:off x="2" y="341545"/>
        <a:ext cx="676123" cy="289768"/>
      </dsp:txXfrm>
    </dsp:sp>
    <dsp:sp modelId="{59809920-F195-4008-961B-5DFD0D9DBB8E}">
      <dsp:nvSpPr>
        <dsp:cNvPr id="0" name=""/>
        <dsp:cNvSpPr/>
      </dsp:nvSpPr>
      <dsp:spPr>
        <a:xfrm rot="5400000">
          <a:off x="5685193" y="-5005585"/>
          <a:ext cx="628159" cy="1064629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latin typeface="Arial" panose="020B0604020202020204" pitchFamily="34" charset="0"/>
              <a:cs typeface="Arial" panose="020B0604020202020204" pitchFamily="34" charset="0"/>
            </a:rPr>
            <a:t>Elaboration d’un cadre général et conceptuel du contrôle de gestion (revue de littérature, théorie, bailleur, directives et réglementations).</a:t>
          </a:r>
        </a:p>
      </dsp:txBody>
      <dsp:txXfrm rot="-5400000">
        <a:off x="676124" y="34148"/>
        <a:ext cx="10615634" cy="566831"/>
      </dsp:txXfrm>
    </dsp:sp>
    <dsp:sp modelId="{C6FF4F0F-AA8C-4ADC-9849-94E354FCB4A6}">
      <dsp:nvSpPr>
        <dsp:cNvPr id="0" name=""/>
        <dsp:cNvSpPr/>
      </dsp:nvSpPr>
      <dsp:spPr>
        <a:xfrm rot="5400000">
          <a:off x="-144883" y="1138430"/>
          <a:ext cx="965891" cy="676123"/>
        </a:xfrm>
        <a:prstGeom prst="chevron">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Diagnostic</a:t>
          </a:r>
        </a:p>
      </dsp:txBody>
      <dsp:txXfrm rot="-5400000">
        <a:off x="2" y="1331608"/>
        <a:ext cx="676123" cy="289768"/>
      </dsp:txXfrm>
    </dsp:sp>
    <dsp:sp modelId="{D2F94A58-C993-4277-8623-836B20F7F10C}">
      <dsp:nvSpPr>
        <dsp:cNvPr id="0" name=""/>
        <dsp:cNvSpPr/>
      </dsp:nvSpPr>
      <dsp:spPr>
        <a:xfrm rot="5400000">
          <a:off x="5580181" y="-4015687"/>
          <a:ext cx="838183" cy="10646298"/>
        </a:xfrm>
        <a:prstGeom prst="round2SameRect">
          <a:avLst/>
        </a:prstGeom>
        <a:solidFill>
          <a:schemeClr val="lt1">
            <a:alpha val="90000"/>
            <a:hueOff val="0"/>
            <a:satOff val="0"/>
            <a:lumOff val="0"/>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latin typeface="Arial" panose="020B0604020202020204" pitchFamily="34" charset="0"/>
              <a:cs typeface="Arial" panose="020B0604020202020204" pitchFamily="34" charset="0"/>
            </a:rPr>
            <a:t>Diagnostic sur l’existence des prémices d’un dispositif de contrôle de gestion dans les Administrations publiques en Côte d’Ivoire (constat: l’inexistence d’un dispositif volontariste de contrôle de gestion et d’évaluation de la performance)</a:t>
          </a:r>
        </a:p>
      </dsp:txBody>
      <dsp:txXfrm rot="-5400000">
        <a:off x="676124" y="929287"/>
        <a:ext cx="10605381" cy="756349"/>
      </dsp:txXfrm>
    </dsp:sp>
    <dsp:sp modelId="{C8118B67-3F33-446A-9261-DB4C2ED9F317}">
      <dsp:nvSpPr>
        <dsp:cNvPr id="0" name=""/>
        <dsp:cNvSpPr/>
      </dsp:nvSpPr>
      <dsp:spPr>
        <a:xfrm rot="5400000">
          <a:off x="-144883" y="2023316"/>
          <a:ext cx="965891" cy="676123"/>
        </a:xfrm>
        <a:prstGeom prst="chevron">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Formulation</a:t>
          </a:r>
        </a:p>
      </dsp:txBody>
      <dsp:txXfrm rot="-5400000">
        <a:off x="2" y="2216494"/>
        <a:ext cx="676123" cy="289768"/>
      </dsp:txXfrm>
    </dsp:sp>
    <dsp:sp modelId="{C572A3A4-6861-4D87-ACD8-611220D7C98A}">
      <dsp:nvSpPr>
        <dsp:cNvPr id="0" name=""/>
        <dsp:cNvSpPr/>
      </dsp:nvSpPr>
      <dsp:spPr>
        <a:xfrm rot="5400000">
          <a:off x="5685358" y="-3130801"/>
          <a:ext cx="627829" cy="10646298"/>
        </a:xfrm>
        <a:prstGeom prst="round2Same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latin typeface="Arial" panose="020B0604020202020204" pitchFamily="34" charset="0"/>
              <a:cs typeface="Arial" panose="020B0604020202020204" pitchFamily="34" charset="0"/>
            </a:rPr>
            <a:t>Formulation d’une politique de déploiement du contrôle de gestion dans les Administrations publiques (approche Direction  du contrôle financier)</a:t>
          </a:r>
        </a:p>
      </dsp:txBody>
      <dsp:txXfrm rot="-5400000">
        <a:off x="676124" y="1909081"/>
        <a:ext cx="10615650" cy="566533"/>
      </dsp:txXfrm>
    </dsp:sp>
    <dsp:sp modelId="{C977048B-DBDA-455A-BF61-74C12E351AF2}">
      <dsp:nvSpPr>
        <dsp:cNvPr id="0" name=""/>
        <dsp:cNvSpPr/>
      </dsp:nvSpPr>
      <dsp:spPr>
        <a:xfrm rot="5400000">
          <a:off x="-144883" y="2908202"/>
          <a:ext cx="965891" cy="676123"/>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Plan d’actions</a:t>
          </a:r>
        </a:p>
      </dsp:txBody>
      <dsp:txXfrm rot="-5400000">
        <a:off x="2" y="3101380"/>
        <a:ext cx="676123" cy="289768"/>
      </dsp:txXfrm>
    </dsp:sp>
    <dsp:sp modelId="{78AFD59F-0A03-4549-8C6A-5399B03A5684}">
      <dsp:nvSpPr>
        <dsp:cNvPr id="0" name=""/>
        <dsp:cNvSpPr/>
      </dsp:nvSpPr>
      <dsp:spPr>
        <a:xfrm rot="5400000">
          <a:off x="5685358" y="-2245915"/>
          <a:ext cx="627829" cy="10646298"/>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latin typeface="Arial" panose="020B0604020202020204" pitchFamily="34" charset="0"/>
              <a:cs typeface="Arial" panose="020B0604020202020204" pitchFamily="34" charset="0"/>
            </a:rPr>
            <a:t>Projet de plan d’actions standard d’implémentation du contrôle de gestion dans une unité administrative (programme comme unité de référence), </a:t>
          </a:r>
        </a:p>
      </dsp:txBody>
      <dsp:txXfrm rot="-5400000">
        <a:off x="676124" y="2793967"/>
        <a:ext cx="10615650" cy="566533"/>
      </dsp:txXfrm>
    </dsp:sp>
    <dsp:sp modelId="{EDC00F77-C2C2-4DF2-8E7A-475016DFBA87}">
      <dsp:nvSpPr>
        <dsp:cNvPr id="0" name=""/>
        <dsp:cNvSpPr/>
      </dsp:nvSpPr>
      <dsp:spPr>
        <a:xfrm rot="5400000">
          <a:off x="-144883" y="3793088"/>
          <a:ext cx="965891" cy="676123"/>
        </a:xfrm>
        <a:prstGeom prst="chevron">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Diagramme du processus</a:t>
          </a:r>
        </a:p>
      </dsp:txBody>
      <dsp:txXfrm rot="-5400000">
        <a:off x="2" y="3986266"/>
        <a:ext cx="676123" cy="289768"/>
      </dsp:txXfrm>
    </dsp:sp>
    <dsp:sp modelId="{20D4FAD1-ADB6-4122-8D72-A6B1E0A4E029}">
      <dsp:nvSpPr>
        <dsp:cNvPr id="0" name=""/>
        <dsp:cNvSpPr/>
      </dsp:nvSpPr>
      <dsp:spPr>
        <a:xfrm rot="5400000">
          <a:off x="5685358" y="-1361029"/>
          <a:ext cx="627829" cy="10646298"/>
        </a:xfrm>
        <a:prstGeom prst="round2Same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latin typeface="Arial" panose="020B0604020202020204" pitchFamily="34" charset="0"/>
              <a:cs typeface="Arial" panose="020B0604020202020204" pitchFamily="34" charset="0"/>
            </a:rPr>
            <a:t>Réalisation du diagramme de contexte, des étapes du processus du contrôle de gestion dans une unité administrative.</a:t>
          </a:r>
        </a:p>
      </dsp:txBody>
      <dsp:txXfrm rot="-5400000">
        <a:off x="676124" y="3678853"/>
        <a:ext cx="10615650" cy="566533"/>
      </dsp:txXfrm>
    </dsp:sp>
    <dsp:sp modelId="{EB61C0B9-F7E3-473F-9125-CDBA0AAD1DA4}">
      <dsp:nvSpPr>
        <dsp:cNvPr id="0" name=""/>
        <dsp:cNvSpPr/>
      </dsp:nvSpPr>
      <dsp:spPr>
        <a:xfrm rot="5400000">
          <a:off x="-144883" y="4677974"/>
          <a:ext cx="965891" cy="676123"/>
        </a:xfrm>
        <a:prstGeom prst="chevron">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Manuel Ordonnateur</a:t>
          </a:r>
        </a:p>
      </dsp:txBody>
      <dsp:txXfrm rot="-5400000">
        <a:off x="2" y="4871152"/>
        <a:ext cx="676123" cy="289768"/>
      </dsp:txXfrm>
    </dsp:sp>
    <dsp:sp modelId="{CF09812F-55B3-44B5-8A66-F1DAFB3656D3}">
      <dsp:nvSpPr>
        <dsp:cNvPr id="0" name=""/>
        <dsp:cNvSpPr/>
      </dsp:nvSpPr>
      <dsp:spPr>
        <a:xfrm rot="5400000">
          <a:off x="5685358" y="-476143"/>
          <a:ext cx="627829" cy="10646298"/>
        </a:xfrm>
        <a:prstGeom prst="round2SameRect">
          <a:avLst/>
        </a:prstGeom>
        <a:solidFill>
          <a:schemeClr val="lt1">
            <a:alpha val="90000"/>
            <a:hueOff val="0"/>
            <a:satOff val="0"/>
            <a:lumOff val="0"/>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latin typeface="Arial" panose="020B0604020202020204" pitchFamily="34" charset="0"/>
              <a:cs typeface="Arial" panose="020B0604020202020204" pitchFamily="34" charset="0"/>
            </a:rPr>
            <a:t>Rédaction du manuel du contrôle de gestion à l’usage des unités administratives (Ordonnateurs)</a:t>
          </a:r>
        </a:p>
      </dsp:txBody>
      <dsp:txXfrm rot="-5400000">
        <a:off x="676124" y="4563739"/>
        <a:ext cx="10615650" cy="566533"/>
      </dsp:txXfrm>
    </dsp:sp>
    <dsp:sp modelId="{49971404-37CF-44E7-A2FC-F58CBB97F8DC}">
      <dsp:nvSpPr>
        <dsp:cNvPr id="0" name=""/>
        <dsp:cNvSpPr/>
      </dsp:nvSpPr>
      <dsp:spPr>
        <a:xfrm rot="5400000">
          <a:off x="-144883" y="5562861"/>
          <a:ext cx="965891" cy="676123"/>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Manuel CF</a:t>
          </a:r>
        </a:p>
      </dsp:txBody>
      <dsp:txXfrm rot="-5400000">
        <a:off x="2" y="5756039"/>
        <a:ext cx="676123" cy="289768"/>
      </dsp:txXfrm>
    </dsp:sp>
    <dsp:sp modelId="{C9B9991C-1F0E-44D0-B5F0-FF39099C4869}">
      <dsp:nvSpPr>
        <dsp:cNvPr id="0" name=""/>
        <dsp:cNvSpPr/>
      </dsp:nvSpPr>
      <dsp:spPr>
        <a:xfrm rot="5400000">
          <a:off x="5685358" y="408742"/>
          <a:ext cx="627829" cy="10646298"/>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latin typeface="Arial" panose="020B0604020202020204" pitchFamily="34" charset="0"/>
              <a:cs typeface="Arial" panose="020B0604020202020204" pitchFamily="34" charset="0"/>
            </a:rPr>
            <a:t>Rédaction du manuel du contrôle de gestion à l’usage des Contrôleurs financiers (Manuel de contrôle orienté sur la performance)</a:t>
          </a:r>
        </a:p>
      </dsp:txBody>
      <dsp:txXfrm rot="-5400000">
        <a:off x="676124" y="5448624"/>
        <a:ext cx="10615650" cy="5665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378D2-F19C-4C7F-8D4D-1DD685C21BC6}" type="datetimeFigureOut">
              <a:rPr lang="fr-FR" smtClean="0"/>
              <a:t>21/11/2023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61E8D-E004-4FD3-80B4-24CB4EB3CC0D}" type="slidenum">
              <a:rPr lang="fr-FR" smtClean="0"/>
              <a:t>‹N°›</a:t>
            </a:fld>
            <a:endParaRPr lang="fr-FR"/>
          </a:p>
        </p:txBody>
      </p:sp>
    </p:spTree>
    <p:extLst>
      <p:ext uri="{BB962C8B-B14F-4D97-AF65-F5344CB8AC3E}">
        <p14:creationId xmlns:p14="http://schemas.microsoft.com/office/powerpoint/2010/main" val="201639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E761E8D-E004-4FD3-80B4-24CB4EB3CC0D}" type="slidenum">
              <a:rPr lang="fr-FR" smtClean="0"/>
              <a:t>3</a:t>
            </a:fld>
            <a:endParaRPr lang="fr-FR"/>
          </a:p>
        </p:txBody>
      </p:sp>
    </p:spTree>
    <p:extLst>
      <p:ext uri="{BB962C8B-B14F-4D97-AF65-F5344CB8AC3E}">
        <p14:creationId xmlns:p14="http://schemas.microsoft.com/office/powerpoint/2010/main" val="77146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dirty="0"/>
              <a:t>Chemin de fer/ </a:t>
            </a:r>
            <a:r>
              <a:rPr lang="fr-FR" dirty="0" err="1"/>
              <a:t>aerodrome</a:t>
            </a:r>
            <a:r>
              <a:rPr lang="fr-FR" dirty="0"/>
              <a:t> /Port</a:t>
            </a:r>
          </a:p>
        </p:txBody>
      </p:sp>
      <p:sp>
        <p:nvSpPr>
          <p:cNvPr id="6451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9503" indent="-299809">
              <a:defRPr>
                <a:solidFill>
                  <a:schemeClr val="tx1"/>
                </a:solidFill>
                <a:latin typeface="Calibri" pitchFamily="34" charset="0"/>
              </a:defRPr>
            </a:lvl2pPr>
            <a:lvl3pPr marL="1199236" indent="-239847">
              <a:defRPr>
                <a:solidFill>
                  <a:schemeClr val="tx1"/>
                </a:solidFill>
                <a:latin typeface="Calibri" pitchFamily="34" charset="0"/>
              </a:defRPr>
            </a:lvl3pPr>
            <a:lvl4pPr marL="1678930" indent="-239847">
              <a:defRPr>
                <a:solidFill>
                  <a:schemeClr val="tx1"/>
                </a:solidFill>
                <a:latin typeface="Calibri" pitchFamily="34" charset="0"/>
              </a:defRPr>
            </a:lvl4pPr>
            <a:lvl5pPr marL="2158624" indent="-239847">
              <a:defRPr>
                <a:solidFill>
                  <a:schemeClr val="tx1"/>
                </a:solidFill>
                <a:latin typeface="Calibri" pitchFamily="34" charset="0"/>
              </a:defRPr>
            </a:lvl5pPr>
            <a:lvl6pPr marL="2638318" indent="-239847" fontAlgn="base">
              <a:spcBef>
                <a:spcPct val="0"/>
              </a:spcBef>
              <a:spcAft>
                <a:spcPct val="0"/>
              </a:spcAft>
              <a:defRPr>
                <a:solidFill>
                  <a:schemeClr val="tx1"/>
                </a:solidFill>
                <a:latin typeface="Calibri" pitchFamily="34" charset="0"/>
              </a:defRPr>
            </a:lvl6pPr>
            <a:lvl7pPr marL="3118013" indent="-239847" fontAlgn="base">
              <a:spcBef>
                <a:spcPct val="0"/>
              </a:spcBef>
              <a:spcAft>
                <a:spcPct val="0"/>
              </a:spcAft>
              <a:defRPr>
                <a:solidFill>
                  <a:schemeClr val="tx1"/>
                </a:solidFill>
                <a:latin typeface="Calibri" pitchFamily="34" charset="0"/>
              </a:defRPr>
            </a:lvl7pPr>
            <a:lvl8pPr marL="3597707" indent="-239847" fontAlgn="base">
              <a:spcBef>
                <a:spcPct val="0"/>
              </a:spcBef>
              <a:spcAft>
                <a:spcPct val="0"/>
              </a:spcAft>
              <a:defRPr>
                <a:solidFill>
                  <a:schemeClr val="tx1"/>
                </a:solidFill>
                <a:latin typeface="Calibri" pitchFamily="34" charset="0"/>
              </a:defRPr>
            </a:lvl8pPr>
            <a:lvl9pPr marL="4077401" indent="-2398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FF3D51E-76D7-4785-B23E-85AC53C370EE}" type="slidenum">
              <a:rPr lang="fr-FR" smtClean="0">
                <a:solidFill>
                  <a:prstClr val="black"/>
                </a:solidFill>
              </a:rPr>
              <a:pPr fontAlgn="base">
                <a:spcBef>
                  <a:spcPct val="0"/>
                </a:spcBef>
                <a:spcAft>
                  <a:spcPct val="0"/>
                </a:spcAft>
                <a:defRPr/>
              </a:pPr>
              <a:t>11</a:t>
            </a:fld>
            <a:endParaRPr lang="fr-FR">
              <a:solidFill>
                <a:prstClr val="black"/>
              </a:solidFill>
            </a:endParaRPr>
          </a:p>
        </p:txBody>
      </p:sp>
    </p:spTree>
    <p:extLst>
      <p:ext uri="{BB962C8B-B14F-4D97-AF65-F5344CB8AC3E}">
        <p14:creationId xmlns:p14="http://schemas.microsoft.com/office/powerpoint/2010/main" val="413808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dirty="0"/>
              <a:t>Chemin de fer/ </a:t>
            </a:r>
            <a:r>
              <a:rPr lang="fr-FR" dirty="0" err="1"/>
              <a:t>aerodrome</a:t>
            </a:r>
            <a:r>
              <a:rPr lang="fr-FR" dirty="0"/>
              <a:t> /Port</a:t>
            </a:r>
          </a:p>
        </p:txBody>
      </p:sp>
      <p:sp>
        <p:nvSpPr>
          <p:cNvPr id="6451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9503" indent="-299809">
              <a:defRPr>
                <a:solidFill>
                  <a:schemeClr val="tx1"/>
                </a:solidFill>
                <a:latin typeface="Calibri" pitchFamily="34" charset="0"/>
              </a:defRPr>
            </a:lvl2pPr>
            <a:lvl3pPr marL="1199236" indent="-239847">
              <a:defRPr>
                <a:solidFill>
                  <a:schemeClr val="tx1"/>
                </a:solidFill>
                <a:latin typeface="Calibri" pitchFamily="34" charset="0"/>
              </a:defRPr>
            </a:lvl3pPr>
            <a:lvl4pPr marL="1678930" indent="-239847">
              <a:defRPr>
                <a:solidFill>
                  <a:schemeClr val="tx1"/>
                </a:solidFill>
                <a:latin typeface="Calibri" pitchFamily="34" charset="0"/>
              </a:defRPr>
            </a:lvl4pPr>
            <a:lvl5pPr marL="2158624" indent="-239847">
              <a:defRPr>
                <a:solidFill>
                  <a:schemeClr val="tx1"/>
                </a:solidFill>
                <a:latin typeface="Calibri" pitchFamily="34" charset="0"/>
              </a:defRPr>
            </a:lvl5pPr>
            <a:lvl6pPr marL="2638318" indent="-239847" fontAlgn="base">
              <a:spcBef>
                <a:spcPct val="0"/>
              </a:spcBef>
              <a:spcAft>
                <a:spcPct val="0"/>
              </a:spcAft>
              <a:defRPr>
                <a:solidFill>
                  <a:schemeClr val="tx1"/>
                </a:solidFill>
                <a:latin typeface="Calibri" pitchFamily="34" charset="0"/>
              </a:defRPr>
            </a:lvl6pPr>
            <a:lvl7pPr marL="3118013" indent="-239847" fontAlgn="base">
              <a:spcBef>
                <a:spcPct val="0"/>
              </a:spcBef>
              <a:spcAft>
                <a:spcPct val="0"/>
              </a:spcAft>
              <a:defRPr>
                <a:solidFill>
                  <a:schemeClr val="tx1"/>
                </a:solidFill>
                <a:latin typeface="Calibri" pitchFamily="34" charset="0"/>
              </a:defRPr>
            </a:lvl7pPr>
            <a:lvl8pPr marL="3597707" indent="-239847" fontAlgn="base">
              <a:spcBef>
                <a:spcPct val="0"/>
              </a:spcBef>
              <a:spcAft>
                <a:spcPct val="0"/>
              </a:spcAft>
              <a:defRPr>
                <a:solidFill>
                  <a:schemeClr val="tx1"/>
                </a:solidFill>
                <a:latin typeface="Calibri" pitchFamily="34" charset="0"/>
              </a:defRPr>
            </a:lvl8pPr>
            <a:lvl9pPr marL="4077401" indent="-2398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FF3D51E-76D7-4785-B23E-85AC53C370EE}" type="slidenum">
              <a:rPr lang="fr-FR" smtClean="0">
                <a:solidFill>
                  <a:prstClr val="black"/>
                </a:solidFill>
              </a:rPr>
              <a:pPr fontAlgn="base">
                <a:spcBef>
                  <a:spcPct val="0"/>
                </a:spcBef>
                <a:spcAft>
                  <a:spcPct val="0"/>
                </a:spcAft>
                <a:defRPr/>
              </a:pPr>
              <a:t>12</a:t>
            </a:fld>
            <a:endParaRPr lang="fr-FR">
              <a:solidFill>
                <a:prstClr val="black"/>
              </a:solidFill>
            </a:endParaRPr>
          </a:p>
        </p:txBody>
      </p:sp>
    </p:spTree>
    <p:extLst>
      <p:ext uri="{BB962C8B-B14F-4D97-AF65-F5344CB8AC3E}">
        <p14:creationId xmlns:p14="http://schemas.microsoft.com/office/powerpoint/2010/main" val="130705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dirty="0"/>
              <a:t>Chemin de fer/ </a:t>
            </a:r>
            <a:r>
              <a:rPr lang="fr-FR" dirty="0" err="1"/>
              <a:t>aerodrome</a:t>
            </a:r>
            <a:r>
              <a:rPr lang="fr-FR" dirty="0"/>
              <a:t> /Port</a:t>
            </a:r>
          </a:p>
        </p:txBody>
      </p:sp>
      <p:sp>
        <p:nvSpPr>
          <p:cNvPr id="6451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9503" indent="-299809">
              <a:defRPr>
                <a:solidFill>
                  <a:schemeClr val="tx1"/>
                </a:solidFill>
                <a:latin typeface="Calibri" pitchFamily="34" charset="0"/>
              </a:defRPr>
            </a:lvl2pPr>
            <a:lvl3pPr marL="1199236" indent="-239847">
              <a:defRPr>
                <a:solidFill>
                  <a:schemeClr val="tx1"/>
                </a:solidFill>
                <a:latin typeface="Calibri" pitchFamily="34" charset="0"/>
              </a:defRPr>
            </a:lvl3pPr>
            <a:lvl4pPr marL="1678930" indent="-239847">
              <a:defRPr>
                <a:solidFill>
                  <a:schemeClr val="tx1"/>
                </a:solidFill>
                <a:latin typeface="Calibri" pitchFamily="34" charset="0"/>
              </a:defRPr>
            </a:lvl4pPr>
            <a:lvl5pPr marL="2158624" indent="-239847">
              <a:defRPr>
                <a:solidFill>
                  <a:schemeClr val="tx1"/>
                </a:solidFill>
                <a:latin typeface="Calibri" pitchFamily="34" charset="0"/>
              </a:defRPr>
            </a:lvl5pPr>
            <a:lvl6pPr marL="2638318" indent="-239847" fontAlgn="base">
              <a:spcBef>
                <a:spcPct val="0"/>
              </a:spcBef>
              <a:spcAft>
                <a:spcPct val="0"/>
              </a:spcAft>
              <a:defRPr>
                <a:solidFill>
                  <a:schemeClr val="tx1"/>
                </a:solidFill>
                <a:latin typeface="Calibri" pitchFamily="34" charset="0"/>
              </a:defRPr>
            </a:lvl6pPr>
            <a:lvl7pPr marL="3118013" indent="-239847" fontAlgn="base">
              <a:spcBef>
                <a:spcPct val="0"/>
              </a:spcBef>
              <a:spcAft>
                <a:spcPct val="0"/>
              </a:spcAft>
              <a:defRPr>
                <a:solidFill>
                  <a:schemeClr val="tx1"/>
                </a:solidFill>
                <a:latin typeface="Calibri" pitchFamily="34" charset="0"/>
              </a:defRPr>
            </a:lvl7pPr>
            <a:lvl8pPr marL="3597707" indent="-239847" fontAlgn="base">
              <a:spcBef>
                <a:spcPct val="0"/>
              </a:spcBef>
              <a:spcAft>
                <a:spcPct val="0"/>
              </a:spcAft>
              <a:defRPr>
                <a:solidFill>
                  <a:schemeClr val="tx1"/>
                </a:solidFill>
                <a:latin typeface="Calibri" pitchFamily="34" charset="0"/>
              </a:defRPr>
            </a:lvl8pPr>
            <a:lvl9pPr marL="4077401" indent="-2398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FF3D51E-76D7-4785-B23E-85AC53C370EE}" type="slidenum">
              <a:rPr lang="fr-FR" smtClean="0">
                <a:solidFill>
                  <a:prstClr val="black"/>
                </a:solidFill>
              </a:rPr>
              <a:pPr fontAlgn="base">
                <a:spcBef>
                  <a:spcPct val="0"/>
                </a:spcBef>
                <a:spcAft>
                  <a:spcPct val="0"/>
                </a:spcAft>
                <a:defRPr/>
              </a:pPr>
              <a:t>13</a:t>
            </a:fld>
            <a:endParaRPr lang="fr-FR">
              <a:solidFill>
                <a:prstClr val="black"/>
              </a:solidFill>
            </a:endParaRPr>
          </a:p>
        </p:txBody>
      </p:sp>
    </p:spTree>
    <p:extLst>
      <p:ext uri="{BB962C8B-B14F-4D97-AF65-F5344CB8AC3E}">
        <p14:creationId xmlns:p14="http://schemas.microsoft.com/office/powerpoint/2010/main" val="3476502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dirty="0"/>
              <a:t>Chemin de fer/ </a:t>
            </a:r>
            <a:r>
              <a:rPr lang="fr-FR" dirty="0" err="1"/>
              <a:t>aerodrome</a:t>
            </a:r>
            <a:r>
              <a:rPr lang="fr-FR" dirty="0"/>
              <a:t> /Port</a:t>
            </a:r>
          </a:p>
        </p:txBody>
      </p:sp>
      <p:sp>
        <p:nvSpPr>
          <p:cNvPr id="6451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9503" indent="-299809">
              <a:defRPr>
                <a:solidFill>
                  <a:schemeClr val="tx1"/>
                </a:solidFill>
                <a:latin typeface="Calibri" pitchFamily="34" charset="0"/>
              </a:defRPr>
            </a:lvl2pPr>
            <a:lvl3pPr marL="1199236" indent="-239847">
              <a:defRPr>
                <a:solidFill>
                  <a:schemeClr val="tx1"/>
                </a:solidFill>
                <a:latin typeface="Calibri" pitchFamily="34" charset="0"/>
              </a:defRPr>
            </a:lvl3pPr>
            <a:lvl4pPr marL="1678930" indent="-239847">
              <a:defRPr>
                <a:solidFill>
                  <a:schemeClr val="tx1"/>
                </a:solidFill>
                <a:latin typeface="Calibri" pitchFamily="34" charset="0"/>
              </a:defRPr>
            </a:lvl4pPr>
            <a:lvl5pPr marL="2158624" indent="-239847">
              <a:defRPr>
                <a:solidFill>
                  <a:schemeClr val="tx1"/>
                </a:solidFill>
                <a:latin typeface="Calibri" pitchFamily="34" charset="0"/>
              </a:defRPr>
            </a:lvl5pPr>
            <a:lvl6pPr marL="2638318" indent="-239847" fontAlgn="base">
              <a:spcBef>
                <a:spcPct val="0"/>
              </a:spcBef>
              <a:spcAft>
                <a:spcPct val="0"/>
              </a:spcAft>
              <a:defRPr>
                <a:solidFill>
                  <a:schemeClr val="tx1"/>
                </a:solidFill>
                <a:latin typeface="Calibri" pitchFamily="34" charset="0"/>
              </a:defRPr>
            </a:lvl6pPr>
            <a:lvl7pPr marL="3118013" indent="-239847" fontAlgn="base">
              <a:spcBef>
                <a:spcPct val="0"/>
              </a:spcBef>
              <a:spcAft>
                <a:spcPct val="0"/>
              </a:spcAft>
              <a:defRPr>
                <a:solidFill>
                  <a:schemeClr val="tx1"/>
                </a:solidFill>
                <a:latin typeface="Calibri" pitchFamily="34" charset="0"/>
              </a:defRPr>
            </a:lvl7pPr>
            <a:lvl8pPr marL="3597707" indent="-239847" fontAlgn="base">
              <a:spcBef>
                <a:spcPct val="0"/>
              </a:spcBef>
              <a:spcAft>
                <a:spcPct val="0"/>
              </a:spcAft>
              <a:defRPr>
                <a:solidFill>
                  <a:schemeClr val="tx1"/>
                </a:solidFill>
                <a:latin typeface="Calibri" pitchFamily="34" charset="0"/>
              </a:defRPr>
            </a:lvl8pPr>
            <a:lvl9pPr marL="4077401" indent="-2398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FF3D51E-76D7-4785-B23E-85AC53C370EE}" type="slidenum">
              <a:rPr lang="fr-FR" smtClean="0">
                <a:solidFill>
                  <a:prstClr val="black"/>
                </a:solidFill>
              </a:rPr>
              <a:pPr fontAlgn="base">
                <a:spcBef>
                  <a:spcPct val="0"/>
                </a:spcBef>
                <a:spcAft>
                  <a:spcPct val="0"/>
                </a:spcAft>
                <a:defRPr/>
              </a:pPr>
              <a:t>14</a:t>
            </a:fld>
            <a:endParaRPr lang="fr-FR">
              <a:solidFill>
                <a:prstClr val="black"/>
              </a:solidFill>
            </a:endParaRPr>
          </a:p>
        </p:txBody>
      </p:sp>
    </p:spTree>
    <p:extLst>
      <p:ext uri="{BB962C8B-B14F-4D97-AF65-F5344CB8AC3E}">
        <p14:creationId xmlns:p14="http://schemas.microsoft.com/office/powerpoint/2010/main" val="332314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dirty="0"/>
              <a:t>Chemin de fer/ </a:t>
            </a:r>
            <a:r>
              <a:rPr lang="fr-FR" dirty="0" err="1"/>
              <a:t>aerodrome</a:t>
            </a:r>
            <a:r>
              <a:rPr lang="fr-FR" dirty="0"/>
              <a:t> /Port</a:t>
            </a:r>
          </a:p>
        </p:txBody>
      </p:sp>
      <p:sp>
        <p:nvSpPr>
          <p:cNvPr id="6451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9503" indent="-299809">
              <a:defRPr>
                <a:solidFill>
                  <a:schemeClr val="tx1"/>
                </a:solidFill>
                <a:latin typeface="Calibri" pitchFamily="34" charset="0"/>
              </a:defRPr>
            </a:lvl2pPr>
            <a:lvl3pPr marL="1199236" indent="-239847">
              <a:defRPr>
                <a:solidFill>
                  <a:schemeClr val="tx1"/>
                </a:solidFill>
                <a:latin typeface="Calibri" pitchFamily="34" charset="0"/>
              </a:defRPr>
            </a:lvl3pPr>
            <a:lvl4pPr marL="1678930" indent="-239847">
              <a:defRPr>
                <a:solidFill>
                  <a:schemeClr val="tx1"/>
                </a:solidFill>
                <a:latin typeface="Calibri" pitchFamily="34" charset="0"/>
              </a:defRPr>
            </a:lvl4pPr>
            <a:lvl5pPr marL="2158624" indent="-239847">
              <a:defRPr>
                <a:solidFill>
                  <a:schemeClr val="tx1"/>
                </a:solidFill>
                <a:latin typeface="Calibri" pitchFamily="34" charset="0"/>
              </a:defRPr>
            </a:lvl5pPr>
            <a:lvl6pPr marL="2638318" indent="-239847" fontAlgn="base">
              <a:spcBef>
                <a:spcPct val="0"/>
              </a:spcBef>
              <a:spcAft>
                <a:spcPct val="0"/>
              </a:spcAft>
              <a:defRPr>
                <a:solidFill>
                  <a:schemeClr val="tx1"/>
                </a:solidFill>
                <a:latin typeface="Calibri" pitchFamily="34" charset="0"/>
              </a:defRPr>
            </a:lvl6pPr>
            <a:lvl7pPr marL="3118013" indent="-239847" fontAlgn="base">
              <a:spcBef>
                <a:spcPct val="0"/>
              </a:spcBef>
              <a:spcAft>
                <a:spcPct val="0"/>
              </a:spcAft>
              <a:defRPr>
                <a:solidFill>
                  <a:schemeClr val="tx1"/>
                </a:solidFill>
                <a:latin typeface="Calibri" pitchFamily="34" charset="0"/>
              </a:defRPr>
            </a:lvl7pPr>
            <a:lvl8pPr marL="3597707" indent="-239847" fontAlgn="base">
              <a:spcBef>
                <a:spcPct val="0"/>
              </a:spcBef>
              <a:spcAft>
                <a:spcPct val="0"/>
              </a:spcAft>
              <a:defRPr>
                <a:solidFill>
                  <a:schemeClr val="tx1"/>
                </a:solidFill>
                <a:latin typeface="Calibri" pitchFamily="34" charset="0"/>
              </a:defRPr>
            </a:lvl8pPr>
            <a:lvl9pPr marL="4077401" indent="-2398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FF3D51E-76D7-4785-B23E-85AC53C370EE}" type="slidenum">
              <a:rPr lang="fr-FR" smtClean="0">
                <a:solidFill>
                  <a:prstClr val="black"/>
                </a:solidFill>
              </a:rPr>
              <a:pPr fontAlgn="base">
                <a:spcBef>
                  <a:spcPct val="0"/>
                </a:spcBef>
                <a:spcAft>
                  <a:spcPct val="0"/>
                </a:spcAft>
                <a:defRPr/>
              </a:pPr>
              <a:t>15</a:t>
            </a:fld>
            <a:endParaRPr lang="fr-FR">
              <a:solidFill>
                <a:prstClr val="black"/>
              </a:solidFill>
            </a:endParaRPr>
          </a:p>
        </p:txBody>
      </p:sp>
    </p:spTree>
    <p:extLst>
      <p:ext uri="{BB962C8B-B14F-4D97-AF65-F5344CB8AC3E}">
        <p14:creationId xmlns:p14="http://schemas.microsoft.com/office/powerpoint/2010/main" val="210893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11/21/2023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11/21/2023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11/21/2023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F88D4AC-BCDE-4D7E-8F01-E9C21ECF969A}" type="datetimeFigureOut">
              <a:rPr lang="fr-FR" smtClean="0"/>
              <a:t>21/11/2023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B75167-3BCB-4B00-8B2F-CC017E12C136}" type="slidenum">
              <a:rPr lang="fr-FR" smtClean="0"/>
              <a:t>‹N°›</a:t>
            </a:fld>
            <a:endParaRPr lang="fr-FR"/>
          </a:p>
        </p:txBody>
      </p:sp>
    </p:spTree>
    <p:extLst>
      <p:ext uri="{BB962C8B-B14F-4D97-AF65-F5344CB8AC3E}">
        <p14:creationId xmlns:p14="http://schemas.microsoft.com/office/powerpoint/2010/main" val="2907487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F88D4AC-BCDE-4D7E-8F01-E9C21ECF969A}" type="datetimeFigureOut">
              <a:rPr lang="fr-FR" smtClean="0"/>
              <a:t>21/11/2023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B75167-3BCB-4B00-8B2F-CC017E12C136}" type="slidenum">
              <a:rPr lang="fr-FR" smtClean="0"/>
              <a:t>‹N°›</a:t>
            </a:fld>
            <a:endParaRPr lang="fr-FR"/>
          </a:p>
        </p:txBody>
      </p:sp>
    </p:spTree>
    <p:extLst>
      <p:ext uri="{BB962C8B-B14F-4D97-AF65-F5344CB8AC3E}">
        <p14:creationId xmlns:p14="http://schemas.microsoft.com/office/powerpoint/2010/main" val="382772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F88D4AC-BCDE-4D7E-8F01-E9C21ECF969A}" type="datetimeFigureOut">
              <a:rPr lang="fr-FR" smtClean="0"/>
              <a:t>21/11/2023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B75167-3BCB-4B00-8B2F-CC017E12C136}" type="slidenum">
              <a:rPr lang="fr-FR" smtClean="0"/>
              <a:t>‹N°›</a:t>
            </a:fld>
            <a:endParaRPr lang="fr-FR"/>
          </a:p>
        </p:txBody>
      </p:sp>
    </p:spTree>
    <p:extLst>
      <p:ext uri="{BB962C8B-B14F-4D97-AF65-F5344CB8AC3E}">
        <p14:creationId xmlns:p14="http://schemas.microsoft.com/office/powerpoint/2010/main" val="3219309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F88D4AC-BCDE-4D7E-8F01-E9C21ECF969A}" type="datetimeFigureOut">
              <a:rPr lang="fr-FR" smtClean="0"/>
              <a:t>21/11/2023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B75167-3BCB-4B00-8B2F-CC017E12C136}" type="slidenum">
              <a:rPr lang="fr-FR" smtClean="0"/>
              <a:t>‹N°›</a:t>
            </a:fld>
            <a:endParaRPr lang="fr-FR"/>
          </a:p>
        </p:txBody>
      </p:sp>
    </p:spTree>
    <p:extLst>
      <p:ext uri="{BB962C8B-B14F-4D97-AF65-F5344CB8AC3E}">
        <p14:creationId xmlns:p14="http://schemas.microsoft.com/office/powerpoint/2010/main" val="2252166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F88D4AC-BCDE-4D7E-8F01-E9C21ECF969A}" type="datetimeFigureOut">
              <a:rPr lang="fr-FR" smtClean="0"/>
              <a:t>21/11/2023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EB75167-3BCB-4B00-8B2F-CC017E12C136}" type="slidenum">
              <a:rPr lang="fr-FR" smtClean="0"/>
              <a:t>‹N°›</a:t>
            </a:fld>
            <a:endParaRPr lang="fr-FR"/>
          </a:p>
        </p:txBody>
      </p:sp>
    </p:spTree>
    <p:extLst>
      <p:ext uri="{BB962C8B-B14F-4D97-AF65-F5344CB8AC3E}">
        <p14:creationId xmlns:p14="http://schemas.microsoft.com/office/powerpoint/2010/main" val="1975687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F88D4AC-BCDE-4D7E-8F01-E9C21ECF969A}" type="datetimeFigureOut">
              <a:rPr lang="fr-FR" smtClean="0"/>
              <a:t>21/11/2023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EB75167-3BCB-4B00-8B2F-CC017E12C136}" type="slidenum">
              <a:rPr lang="fr-FR" smtClean="0"/>
              <a:t>‹N°›</a:t>
            </a:fld>
            <a:endParaRPr lang="fr-FR"/>
          </a:p>
        </p:txBody>
      </p:sp>
    </p:spTree>
    <p:extLst>
      <p:ext uri="{BB962C8B-B14F-4D97-AF65-F5344CB8AC3E}">
        <p14:creationId xmlns:p14="http://schemas.microsoft.com/office/powerpoint/2010/main" val="594589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F88D4AC-BCDE-4D7E-8F01-E9C21ECF969A}" type="datetimeFigureOut">
              <a:rPr lang="fr-FR" smtClean="0"/>
              <a:t>21/11/2023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EB75167-3BCB-4B00-8B2F-CC017E12C136}" type="slidenum">
              <a:rPr lang="fr-FR" smtClean="0"/>
              <a:t>‹N°›</a:t>
            </a:fld>
            <a:endParaRPr lang="fr-FR"/>
          </a:p>
        </p:txBody>
      </p:sp>
    </p:spTree>
    <p:extLst>
      <p:ext uri="{BB962C8B-B14F-4D97-AF65-F5344CB8AC3E}">
        <p14:creationId xmlns:p14="http://schemas.microsoft.com/office/powerpoint/2010/main" val="2273597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F88D4AC-BCDE-4D7E-8F01-E9C21ECF969A}" type="datetimeFigureOut">
              <a:rPr lang="fr-FR" smtClean="0"/>
              <a:t>21/11/2023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B75167-3BCB-4B00-8B2F-CC017E12C136}" type="slidenum">
              <a:rPr lang="fr-FR" smtClean="0"/>
              <a:t>‹N°›</a:t>
            </a:fld>
            <a:endParaRPr lang="fr-FR"/>
          </a:p>
        </p:txBody>
      </p:sp>
    </p:spTree>
    <p:extLst>
      <p:ext uri="{BB962C8B-B14F-4D97-AF65-F5344CB8AC3E}">
        <p14:creationId xmlns:p14="http://schemas.microsoft.com/office/powerpoint/2010/main" val="422993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11/21/2023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F88D4AC-BCDE-4D7E-8F01-E9C21ECF969A}" type="datetimeFigureOut">
              <a:rPr lang="fr-FR" smtClean="0"/>
              <a:t>21/11/2023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B75167-3BCB-4B00-8B2F-CC017E12C136}" type="slidenum">
              <a:rPr lang="fr-FR" smtClean="0"/>
              <a:t>‹N°›</a:t>
            </a:fld>
            <a:endParaRPr lang="fr-FR"/>
          </a:p>
        </p:txBody>
      </p:sp>
    </p:spTree>
    <p:extLst>
      <p:ext uri="{BB962C8B-B14F-4D97-AF65-F5344CB8AC3E}">
        <p14:creationId xmlns:p14="http://schemas.microsoft.com/office/powerpoint/2010/main" val="999657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F88D4AC-BCDE-4D7E-8F01-E9C21ECF969A}" type="datetimeFigureOut">
              <a:rPr lang="fr-FR" smtClean="0"/>
              <a:t>21/11/2023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B75167-3BCB-4B00-8B2F-CC017E12C136}" type="slidenum">
              <a:rPr lang="fr-FR" smtClean="0"/>
              <a:t>‹N°›</a:t>
            </a:fld>
            <a:endParaRPr lang="fr-FR"/>
          </a:p>
        </p:txBody>
      </p:sp>
    </p:spTree>
    <p:extLst>
      <p:ext uri="{BB962C8B-B14F-4D97-AF65-F5344CB8AC3E}">
        <p14:creationId xmlns:p14="http://schemas.microsoft.com/office/powerpoint/2010/main" val="2285958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F88D4AC-BCDE-4D7E-8F01-E9C21ECF969A}" type="datetimeFigureOut">
              <a:rPr lang="fr-FR" smtClean="0"/>
              <a:t>21/11/2023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B75167-3BCB-4B00-8B2F-CC017E12C136}" type="slidenum">
              <a:rPr lang="fr-FR" smtClean="0"/>
              <a:t>‹N°›</a:t>
            </a:fld>
            <a:endParaRPr lang="fr-FR"/>
          </a:p>
        </p:txBody>
      </p:sp>
    </p:spTree>
    <p:extLst>
      <p:ext uri="{BB962C8B-B14F-4D97-AF65-F5344CB8AC3E}">
        <p14:creationId xmlns:p14="http://schemas.microsoft.com/office/powerpoint/2010/main" val="117894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11/21/2023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11/21/2023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11/21/2023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11/21/2023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11/21/2023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11/21/2023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11/21/2023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11/21/2023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‹N°›</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8D4AC-BCDE-4D7E-8F01-E9C21ECF969A}" type="datetimeFigureOut">
              <a:rPr lang="fr-FR" smtClean="0"/>
              <a:t>21/11/2023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75167-3BCB-4B00-8B2F-CC017E12C136}" type="slidenum">
              <a:rPr lang="fr-FR" smtClean="0"/>
              <a:t>‹N°›</a:t>
            </a:fld>
            <a:endParaRPr lang="fr-FR"/>
          </a:p>
        </p:txBody>
      </p:sp>
    </p:spTree>
    <p:extLst>
      <p:ext uri="{BB962C8B-B14F-4D97-AF65-F5344CB8AC3E}">
        <p14:creationId xmlns:p14="http://schemas.microsoft.com/office/powerpoint/2010/main" val="45742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1906482718"/>
              </p:ext>
            </p:extLst>
          </p:nvPr>
        </p:nvGraphicFramePr>
        <p:xfrm>
          <a:off x="1264848" y="597494"/>
          <a:ext cx="10256108" cy="3200400"/>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3</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Optimisation des dépenses publiques  </a:t>
                      </a:r>
                      <a:endParaRPr lang="en-US" sz="2800" dirty="0">
                        <a:solidFill>
                          <a:schemeClr val="accent1">
                            <a:lumMod val="75000"/>
                          </a:schemeClr>
                        </a:solidFill>
                        <a:effectLst/>
                        <a:latin typeface="Arial Rounded MT Bold" panose="020F0704030504030204" pitchFamily="34" charset="77"/>
                        <a:cs typeface="Arial" panose="020B0604020202020204" pitchFamily="34" charset="0"/>
                      </a:endParaRP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3600" b="1" dirty="0">
                          <a:cs typeface="Arial" panose="020B0604020202020204" pitchFamily="34" charset="0"/>
                        </a:rPr>
                        <a:t>Le passage du contrôle financier au contrôle de  gestion </a:t>
                      </a:r>
                      <a:endParaRPr lang="en-US" sz="3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4" y="3557459"/>
            <a:ext cx="10585961" cy="2408865"/>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endPar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endPar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endPar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fr-FR" b="1" dirty="0">
                <a:solidFill>
                  <a:schemeClr val="accent5">
                    <a:lumMod val="75000"/>
                  </a:schemeClr>
                </a:solidFill>
              </a:rPr>
              <a:t>					</a:t>
            </a:r>
            <a:r>
              <a:rPr lang="fr-FR" sz="2000" b="1" dirty="0">
                <a:solidFill>
                  <a:schemeClr val="accent5">
                    <a:lumMod val="75000"/>
                  </a:schemeClr>
                </a:solidFill>
              </a:rPr>
              <a:t>N’DA Kacou Joseph Ange</a:t>
            </a:r>
            <a:r>
              <a:rPr lang="fr-FR" b="1" dirty="0">
                <a:solidFill>
                  <a:schemeClr val="accent5">
                    <a:lumMod val="75000"/>
                  </a:schemeClr>
                </a:solidFill>
              </a:rPr>
              <a:t>, Directeur du Contrôle Financier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1" i="0" strike="noStrike" kern="1200" cap="none" spc="0" normalizeH="0" baseline="0" noProof="0" dirty="0">
                <a:ln>
                  <a:noFill/>
                </a:ln>
                <a:solidFill>
                  <a:srgbClr val="3093BC"/>
                </a:solidFill>
                <a:effectLst/>
                <a:uLnTx/>
                <a:uFillTx/>
                <a:latin typeface="Calibri" panose="020F0502020204030204"/>
                <a:ea typeface="+mn-ea"/>
                <a:cs typeface="+mn-cs"/>
              </a:rPr>
              <a:t>				Ministère des Finances et du Budget, Côte d’Ivoire</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FF549D64-1688-3F32-81B7-35CEDE36223A}"/>
              </a:ext>
            </a:extLst>
          </p:cNvPr>
          <p:cNvGraphicFramePr/>
          <p:nvPr>
            <p:extLst>
              <p:ext uri="{D42A27DB-BD31-4B8C-83A1-F6EECF244321}">
                <p14:modId xmlns:p14="http://schemas.microsoft.com/office/powerpoint/2010/main" val="3088415997"/>
              </p:ext>
            </p:extLst>
          </p:nvPr>
        </p:nvGraphicFramePr>
        <p:xfrm>
          <a:off x="430307" y="295836"/>
          <a:ext cx="11322422" cy="638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39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543" y="42532"/>
            <a:ext cx="11997676" cy="830997"/>
          </a:xfrm>
          <a:prstGeom prst="rect">
            <a:avLst/>
          </a:prstGeom>
        </p:spPr>
        <p:txBody>
          <a:bodyPr wrap="square">
            <a:spAutoFit/>
          </a:bodyPr>
          <a:lstStyle/>
          <a:p>
            <a:pPr indent="180975" algn="just"/>
            <a:r>
              <a:rPr lang="fr-FR" sz="2400" dirty="0">
                <a:solidFill>
                  <a:prstClr val="black"/>
                </a:solidFill>
                <a:latin typeface="Arial Black" panose="020B0A04020102020204" pitchFamily="34" charset="0"/>
                <a:cs typeface="Arial" panose="020B0604020202020204" pitchFamily="34" charset="0"/>
              </a:rPr>
              <a:t>Principaux acteurs du contrôle de gestion des programmes</a:t>
            </a:r>
          </a:p>
          <a:p>
            <a:pPr algn="just"/>
            <a:r>
              <a:rPr lang="fr-FR" sz="2400" dirty="0">
                <a:latin typeface="Arial" panose="020B0604020202020204" pitchFamily="34" charset="0"/>
                <a:cs typeface="Arial" panose="020B0604020202020204" pitchFamily="34" charset="0"/>
              </a:rPr>
              <a:t>Les acteurs du contrôle de gestion des programmes se classent en 2 catégories :</a:t>
            </a:r>
          </a:p>
        </p:txBody>
      </p:sp>
      <p:pic>
        <p:nvPicPr>
          <p:cNvPr id="2" name="Image 1"/>
          <p:cNvPicPr>
            <a:picLocks noChangeAspect="1"/>
          </p:cNvPicPr>
          <p:nvPr/>
        </p:nvPicPr>
        <p:blipFill>
          <a:blip r:embed="rId3"/>
          <a:stretch>
            <a:fillRect/>
          </a:stretch>
        </p:blipFill>
        <p:spPr>
          <a:xfrm>
            <a:off x="91543" y="1254646"/>
            <a:ext cx="11848820" cy="5943600"/>
          </a:xfrm>
          <a:prstGeom prst="rect">
            <a:avLst/>
          </a:prstGeom>
        </p:spPr>
      </p:pic>
    </p:spTree>
    <p:extLst>
      <p:ext uri="{BB962C8B-B14F-4D97-AF65-F5344CB8AC3E}">
        <p14:creationId xmlns:p14="http://schemas.microsoft.com/office/powerpoint/2010/main" val="1236566333"/>
      </p:ext>
    </p:extLst>
  </p:cSld>
  <p:clrMapOvr>
    <a:masterClrMapping/>
  </p:clrMapOvr>
  <p:transition spd="slow">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728108793"/>
              </p:ext>
            </p:extLst>
          </p:nvPr>
        </p:nvGraphicFramePr>
        <p:xfrm>
          <a:off x="92906" y="361518"/>
          <a:ext cx="12006188" cy="6119173"/>
        </p:xfrm>
        <a:graphic>
          <a:graphicData uri="http://schemas.openxmlformats.org/drawingml/2006/table">
            <a:tbl>
              <a:tblPr firstRow="1" firstCol="1" bandRow="1"/>
              <a:tblGrid>
                <a:gridCol w="2452649">
                  <a:extLst>
                    <a:ext uri="{9D8B030D-6E8A-4147-A177-3AD203B41FA5}">
                      <a16:colId xmlns:a16="http://schemas.microsoft.com/office/drawing/2014/main" val="20000"/>
                    </a:ext>
                  </a:extLst>
                </a:gridCol>
                <a:gridCol w="3180943">
                  <a:extLst>
                    <a:ext uri="{9D8B030D-6E8A-4147-A177-3AD203B41FA5}">
                      <a16:colId xmlns:a16="http://schemas.microsoft.com/office/drawing/2014/main" val="20001"/>
                    </a:ext>
                  </a:extLst>
                </a:gridCol>
                <a:gridCol w="6372596">
                  <a:extLst>
                    <a:ext uri="{9D8B030D-6E8A-4147-A177-3AD203B41FA5}">
                      <a16:colId xmlns:a16="http://schemas.microsoft.com/office/drawing/2014/main" val="20002"/>
                    </a:ext>
                  </a:extLst>
                </a:gridCol>
              </a:tblGrid>
              <a:tr h="604149">
                <a:tc>
                  <a:txBody>
                    <a:bodyPr/>
                    <a:lstStyle/>
                    <a:p>
                      <a:pPr>
                        <a:lnSpc>
                          <a:spcPct val="107000"/>
                        </a:lnSpc>
                        <a:spcAft>
                          <a:spcPts val="0"/>
                        </a:spcAft>
                      </a:pPr>
                      <a:r>
                        <a:rPr lang="fr-FR" sz="1800" dirty="0">
                          <a:solidFill>
                            <a:srgbClr val="000000"/>
                          </a:solidFill>
                          <a:effectLst/>
                          <a:latin typeface="Arial" panose="020B0604020202020204" pitchFamily="34" charset="0"/>
                          <a:ea typeface="+mn-ea"/>
                          <a:cs typeface="Times New Roman" panose="02020603050405020304" pitchFamily="18" charset="0"/>
                        </a:rPr>
                        <a:t>ACTEURS EXTERNES AU MINISTERE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26" marR="54526"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fr-FR" sz="1800" dirty="0">
                          <a:solidFill>
                            <a:srgbClr val="000000"/>
                          </a:solidFill>
                          <a:effectLst/>
                          <a:latin typeface="Arial" panose="020B0604020202020204" pitchFamily="34" charset="0"/>
                          <a:ea typeface="+mn-ea"/>
                          <a:cs typeface="Times New Roman" panose="02020603050405020304" pitchFamily="18" charset="0"/>
                        </a:rPr>
                        <a:t>MODALITES DU CONTROLE DE GESTION DES ACTEURS EXTERNES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26" marR="54526"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fr-FR" sz="1800" dirty="0">
                          <a:solidFill>
                            <a:srgbClr val="000000"/>
                          </a:solidFill>
                          <a:effectLst/>
                          <a:latin typeface="Arial" panose="020B0604020202020204" pitchFamily="34" charset="0"/>
                          <a:ea typeface="+mn-ea"/>
                          <a:cs typeface="Times New Roman" panose="02020603050405020304" pitchFamily="18" charset="0"/>
                        </a:rPr>
                        <a:t>CONSEQUENCES SUR LES PARAMETRES DE GESTION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526" marR="54526"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53477">
                <a:tc>
                  <a:txBody>
                    <a:bodyPr/>
                    <a:lstStyle/>
                    <a:p>
                      <a:pPr marL="342900" lvl="0" indent="-342900">
                        <a:lnSpc>
                          <a:spcPct val="107000"/>
                        </a:lnSpc>
                        <a:spcBef>
                          <a:spcPts val="600"/>
                        </a:spcBef>
                        <a:spcAft>
                          <a:spcPts val="600"/>
                        </a:spcAft>
                        <a:buSzPts val="1600"/>
                        <a:buFont typeface="Wingdings" panose="05000000000000000000" pitchFamily="2" charset="2"/>
                        <a:buChar char=""/>
                      </a:pPr>
                      <a:r>
                        <a:rPr lang="fr-FR" sz="2100">
                          <a:solidFill>
                            <a:srgbClr val="000000"/>
                          </a:solidFill>
                          <a:effectLst/>
                          <a:latin typeface="Arial" panose="020B0604020202020204" pitchFamily="34" charset="0"/>
                          <a:ea typeface="+mn-ea"/>
                          <a:cs typeface="Times New Roman" panose="02020603050405020304" pitchFamily="18" charset="0"/>
                        </a:rPr>
                        <a:t>Contrôleurs </a:t>
                      </a:r>
                      <a:r>
                        <a:rPr lang="fr-FR" sz="2100" dirty="0">
                          <a:solidFill>
                            <a:srgbClr val="000000"/>
                          </a:solidFill>
                          <a:effectLst/>
                          <a:latin typeface="Arial" panose="020B0604020202020204" pitchFamily="34" charset="0"/>
                          <a:ea typeface="+mn-ea"/>
                          <a:cs typeface="Times New Roman" panose="02020603050405020304" pitchFamily="18" charset="0"/>
                        </a:rPr>
                        <a:t>Financiers centraux ;</a:t>
                      </a:r>
                      <a:endParaRPr lang="fr-FR"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SzPts val="1600"/>
                        <a:buFont typeface="Wingdings" panose="05000000000000000000" pitchFamily="2" charset="2"/>
                        <a:buChar char=""/>
                      </a:pPr>
                      <a:r>
                        <a:rPr lang="fr-FR" sz="2100" dirty="0">
                          <a:solidFill>
                            <a:srgbClr val="000000"/>
                          </a:solidFill>
                          <a:effectLst/>
                          <a:latin typeface="Arial" panose="020B0604020202020204" pitchFamily="34" charset="0"/>
                          <a:ea typeface="+mn-ea"/>
                          <a:cs typeface="Times New Roman" panose="02020603050405020304" pitchFamily="18" charset="0"/>
                        </a:rPr>
                        <a:t>Contrôleurs Financiers locaux ;</a:t>
                      </a:r>
                      <a:endParaRPr lang="fr-FR"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SzPts val="1600"/>
                        <a:buFont typeface="Wingdings" panose="05000000000000000000" pitchFamily="2" charset="2"/>
                        <a:buChar char=""/>
                      </a:pPr>
                      <a:r>
                        <a:rPr lang="fr-FR" sz="2100" dirty="0">
                          <a:solidFill>
                            <a:srgbClr val="000000"/>
                          </a:solidFill>
                          <a:effectLst/>
                          <a:latin typeface="Arial" panose="020B0604020202020204" pitchFamily="34" charset="0"/>
                          <a:ea typeface="+mn-ea"/>
                          <a:cs typeface="Times New Roman" panose="02020603050405020304" pitchFamily="18" charset="0"/>
                        </a:rPr>
                        <a:t>Contrôleurs Budgétaires</a:t>
                      </a:r>
                      <a:endParaRPr lang="fr-FR"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4526" marR="54526"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fr-FR" sz="2100" dirty="0">
                          <a:effectLst/>
                          <a:latin typeface="Arial" panose="020B0604020202020204" pitchFamily="34" charset="0"/>
                          <a:ea typeface="Calibri" panose="020F0502020204030204" pitchFamily="34" charset="0"/>
                          <a:cs typeface="Times New Roman" panose="02020603050405020304" pitchFamily="18" charset="0"/>
                        </a:rPr>
                        <a:t>L’implication du Contrôleur Financier ou Budgétaire dans le contrôle de gestion, consiste en un regard extérieur objectivement posé sur les paramètres de gestion des programmes budgétaires, suivi d’avis motivés, de recommandations ou de rapport. </a:t>
                      </a:r>
                      <a:endParaRPr lang="fr-FR"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4526" marR="54526"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342900" lvl="0" indent="-342900">
                        <a:spcBef>
                          <a:spcPts val="0"/>
                        </a:spcBef>
                        <a:spcAft>
                          <a:spcPts val="0"/>
                        </a:spcAft>
                        <a:buSzPts val="1400"/>
                        <a:buFont typeface="Symbol" panose="05050102010706020507" pitchFamily="18" charset="2"/>
                        <a:buChar char=""/>
                      </a:pPr>
                      <a:r>
                        <a:rPr lang="fr-BE" sz="2100" dirty="0">
                          <a:effectLst/>
                          <a:latin typeface="Arial" panose="020B0604020202020204" pitchFamily="34" charset="0"/>
                          <a:ea typeface="Calibri" panose="020F0502020204030204" pitchFamily="34" charset="0"/>
                          <a:cs typeface="Times New Roman" panose="02020603050405020304" pitchFamily="18" charset="0"/>
                        </a:rPr>
                        <a:t>Avis motivés sur la soutenabilité de la programmation, de la prévision et de l’exécution budgétaire ;</a:t>
                      </a:r>
                      <a:endParaRPr lang="fr-FR"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SzPts val="1400"/>
                        <a:buFont typeface="Symbol" panose="05050102010706020507" pitchFamily="18" charset="2"/>
                        <a:buChar char=""/>
                      </a:pPr>
                      <a:r>
                        <a:rPr lang="fr-BE" sz="2100" dirty="0">
                          <a:effectLst/>
                          <a:latin typeface="Arial" panose="020B0604020202020204" pitchFamily="34" charset="0"/>
                          <a:ea typeface="Calibri" panose="020F0502020204030204" pitchFamily="34" charset="0"/>
                          <a:cs typeface="Times New Roman" panose="02020603050405020304" pitchFamily="18" charset="0"/>
                        </a:rPr>
                        <a:t>Avis motivés sur la programmation et la déclinaison des objectifs de performance ;</a:t>
                      </a:r>
                      <a:endParaRPr lang="fr-FR"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SzPts val="1400"/>
                        <a:buFont typeface="Symbol" panose="05050102010706020507" pitchFamily="18" charset="2"/>
                        <a:buChar char=""/>
                      </a:pPr>
                      <a:r>
                        <a:rPr lang="fr-BE" sz="2100" dirty="0">
                          <a:effectLst/>
                          <a:latin typeface="Arial" panose="020B0604020202020204" pitchFamily="34" charset="0"/>
                          <a:ea typeface="Calibri" panose="020F0502020204030204" pitchFamily="34" charset="0"/>
                          <a:cs typeface="Times New Roman" panose="02020603050405020304" pitchFamily="18" charset="0"/>
                        </a:rPr>
                        <a:t>Avis motivés sur la comptabilité de la prévision et de l’exécution budgétaire ;</a:t>
                      </a:r>
                      <a:endParaRPr lang="fr-FR"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SzPts val="1400"/>
                        <a:buFont typeface="Symbol" panose="05050102010706020507" pitchFamily="18" charset="2"/>
                        <a:buChar char=""/>
                      </a:pPr>
                      <a:r>
                        <a:rPr lang="fr-BE" sz="2100" dirty="0">
                          <a:effectLst/>
                          <a:latin typeface="Arial" panose="020B0604020202020204" pitchFamily="34" charset="0"/>
                          <a:ea typeface="Calibri" panose="020F0502020204030204" pitchFamily="34" charset="0"/>
                          <a:cs typeface="Times New Roman" panose="02020603050405020304" pitchFamily="18" charset="0"/>
                        </a:rPr>
                        <a:t>Alertes sur les goulots d’étranglement de l’exécution budgétaire ;</a:t>
                      </a:r>
                      <a:endParaRPr lang="fr-FR"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SzPts val="1400"/>
                        <a:buFont typeface="Symbol" panose="05050102010706020507" pitchFamily="18" charset="2"/>
                        <a:buChar char=""/>
                      </a:pPr>
                      <a:r>
                        <a:rPr lang="fr-BE" sz="2100" dirty="0">
                          <a:effectLst/>
                          <a:latin typeface="Arial" panose="020B0604020202020204" pitchFamily="34" charset="0"/>
                          <a:ea typeface="Calibri" panose="020F0502020204030204" pitchFamily="34" charset="0"/>
                          <a:cs typeface="Times New Roman" panose="02020603050405020304" pitchFamily="18" charset="0"/>
                        </a:rPr>
                        <a:t>Recommandations sur l’actualisation des paramètres de gestion notamment à la suite des modifications budgétaires ;</a:t>
                      </a:r>
                      <a:endParaRPr lang="fr-FR"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SzPts val="1400"/>
                        <a:buFont typeface="Symbol" panose="05050102010706020507" pitchFamily="18" charset="2"/>
                        <a:buChar char=""/>
                      </a:pPr>
                      <a:r>
                        <a:rPr lang="fr-BE" sz="2100" dirty="0">
                          <a:effectLst/>
                          <a:latin typeface="Arial" panose="020B0604020202020204" pitchFamily="34" charset="0"/>
                          <a:ea typeface="Calibri" panose="020F0502020204030204" pitchFamily="34" charset="0"/>
                          <a:cs typeface="Times New Roman" panose="02020603050405020304" pitchFamily="18" charset="0"/>
                        </a:rPr>
                        <a:t>Traçabilité des livrables de la commande publique ;</a:t>
                      </a:r>
                      <a:endParaRPr lang="fr-FR"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spcAft>
                          <a:spcPts val="0"/>
                        </a:spcAft>
                        <a:buSzPts val="1400"/>
                        <a:buFont typeface="Symbol" panose="05050102010706020507" pitchFamily="18" charset="2"/>
                        <a:buChar char=""/>
                      </a:pPr>
                      <a:r>
                        <a:rPr lang="fr-BE" sz="2100" dirty="0">
                          <a:effectLst/>
                          <a:latin typeface="Arial" panose="020B0604020202020204" pitchFamily="34" charset="0"/>
                          <a:ea typeface="Calibri" panose="020F0502020204030204" pitchFamily="34" charset="0"/>
                          <a:cs typeface="Times New Roman" panose="02020603050405020304" pitchFamily="18" charset="0"/>
                        </a:rPr>
                        <a:t>Evaluation a posteriori des performances au regard des objectifs fixés et des moyens utilisés.</a:t>
                      </a:r>
                      <a:endParaRPr lang="fr-FR" sz="2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526" marR="54526"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46072482"/>
      </p:ext>
    </p:extLst>
  </p:cSld>
  <p:clrMapOvr>
    <a:masterClrMapping/>
  </p:clrMapOvr>
  <p:transition spd="slow">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543" y="53410"/>
            <a:ext cx="11997676" cy="7166064"/>
          </a:xfrm>
          <a:prstGeom prst="rect">
            <a:avLst/>
          </a:prstGeom>
        </p:spPr>
        <p:txBody>
          <a:bodyPr wrap="square">
            <a:spAutoFit/>
          </a:bodyPr>
          <a:lstStyle/>
          <a:p>
            <a:pPr>
              <a:spcBef>
                <a:spcPts val="400"/>
              </a:spcBef>
              <a:spcAft>
                <a:spcPts val="400"/>
              </a:spcAft>
            </a:pPr>
            <a:r>
              <a:rPr lang="fr-FR" sz="2200" dirty="0">
                <a:solidFill>
                  <a:prstClr val="black"/>
                </a:solidFill>
                <a:latin typeface="Arial Black" panose="020B0A04020102020204" pitchFamily="34" charset="0"/>
              </a:rPr>
              <a:t>III- </a:t>
            </a:r>
            <a:r>
              <a:rPr lang="fr-BE" sz="2200" dirty="0">
                <a:solidFill>
                  <a:prstClr val="black"/>
                </a:solidFill>
                <a:latin typeface="Arial Black" panose="020B0A04020102020204" pitchFamily="34" charset="0"/>
              </a:rPr>
              <a:t>BILAN DES TRAVAUX DE PASSAGE AU CONTROLE DE GESTION</a:t>
            </a:r>
            <a:endParaRPr lang="fr-FR" sz="2200" dirty="0">
              <a:solidFill>
                <a:prstClr val="black"/>
              </a:solidFill>
              <a:latin typeface="Arial Black" panose="020B0A04020102020204" pitchFamily="34" charset="0"/>
            </a:endParaRPr>
          </a:p>
          <a:p>
            <a:pPr marL="631825" lvl="0" indent="-631825" algn="just">
              <a:spcBef>
                <a:spcPts val="400"/>
              </a:spcBef>
              <a:spcAft>
                <a:spcPts val="400"/>
              </a:spcAft>
              <a:buFont typeface="Wingdings" panose="05000000000000000000" pitchFamily="2" charset="2"/>
              <a:buChar char="v"/>
              <a:tabLst>
                <a:tab pos="892175" algn="l"/>
              </a:tabLst>
            </a:pPr>
            <a:r>
              <a:rPr lang="fr-FR" sz="2400" b="1" i="1" dirty="0">
                <a:latin typeface="Arial" panose="020B0604020202020204" pitchFamily="34" charset="0"/>
                <a:cs typeface="Arial" panose="020B0604020202020204" pitchFamily="34" charset="0"/>
              </a:rPr>
              <a:t>Guide méthodologique des systèmes de contrôle de gestion à l’usage des Ministères</a:t>
            </a:r>
            <a:r>
              <a:rPr lang="fr-FR" sz="2400" dirty="0">
                <a:latin typeface="Arial" panose="020B0604020202020204" pitchFamily="34" charset="0"/>
                <a:cs typeface="Arial" panose="020B0604020202020204" pitchFamily="34" charset="0"/>
              </a:rPr>
              <a:t>, élaboration de septembre 2022 à juin 2023, avec l’appui de l’Union Européenne, sanctionné par un atelier de validation tenu en octobre 2023, élargi aux Institutions, aux Ministères et aux partenaires au développement.</a:t>
            </a:r>
          </a:p>
          <a:p>
            <a:pPr algn="just">
              <a:spcBef>
                <a:spcPts val="400"/>
              </a:spcBef>
              <a:spcAft>
                <a:spcPts val="400"/>
              </a:spcAft>
            </a:pPr>
            <a:r>
              <a:rPr lang="fr-FR" sz="2400" dirty="0">
                <a:latin typeface="Arial" panose="020B0604020202020204" pitchFamily="34" charset="0"/>
                <a:cs typeface="Arial" panose="020B0604020202020204" pitchFamily="34" charset="0"/>
              </a:rPr>
              <a:t>       La formation des acteurs sur son implémentation est prévue pour décembre 2023.</a:t>
            </a:r>
          </a:p>
          <a:p>
            <a:pPr marL="342900" lvl="0" indent="-342900" fontAlgn="base">
              <a:buFont typeface="Wingdings" panose="05000000000000000000" pitchFamily="2" charset="2"/>
              <a:buChar char="v"/>
            </a:pPr>
            <a:r>
              <a:rPr lang="fr-BE" sz="2200" b="1" i="1" dirty="0">
                <a:latin typeface="Arial Black" panose="020B0A04020102020204" pitchFamily="34" charset="0"/>
              </a:rPr>
              <a:t>   Système d’Information Décisionnel du Contrôle Financier (SID-CF)</a:t>
            </a:r>
            <a:endParaRPr lang="fr-FR" sz="2200" dirty="0">
              <a:latin typeface="Arial Black" panose="020B0A04020102020204" pitchFamily="34" charset="0"/>
            </a:endParaRPr>
          </a:p>
          <a:p>
            <a:pPr algn="just">
              <a:spcBef>
                <a:spcPts val="600"/>
              </a:spcBef>
              <a:spcAft>
                <a:spcPts val="600"/>
              </a:spcAft>
            </a:pPr>
            <a:r>
              <a:rPr lang="fr-FR" sz="2400" dirty="0">
                <a:latin typeface="Arial" panose="020B0604020202020204" pitchFamily="34" charset="0"/>
                <a:cs typeface="Arial" panose="020B0604020202020204" pitchFamily="34" charset="0"/>
              </a:rPr>
              <a:t>Depuis 2017, la DCF développe le SID-CF, dispositif informatique permettant de collecter, traiter et communiquer en temps réel et a posteriori, </a:t>
            </a:r>
            <a:r>
              <a:rPr lang="fr-FR" sz="2400" b="1" dirty="0">
                <a:latin typeface="Arial" panose="020B0604020202020204" pitchFamily="34" charset="0"/>
                <a:cs typeface="Arial" panose="020B0604020202020204" pitchFamily="34" charset="0"/>
              </a:rPr>
              <a:t>les outputs des systèmes de contrôle de gestion des Ministères et des autres structures contrôlées</a:t>
            </a:r>
            <a:r>
              <a:rPr lang="fr-FR" sz="2400" dirty="0">
                <a:latin typeface="Arial" panose="020B0604020202020204" pitchFamily="34" charset="0"/>
                <a:cs typeface="Arial" panose="020B0604020202020204" pitchFamily="34" charset="0"/>
              </a:rPr>
              <a:t>. Au cœur de l’action de la DCF, il permet la prise de décision en temps réel. </a:t>
            </a:r>
            <a:r>
              <a:rPr lang="fr-FR" sz="2400" b="1" dirty="0">
                <a:latin typeface="Arial" panose="020B0604020202020204" pitchFamily="34" charset="0"/>
                <a:cs typeface="Arial" panose="020B0604020202020204" pitchFamily="34" charset="0"/>
              </a:rPr>
              <a:t>Il est orienté résultats, maitrise des risques et des déperditions</a:t>
            </a:r>
            <a:r>
              <a:rPr lang="fr-FR" sz="2400" dirty="0">
                <a:latin typeface="Arial" panose="020B0604020202020204" pitchFamily="34" charset="0"/>
                <a:cs typeface="Arial" panose="020B0604020202020204" pitchFamily="34" charset="0"/>
              </a:rPr>
              <a:t>. Il porte divers mo</a:t>
            </a:r>
            <a:r>
              <a:rPr lang="fr-BE" sz="2400" dirty="0" err="1">
                <a:latin typeface="Arial" panose="020B0604020202020204" pitchFamily="34" charset="0"/>
                <a:cs typeface="Arial" panose="020B0604020202020204" pitchFamily="34" charset="0"/>
              </a:rPr>
              <a:t>dules</a:t>
            </a:r>
            <a:r>
              <a:rPr lang="fr-BE" sz="2400" dirty="0">
                <a:latin typeface="Arial" panose="020B0604020202020204" pitchFamily="34" charset="0"/>
                <a:cs typeface="Arial" panose="020B0604020202020204" pitchFamily="34" charset="0"/>
              </a:rPr>
              <a:t>: Gestion du budget (SIGOBE et Hors SIGOBE), marchés et contrats, cartographie, personnel, suivi des matières, des projets d’investissement, des Plans d’Action de Réinstallation (PAR), Documentation, Contrôle à postériori des marchés et contrats. Il porte des tableaux de bord (en finalisation), des systèmes d’alerte, et intègre des dispositifs de rapportage.  </a:t>
            </a:r>
            <a:r>
              <a:rPr lang="fr-FR" sz="2400" b="1" dirty="0">
                <a:latin typeface="Arial" panose="020B0604020202020204" pitchFamily="34" charset="0"/>
                <a:cs typeface="Arial" panose="020B0604020202020204" pitchFamily="34" charset="0"/>
              </a:rPr>
              <a:t>Le cahier des charges de la V2 est en rédaction. </a:t>
            </a:r>
          </a:p>
        </p:txBody>
      </p:sp>
    </p:spTree>
    <p:extLst>
      <p:ext uri="{BB962C8B-B14F-4D97-AF65-F5344CB8AC3E}">
        <p14:creationId xmlns:p14="http://schemas.microsoft.com/office/powerpoint/2010/main" val="241434330"/>
      </p:ext>
    </p:extLst>
  </p:cSld>
  <p:clrMapOvr>
    <a:masterClrMapping/>
  </p:clrMapOvr>
  <p:transition spd="slow">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543" y="205814"/>
            <a:ext cx="11997676" cy="5846216"/>
          </a:xfrm>
          <a:prstGeom prst="rect">
            <a:avLst/>
          </a:prstGeom>
        </p:spPr>
        <p:txBody>
          <a:bodyPr wrap="square">
            <a:spAutoFit/>
          </a:bodyPr>
          <a:lstStyle/>
          <a:p>
            <a:pPr marL="342900" indent="-342900" fontAlgn="base">
              <a:spcBef>
                <a:spcPts val="600"/>
              </a:spcBef>
              <a:spcAft>
                <a:spcPts val="600"/>
              </a:spcAft>
              <a:buFont typeface="Wingdings" panose="05000000000000000000" pitchFamily="2" charset="2"/>
              <a:buChar char="v"/>
            </a:pPr>
            <a:r>
              <a:rPr lang="fr-BE" sz="2200" b="1" i="1" dirty="0">
                <a:latin typeface="Arial Black" panose="020B0A04020102020204" pitchFamily="34" charset="0"/>
              </a:rPr>
              <a:t>Manuel de contrôle axé sur la performance des programmes</a:t>
            </a:r>
            <a:endParaRPr lang="fr-FR" sz="2200" b="1" i="1" dirty="0">
              <a:latin typeface="Arial Black" panose="020B0A04020102020204" pitchFamily="34" charset="0"/>
            </a:endParaRPr>
          </a:p>
          <a:p>
            <a:pPr algn="just" fontAlgn="base">
              <a:spcBef>
                <a:spcPts val="600"/>
              </a:spcBef>
              <a:spcAft>
                <a:spcPts val="600"/>
              </a:spcAft>
            </a:pPr>
            <a:r>
              <a:rPr lang="fr-FR" sz="2400" dirty="0">
                <a:latin typeface="Arial" panose="020B0604020202020204" pitchFamily="34" charset="0"/>
                <a:cs typeface="Arial" panose="020B0604020202020204" pitchFamily="34" charset="0"/>
              </a:rPr>
              <a:t>La DCF a élaboré sur la période 2021-2022, avec l’appui de la Banque Mondiale, un « </a:t>
            </a:r>
            <a:r>
              <a:rPr lang="fr-FR" sz="2400" i="1" dirty="0">
                <a:latin typeface="Arial" panose="020B0604020202020204" pitchFamily="34" charset="0"/>
                <a:cs typeface="Arial" panose="020B0604020202020204" pitchFamily="34" charset="0"/>
              </a:rPr>
              <a:t>Manuel de contrôle axé sur la performance des programmes </a:t>
            </a:r>
            <a:r>
              <a:rPr lang="fr-FR" sz="2400" dirty="0">
                <a:latin typeface="Arial" panose="020B0604020202020204" pitchFamily="34" charset="0"/>
                <a:cs typeface="Arial" panose="020B0604020202020204" pitchFamily="34" charset="0"/>
              </a:rPr>
              <a:t>», exclusivement réservé aux Contrôleurs Financiers. Il leur permettra d’analyser et d’émettre des avis motivés sur les outputs des systèmes de contrôle de gestion des Ministères et des autres structures contrôlées, et d’évaluer les performances a priori et a posteriori.</a:t>
            </a:r>
          </a:p>
          <a:p>
            <a:pPr marL="342900" lvl="0" indent="-342900" algn="just">
              <a:lnSpc>
                <a:spcPct val="107000"/>
              </a:lnSpc>
              <a:spcAft>
                <a:spcPts val="800"/>
              </a:spcAft>
              <a:buFont typeface="Wingdings" panose="05000000000000000000" pitchFamily="2" charset="2"/>
              <a:buChar char="v"/>
              <a:tabLst>
                <a:tab pos="603250" algn="l"/>
              </a:tabLst>
            </a:pPr>
            <a:r>
              <a:rPr lang="fr-FR" sz="2400" b="1" dirty="0">
                <a:latin typeface="Arial" panose="020B0604020202020204" pitchFamily="34" charset="0"/>
                <a:ea typeface="Calibri" panose="020F0502020204030204" pitchFamily="34" charset="0"/>
                <a:cs typeface="Times New Roman" panose="02020603050405020304" pitchFamily="18" charset="0"/>
              </a:rPr>
              <a:t>M</a:t>
            </a:r>
            <a:r>
              <a:rPr lang="fr-FR" sz="2400" b="1" dirty="0">
                <a:effectLst/>
                <a:latin typeface="Arial" panose="020B0604020202020204" pitchFamily="34" charset="0"/>
                <a:ea typeface="Calibri" panose="020F0502020204030204" pitchFamily="34" charset="0"/>
                <a:cs typeface="Times New Roman" panose="02020603050405020304" pitchFamily="18" charset="0"/>
              </a:rPr>
              <a:t>anuel de procédures de contrôle des dépenses publiques actualisé </a:t>
            </a:r>
            <a:r>
              <a:rPr lang="fr-FR" sz="2400" dirty="0">
                <a:effectLst/>
                <a:latin typeface="Arial" panose="020B0604020202020204" pitchFamily="34" charset="0"/>
                <a:ea typeface="Calibri" panose="020F0502020204030204" pitchFamily="34" charset="0"/>
                <a:cs typeface="Times New Roman" panose="02020603050405020304" pitchFamily="18" charset="0"/>
              </a:rPr>
              <a:t>(en conformité avec le dispositif de la réforme budgétaire ;</a:t>
            </a:r>
            <a:endParaRPr lang="fr-C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v"/>
              <a:tabLst>
                <a:tab pos="603250" algn="l"/>
              </a:tabLst>
            </a:pPr>
            <a:r>
              <a:rPr lang="fr-FR" sz="2400" b="1" dirty="0">
                <a:latin typeface="Arial" panose="020B0604020202020204" pitchFamily="34" charset="0"/>
                <a:ea typeface="Calibri" panose="020F0502020204030204" pitchFamily="34" charset="0"/>
                <a:cs typeface="Times New Roman" panose="02020603050405020304" pitchFamily="18" charset="0"/>
              </a:rPr>
              <a:t>Proposition </a:t>
            </a:r>
            <a:r>
              <a:rPr lang="fr-FR" sz="2400" b="1" dirty="0">
                <a:effectLst/>
                <a:latin typeface="Arial" panose="020B0604020202020204" pitchFamily="34" charset="0"/>
                <a:ea typeface="Calibri" panose="020F0502020204030204" pitchFamily="34" charset="0"/>
                <a:cs typeface="Times New Roman" panose="02020603050405020304" pitchFamily="18" charset="0"/>
              </a:rPr>
              <a:t>d’un manuel unique de gestion des projets d’investissement, applicable à tous les bailleurs </a:t>
            </a:r>
            <a:r>
              <a:rPr lang="fr-FR" sz="2400" dirty="0">
                <a:effectLst/>
                <a:latin typeface="Arial" panose="020B0604020202020204" pitchFamily="34" charset="0"/>
                <a:ea typeface="Calibri" panose="020F0502020204030204" pitchFamily="34" charset="0"/>
                <a:cs typeface="Times New Roman" panose="02020603050405020304" pitchFamily="18" charset="0"/>
              </a:rPr>
              <a:t>(en cours de lecture finale à la DCF). </a:t>
            </a:r>
          </a:p>
          <a:p>
            <a:pPr marL="342900" lvl="0" indent="-342900" algn="just">
              <a:lnSpc>
                <a:spcPct val="107000"/>
              </a:lnSpc>
              <a:spcAft>
                <a:spcPts val="800"/>
              </a:spcAft>
              <a:buFont typeface="Wingdings" panose="05000000000000000000" pitchFamily="2" charset="2"/>
              <a:buChar char="v"/>
              <a:tabLst>
                <a:tab pos="603250" algn="l"/>
              </a:tabLst>
            </a:pPr>
            <a:r>
              <a:rPr lang="fr-FR" sz="2400" b="1" dirty="0">
                <a:latin typeface="Arial" panose="020B0604020202020204" pitchFamily="34" charset="0"/>
                <a:ea typeface="Calibri" panose="020F0502020204030204" pitchFamily="34" charset="0"/>
                <a:cs typeface="Times New Roman" panose="02020603050405020304" pitchFamily="18" charset="0"/>
              </a:rPr>
              <a:t>P</a:t>
            </a:r>
            <a:r>
              <a:rPr lang="fr-FR" sz="2400" b="1" dirty="0">
                <a:effectLst/>
                <a:latin typeface="Arial" panose="020B0604020202020204" pitchFamily="34" charset="0"/>
                <a:ea typeface="Calibri" panose="020F0502020204030204" pitchFamily="34" charset="0"/>
                <a:cs typeface="Times New Roman" panose="02020603050405020304" pitchFamily="18" charset="0"/>
              </a:rPr>
              <a:t>réparatifs de l’opérationnalisation du contrôle de la soutenabilité du budget</a:t>
            </a:r>
            <a:r>
              <a:rPr lang="fr-FR" sz="2400" dirty="0">
                <a:effectLst/>
                <a:latin typeface="Arial" panose="020B0604020202020204" pitchFamily="34" charset="0"/>
                <a:ea typeface="Calibri" panose="020F0502020204030204" pitchFamily="34" charset="0"/>
                <a:cs typeface="Times New Roman" panose="02020603050405020304" pitchFamily="18" charset="0"/>
              </a:rPr>
              <a:t> qui vise à s’assurer dans tout le processus, notamment à la mise en place du budget, que les engagements de l’Etat sont correctement pris en compte et que les ressources pour atteindre les résultats envisagés sont effectivement disponibles. </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262366"/>
      </p:ext>
    </p:extLst>
  </p:cSld>
  <p:clrMapOvr>
    <a:masterClrMapping/>
  </p:clrMapOvr>
  <p:transitio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7984EBB-AF13-275D-01B5-171C33A53FBF}"/>
              </a:ext>
            </a:extLst>
          </p:cNvPr>
          <p:cNvSpPr txBox="1"/>
          <p:nvPr/>
        </p:nvSpPr>
        <p:spPr>
          <a:xfrm>
            <a:off x="341376" y="285453"/>
            <a:ext cx="11265408" cy="6474786"/>
          </a:xfrm>
          <a:prstGeom prst="rect">
            <a:avLst/>
          </a:prstGeom>
          <a:noFill/>
        </p:spPr>
        <p:txBody>
          <a:bodyPr wrap="square">
            <a:spAutoFit/>
          </a:bodyPr>
          <a:lstStyle/>
          <a:p>
            <a:pPr marL="342900" lvl="0" indent="-342900" fontAlgn="base">
              <a:spcBef>
                <a:spcPts val="600"/>
              </a:spcBef>
              <a:spcAft>
                <a:spcPts val="600"/>
              </a:spcAft>
              <a:buFont typeface="Wingdings" panose="05000000000000000000" pitchFamily="2" charset="2"/>
              <a:buChar char="v"/>
            </a:pPr>
            <a:r>
              <a:rPr lang="fr-BE" sz="2200" b="1" i="1" dirty="0">
                <a:latin typeface="Arial Black" panose="020B0A04020102020204" pitchFamily="34" charset="0"/>
              </a:rPr>
              <a:t>Mission éclatée d’évaluation a posteriori des opérations prioritaires de l’Etat</a:t>
            </a:r>
            <a:endParaRPr lang="fr-FR" sz="2200" b="1" i="1" dirty="0">
              <a:latin typeface="Arial Black" panose="020B0A04020102020204" pitchFamily="34" charset="0"/>
            </a:endParaRPr>
          </a:p>
          <a:p>
            <a:pPr algn="just">
              <a:spcBef>
                <a:spcPts val="600"/>
              </a:spcBef>
              <a:spcAft>
                <a:spcPts val="600"/>
              </a:spcAft>
            </a:pPr>
            <a:r>
              <a:rPr lang="fr-FR" sz="2200" dirty="0">
                <a:latin typeface="Arial" panose="020B0604020202020204" pitchFamily="34" charset="0"/>
                <a:cs typeface="Arial" panose="020B0604020202020204" pitchFamily="34" charset="0"/>
              </a:rPr>
              <a:t>La DCF a organisé de juillet à octobre 2022, la première mission de contrôle a posteriori de 150 projets prioritaires de l’Etat, sur toute l’étendue du territoire national.</a:t>
            </a:r>
          </a:p>
          <a:p>
            <a:pPr algn="just">
              <a:spcBef>
                <a:spcPts val="600"/>
              </a:spcBef>
              <a:spcAft>
                <a:spcPts val="600"/>
              </a:spcAft>
            </a:pPr>
            <a:r>
              <a:rPr lang="fr-FR" sz="2200" dirty="0">
                <a:latin typeface="Arial" panose="020B0604020202020204" pitchFamily="34" charset="0"/>
                <a:cs typeface="Arial" panose="020B0604020202020204" pitchFamily="34" charset="0"/>
              </a:rPr>
              <a:t>Cette mission éclatée a permis à la DCF, d’éprouver le logiciel de traitement des données des programmes du SID-CF d’une part, et d’éprouver la méthodologie de rapportage préconisée par le « </a:t>
            </a:r>
            <a:r>
              <a:rPr lang="fr-FR" sz="2200" i="1" dirty="0">
                <a:latin typeface="Arial" panose="020B0604020202020204" pitchFamily="34" charset="0"/>
                <a:cs typeface="Arial" panose="020B0604020202020204" pitchFamily="34" charset="0"/>
              </a:rPr>
              <a:t>Manuel de contrôle axé sur la performance des programmes</a:t>
            </a:r>
            <a:r>
              <a:rPr lang="fr-FR" sz="2200" dirty="0">
                <a:latin typeface="Arial" panose="020B0604020202020204" pitchFamily="34" charset="0"/>
                <a:cs typeface="Arial" panose="020B0604020202020204" pitchFamily="34" charset="0"/>
              </a:rPr>
              <a:t> », d’autre part. </a:t>
            </a:r>
            <a:r>
              <a:rPr lang="fr-FR" sz="2200" b="1" dirty="0">
                <a:latin typeface="Arial" panose="020B0604020202020204" pitchFamily="34" charset="0"/>
                <a:cs typeface="Arial" panose="020B0604020202020204" pitchFamily="34" charset="0"/>
              </a:rPr>
              <a:t>Ces missions ont été fort enrichissantes en terme de leçons apprises, et ont confirmé qu’on ne devrait plus contrôler sans intégrer la dimension performance. </a:t>
            </a:r>
            <a:endParaRPr lang="fr-FR" sz="1050" b="1" dirty="0">
              <a:latin typeface="Arial" panose="020B0604020202020204" pitchFamily="34" charset="0"/>
              <a:cs typeface="Arial" panose="020B0604020202020204" pitchFamily="34" charset="0"/>
            </a:endParaRPr>
          </a:p>
          <a:p>
            <a:pPr marL="285750" lvl="0" indent="-285750" algn="just">
              <a:lnSpc>
                <a:spcPct val="107000"/>
              </a:lnSpc>
              <a:spcAft>
                <a:spcPts val="800"/>
              </a:spcAft>
              <a:buFont typeface="Wingdings" panose="05000000000000000000" pitchFamily="2" charset="2"/>
              <a:buChar char="v"/>
              <a:tabLst>
                <a:tab pos="603250" algn="l"/>
              </a:tabLst>
            </a:pPr>
            <a:r>
              <a:rPr lang="fr-FR" sz="2200" b="1" i="1" dirty="0">
                <a:latin typeface="Arial Black" panose="020B0A04020102020204" pitchFamily="34" charset="0"/>
              </a:rPr>
              <a:t>Démarrage de la vérification de la disponibilité des matières </a:t>
            </a:r>
            <a:r>
              <a:rPr lang="fr-FR" sz="2200" dirty="0">
                <a:effectLst/>
                <a:latin typeface="Arial" panose="020B0604020202020204" pitchFamily="34" charset="0"/>
                <a:ea typeface="Calibri" panose="020F0502020204030204" pitchFamily="34" charset="0"/>
                <a:cs typeface="Times New Roman" panose="02020603050405020304" pitchFamily="18" charset="0"/>
              </a:rPr>
              <a:t>depuis cette année 2023: contrôle a posteriori annuel, dont le but est de s’assurer au terme de la gestion que toutes les matières acquises sont disponibles et bien conservées.</a:t>
            </a:r>
            <a:endParaRPr lang="fr-CI"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v"/>
              <a:tabLst>
                <a:tab pos="603250" algn="l"/>
              </a:tabLst>
            </a:pPr>
            <a:r>
              <a:rPr lang="fr-FR" sz="2200" b="1" i="1" dirty="0">
                <a:latin typeface="Arial Black" panose="020B0A04020102020204" pitchFamily="34" charset="0"/>
              </a:rPr>
              <a:t>Contrôle de la qualité des ouvrages dans le temps</a:t>
            </a:r>
            <a:r>
              <a:rPr lang="fr-FR" sz="2200" dirty="0">
                <a:effectLst/>
                <a:latin typeface="Arial" panose="020B0604020202020204" pitchFamily="34" charset="0"/>
                <a:ea typeface="Calibri" panose="020F0502020204030204" pitchFamily="34" charset="0"/>
                <a:cs typeface="Times New Roman" panose="02020603050405020304" pitchFamily="18" charset="0"/>
              </a:rPr>
              <a:t>, depuis 2022 (contrôle a posteriori à échéance de trois ans, après la réception provisoire d’un ouvrage). En cas de dégradation, nous </a:t>
            </a:r>
            <a:r>
              <a:rPr lang="fr-FR" sz="2200" dirty="0">
                <a:latin typeface="Arial" panose="020B0604020202020204" pitchFamily="34" charset="0"/>
                <a:ea typeface="Calibri" panose="020F0502020204030204" pitchFamily="34" charset="0"/>
                <a:cs typeface="Times New Roman" panose="02020603050405020304" pitchFamily="18" charset="0"/>
              </a:rPr>
              <a:t>recherchons les responsabilités : usure naturelle, malfaçons, mauvaise utilisation des bénéficiaires, etc. </a:t>
            </a:r>
            <a:endParaRPr lang="fr-FR"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032340"/>
      </p:ext>
    </p:extLst>
  </p:cSld>
  <p:clrMapOvr>
    <a:masterClrMapping/>
  </p:clrMapOvr>
  <p:transition spd="slow">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9F565C-84B9-6610-1ED1-4FC161641448}"/>
              </a:ext>
            </a:extLst>
          </p:cNvPr>
          <p:cNvSpPr>
            <a:spLocks noGrp="1"/>
          </p:cNvSpPr>
          <p:nvPr>
            <p:ph idx="1"/>
          </p:nvPr>
        </p:nvSpPr>
        <p:spPr>
          <a:xfrm>
            <a:off x="338328" y="460248"/>
            <a:ext cx="11457432" cy="6214871"/>
          </a:xfrm>
        </p:spPr>
        <p:txBody>
          <a:bodyPr>
            <a:noAutofit/>
          </a:bodyPr>
          <a:lstStyle/>
          <a:p>
            <a:pPr lvl="0" algn="just">
              <a:lnSpc>
                <a:spcPct val="100000"/>
              </a:lnSpc>
              <a:spcBef>
                <a:spcPts val="0"/>
              </a:spcBef>
              <a:buFont typeface="Wingdings" panose="05000000000000000000" pitchFamily="2" charset="2"/>
              <a:buChar char="v"/>
              <a:tabLst>
                <a:tab pos="603250" algn="l"/>
              </a:tabLst>
            </a:pPr>
            <a:r>
              <a:rPr lang="fr-FR" sz="2000" b="1" i="1" dirty="0">
                <a:effectLst/>
                <a:latin typeface="Arial" panose="020B0604020202020204" pitchFamily="34" charset="0"/>
                <a:ea typeface="Calibri" panose="020F0502020204030204" pitchFamily="34" charset="0"/>
                <a:cs typeface="Arial" panose="020B0604020202020204" pitchFamily="34" charset="0"/>
              </a:rPr>
              <a:t>Prise en compte de la satisfaction des populations</a:t>
            </a:r>
          </a:p>
          <a:p>
            <a:pPr marL="0" lvl="0" indent="0" algn="just">
              <a:lnSpc>
                <a:spcPct val="100000"/>
              </a:lnSpc>
              <a:spcBef>
                <a:spcPts val="0"/>
              </a:spcBef>
              <a:buNone/>
              <a:tabLst>
                <a:tab pos="603250" algn="l"/>
              </a:tabLst>
            </a:pPr>
            <a:r>
              <a:rPr lang="fr-FR" sz="2000" dirty="0">
                <a:effectLst/>
                <a:latin typeface="Arial" panose="020B0604020202020204" pitchFamily="34" charset="0"/>
                <a:ea typeface="Calibri" panose="020F0502020204030204" pitchFamily="34" charset="0"/>
                <a:cs typeface="Arial" panose="020B0604020202020204" pitchFamily="34" charset="0"/>
              </a:rPr>
              <a:t>Nous intégrons </a:t>
            </a:r>
            <a:r>
              <a:rPr lang="fr-FR" sz="2000" dirty="0">
                <a:latin typeface="Arial" panose="020B0604020202020204" pitchFamily="34" charset="0"/>
                <a:ea typeface="Calibri" panose="020F0502020204030204" pitchFamily="34" charset="0"/>
                <a:cs typeface="Arial" panose="020B0604020202020204" pitchFamily="34" charset="0"/>
              </a:rPr>
              <a:t>progressivement dans nos missions, l’évaluation de la satisfaction des populations bénéficiaires. C’est le cas des missions d’évaluation des OPE et des missions d’évaluation de la qualité des ouvrages. </a:t>
            </a:r>
          </a:p>
          <a:p>
            <a:pPr marL="0" lvl="0" indent="0" algn="just">
              <a:lnSpc>
                <a:spcPct val="100000"/>
              </a:lnSpc>
              <a:spcBef>
                <a:spcPts val="0"/>
              </a:spcBef>
              <a:buNone/>
              <a:tabLst>
                <a:tab pos="603250" algn="l"/>
              </a:tabLst>
            </a:pPr>
            <a:endParaRPr lang="fr-CI" sz="105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buFont typeface="Wingdings" panose="05000000000000000000" pitchFamily="2" charset="2"/>
              <a:buChar char="v"/>
              <a:tabLst>
                <a:tab pos="603250" algn="l"/>
              </a:tabLst>
            </a:pPr>
            <a:r>
              <a:rPr lang="fr-FR" sz="2000" b="1" i="1" dirty="0">
                <a:latin typeface="Arial" panose="020B0604020202020204" pitchFamily="34" charset="0"/>
                <a:ea typeface="Calibri" panose="020F0502020204030204" pitchFamily="34" charset="0"/>
                <a:cs typeface="Arial" panose="020B0604020202020204" pitchFamily="34" charset="0"/>
              </a:rPr>
              <a:t>Mise en place d’un mécanisme d’évaluation et de notation des entreprises</a:t>
            </a:r>
          </a:p>
          <a:p>
            <a:pPr marL="0" indent="0" algn="just">
              <a:lnSpc>
                <a:spcPct val="100000"/>
              </a:lnSpc>
              <a:spcBef>
                <a:spcPts val="0"/>
              </a:spcBef>
              <a:buNone/>
              <a:tabLst>
                <a:tab pos="603250" algn="l"/>
              </a:tabLst>
            </a:pPr>
            <a:r>
              <a:rPr lang="fr-FR" sz="2000" dirty="0">
                <a:effectLst/>
                <a:latin typeface="Arial" panose="020B0604020202020204" pitchFamily="34" charset="0"/>
                <a:ea typeface="Calibri" panose="020F0502020204030204" pitchFamily="34" charset="0"/>
                <a:cs typeface="Arial" panose="020B0604020202020204" pitchFamily="34" charset="0"/>
              </a:rPr>
              <a:t>Nous sommes à l’ébauche, à partir des données </a:t>
            </a:r>
            <a:r>
              <a:rPr lang="fr-FR" sz="2000" dirty="0">
                <a:latin typeface="Arial" panose="020B0604020202020204" pitchFamily="34" charset="0"/>
                <a:ea typeface="Calibri" panose="020F0502020204030204" pitchFamily="34" charset="0"/>
                <a:cs typeface="Arial" panose="020B0604020202020204" pitchFamily="34" charset="0"/>
              </a:rPr>
              <a:t>collectées pendant la gestion et a posteriori. </a:t>
            </a:r>
          </a:p>
          <a:p>
            <a:pPr marL="0" indent="0" algn="just">
              <a:lnSpc>
                <a:spcPct val="100000"/>
              </a:lnSpc>
              <a:spcBef>
                <a:spcPts val="0"/>
              </a:spcBef>
              <a:buNone/>
              <a:tabLst>
                <a:tab pos="603250" algn="l"/>
              </a:tabLst>
            </a:pPr>
            <a:endParaRPr lang="fr-FR" sz="900" dirty="0">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buFont typeface="Wingdings" panose="05000000000000000000" pitchFamily="2" charset="2"/>
              <a:buChar char="v"/>
              <a:tabLst>
                <a:tab pos="603250" algn="l"/>
              </a:tabLst>
            </a:pPr>
            <a:r>
              <a:rPr lang="fr-CI" sz="2000" b="1" i="1" dirty="0">
                <a:latin typeface="Arial" panose="020B0604020202020204" pitchFamily="34" charset="0"/>
                <a:cs typeface="Arial" panose="020B0604020202020204" pitchFamily="34" charset="0"/>
              </a:rPr>
              <a:t>Adaptation partielle de l’organisation de la DCF aux exigences du contrôle de gestion</a:t>
            </a:r>
          </a:p>
          <a:p>
            <a:pPr marL="0" lvl="0" indent="0" algn="just">
              <a:lnSpc>
                <a:spcPct val="100000"/>
              </a:lnSpc>
              <a:spcBef>
                <a:spcPts val="0"/>
              </a:spcBef>
              <a:buNone/>
            </a:pPr>
            <a:r>
              <a:rPr lang="fr-FR" sz="2000" dirty="0">
                <a:latin typeface="Arial" panose="020B0604020202020204" pitchFamily="34" charset="0"/>
                <a:ea typeface="Calibri" panose="020F0502020204030204" pitchFamily="34" charset="0"/>
                <a:cs typeface="Times New Roman" panose="02020603050405020304" pitchFamily="18" charset="0"/>
              </a:rPr>
              <a:t>La DCF c’est plus de 1005 agents dévoués exclusivement au contrôle, 70 C</a:t>
            </a:r>
            <a:r>
              <a:rPr lang="fr-FR" sz="2000" dirty="0">
                <a:effectLst/>
                <a:latin typeface="Arial" panose="020B0604020202020204" pitchFamily="34" charset="0"/>
                <a:ea typeface="Calibri" panose="020F0502020204030204" pitchFamily="34" charset="0"/>
                <a:cs typeface="Times New Roman" panose="02020603050405020304" pitchFamily="18" charset="0"/>
              </a:rPr>
              <a:t>ontrôleurs Financiers expérimentés, 108 services sur tout le territoire national, avec 53 services à ouvrir les années à venir; un service technique qui vient en appui aux CF dans le contrôle de la réalité du service fait (une dizaine d’ingénieurs en route, bâtiment, hydraulique…), un service juridique, un service de cartographie et de géoréférencement, un pool d’experts en contrôle de gestion et en contrôle interne, un service des missions avec des outils dédiés, et la possibilité d’envoyer une dizaine d’équipes ou plus en mission simultanément; câblage et interconnexion de tous les </a:t>
            </a:r>
            <a:r>
              <a:rPr lang="fr-FR" sz="2000" dirty="0">
                <a:latin typeface="Arial" panose="020B0604020202020204" pitchFamily="34" charset="0"/>
                <a:ea typeface="Calibri" panose="020F0502020204030204" pitchFamily="34" charset="0"/>
                <a:cs typeface="Times New Roman" panose="02020603050405020304" pitchFamily="18" charset="0"/>
              </a:rPr>
              <a:t>05 sites d’Abidjan et de toutes les localités de niveau 1, démarrage des câblages et interconnexions des localités de niveau 2; un</a:t>
            </a:r>
            <a:r>
              <a:rPr lang="fr-FR" sz="2000" spc="-10" dirty="0">
                <a:effectLst/>
                <a:latin typeface="Arial" panose="020B0604020202020204" pitchFamily="34" charset="0"/>
                <a:ea typeface="Calibri" panose="020F0502020204030204" pitchFamily="34" charset="0"/>
                <a:cs typeface="Times New Roman" panose="02020603050405020304" pitchFamily="18" charset="0"/>
              </a:rPr>
              <a:t>e forte digitalisation, avec 90% des agents à Abidjan disposant d’outils informatiques, contre 40% au niveau local.</a:t>
            </a:r>
          </a:p>
          <a:p>
            <a:pPr marL="0" lvl="0" indent="0" algn="just">
              <a:lnSpc>
                <a:spcPct val="100000"/>
              </a:lnSpc>
              <a:spcBef>
                <a:spcPts val="0"/>
              </a:spcBef>
              <a:buNone/>
            </a:pPr>
            <a:r>
              <a:rPr lang="fr-FR" sz="2000" spc="-10" dirty="0">
                <a:latin typeface="Arial" panose="020B0604020202020204" pitchFamily="34" charset="0"/>
                <a:cs typeface="Times New Roman" panose="02020603050405020304" pitchFamily="18" charset="0"/>
              </a:rPr>
              <a:t>Nous notons également les formations régulières des Contrôleurs Financiers, des agents et surtout la formation systématique de tous les nouveaux agents.</a:t>
            </a:r>
            <a:endParaRPr lang="fr-CI"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739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1"/>
            <a:ext cx="12192000" cy="96776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tab pos="457200" algn="l"/>
              </a:tabLst>
              <a:defRPr/>
            </a:pPr>
            <a:endParaRPr kumimoji="0" lang="fr-FR" sz="2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2" name="Titre 1">
            <a:extLst>
              <a:ext uri="{FF2B5EF4-FFF2-40B4-BE49-F238E27FC236}">
                <a16:creationId xmlns:a16="http://schemas.microsoft.com/office/drawing/2014/main" id="{F2C062AE-AF13-E6BE-9854-7CDADF73419B}"/>
              </a:ext>
            </a:extLst>
          </p:cNvPr>
          <p:cNvSpPr txBox="1">
            <a:spLocks/>
          </p:cNvSpPr>
          <p:nvPr/>
        </p:nvSpPr>
        <p:spPr>
          <a:xfrm>
            <a:off x="838200" y="365126"/>
            <a:ext cx="10515600" cy="9847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Arial" panose="020B0604020202020204" pitchFamily="34" charset="0"/>
                <a:cs typeface="Arial" panose="020B0604020202020204" pitchFamily="34" charset="0"/>
              </a:rPr>
              <a:t>IV- RISQUES ET DIFFICULTES ASSOCIES</a:t>
            </a:r>
          </a:p>
        </p:txBody>
      </p:sp>
      <p:sp>
        <p:nvSpPr>
          <p:cNvPr id="33" name="ZoneTexte 3">
            <a:extLst>
              <a:ext uri="{FF2B5EF4-FFF2-40B4-BE49-F238E27FC236}">
                <a16:creationId xmlns:a16="http://schemas.microsoft.com/office/drawing/2014/main" id="{E1E540BE-DC6E-FF8B-E51E-F158BC7BA51A}"/>
              </a:ext>
            </a:extLst>
          </p:cNvPr>
          <p:cNvSpPr txBox="1"/>
          <p:nvPr/>
        </p:nvSpPr>
        <p:spPr>
          <a:xfrm>
            <a:off x="474962" y="967766"/>
            <a:ext cx="11101342" cy="3114892"/>
          </a:xfrm>
          <a:prstGeom prst="rect">
            <a:avLst/>
          </a:prstGeom>
          <a:noFill/>
        </p:spPr>
        <p:txBody>
          <a:bodyPr wrap="square" rtlCol="0">
            <a:spAutoFit/>
          </a:bodyPr>
          <a:lstStyle/>
          <a:p>
            <a:pPr marL="342900" lvl="0" indent="-342900" algn="just">
              <a:lnSpc>
                <a:spcPct val="107000"/>
              </a:lnSpc>
              <a:spcAft>
                <a:spcPts val="800"/>
              </a:spcAft>
              <a:buFont typeface="Calibri" panose="020F0502020204030204" pitchFamily="34" charset="0"/>
              <a:buChar char="-"/>
            </a:pPr>
            <a:r>
              <a:rPr lang="fr-FR" sz="2200" dirty="0">
                <a:latin typeface="Arial" panose="020B0604020202020204" pitchFamily="34" charset="0"/>
                <a:ea typeface="Calibri" panose="020F0502020204030204" pitchFamily="34" charset="0"/>
                <a:cs typeface="Arial" panose="020B0604020202020204" pitchFamily="34" charset="0"/>
              </a:rPr>
              <a:t>les contournements du contrôle;</a:t>
            </a:r>
          </a:p>
          <a:p>
            <a:pPr marL="342900" lvl="0" indent="-342900" algn="just">
              <a:lnSpc>
                <a:spcPct val="107000"/>
              </a:lnSpc>
              <a:spcAft>
                <a:spcPts val="800"/>
              </a:spcAft>
              <a:buFont typeface="Calibri" panose="020F0502020204030204" pitchFamily="34" charset="0"/>
              <a:buChar char="-"/>
            </a:pPr>
            <a:r>
              <a:rPr lang="fr-FR" sz="2200" dirty="0">
                <a:latin typeface="Arial" panose="020B0604020202020204" pitchFamily="34" charset="0"/>
                <a:ea typeface="Calibri" panose="020F0502020204030204" pitchFamily="34" charset="0"/>
                <a:cs typeface="Arial" panose="020B0604020202020204" pitchFamily="34" charset="0"/>
              </a:rPr>
              <a:t>le </a:t>
            </a:r>
            <a:r>
              <a:rPr lang="fr-FR" sz="2200" dirty="0">
                <a:effectLst/>
                <a:latin typeface="Arial" panose="020B0604020202020204" pitchFamily="34" charset="0"/>
                <a:ea typeface="Calibri" panose="020F0502020204030204" pitchFamily="34" charset="0"/>
                <a:cs typeface="Arial" panose="020B0604020202020204" pitchFamily="34" charset="0"/>
              </a:rPr>
              <a:t>sous-financement du contrôle; </a:t>
            </a:r>
          </a:p>
          <a:p>
            <a:pPr marL="342900" lvl="0" indent="-342900" algn="just">
              <a:lnSpc>
                <a:spcPct val="107000"/>
              </a:lnSpc>
              <a:spcAft>
                <a:spcPts val="800"/>
              </a:spcAft>
              <a:buFont typeface="Calibri" panose="020F0502020204030204" pitchFamily="34" charset="0"/>
              <a:buChar char="-"/>
            </a:pPr>
            <a:r>
              <a:rPr lang="fr-FR" sz="2200" dirty="0">
                <a:latin typeface="Arial" panose="020B0604020202020204" pitchFamily="34" charset="0"/>
                <a:ea typeface="Calibri" panose="020F0502020204030204" pitchFamily="34" charset="0"/>
                <a:cs typeface="Arial" panose="020B0604020202020204" pitchFamily="34" charset="0"/>
              </a:rPr>
              <a:t>des lenteurs et des difficultés dans le déploiement du </a:t>
            </a:r>
            <a:r>
              <a:rPr lang="fr-FR" sz="2200" dirty="0">
                <a:effectLst/>
                <a:latin typeface="Arial" panose="020B0604020202020204" pitchFamily="34" charset="0"/>
                <a:ea typeface="Calibri" panose="020F0502020204030204" pitchFamily="34" charset="0"/>
                <a:cs typeface="Arial" panose="020B0604020202020204" pitchFamily="34" charset="0"/>
              </a:rPr>
              <a:t>Contrôle Financier tel que prévu par la réforme budgétaire; </a:t>
            </a:r>
          </a:p>
          <a:p>
            <a:pPr marL="342900" lvl="0" indent="-342900" algn="just">
              <a:lnSpc>
                <a:spcPct val="107000"/>
              </a:lnSpc>
              <a:spcAft>
                <a:spcPts val="800"/>
              </a:spcAft>
              <a:buFont typeface="Calibri" panose="020F0502020204030204" pitchFamily="34" charset="0"/>
              <a:buChar char="-"/>
            </a:pPr>
            <a:r>
              <a:rPr lang="fr-FR" sz="2200" dirty="0">
                <a:latin typeface="Arial" panose="020B0604020202020204" pitchFamily="34" charset="0"/>
                <a:ea typeface="Calibri" panose="020F0502020204030204" pitchFamily="34" charset="0"/>
                <a:cs typeface="Arial" panose="020B0604020202020204" pitchFamily="34" charset="0"/>
              </a:rPr>
              <a:t>l’instabilité des acteurs, ce qui génère un perpétuel recommencement; </a:t>
            </a:r>
          </a:p>
          <a:p>
            <a:pPr marL="342900" lvl="0" indent="-342900" algn="just">
              <a:lnSpc>
                <a:spcPct val="107000"/>
              </a:lnSpc>
              <a:spcAft>
                <a:spcPts val="800"/>
              </a:spcAft>
              <a:buFont typeface="Calibri" panose="020F0502020204030204" pitchFamily="34" charset="0"/>
              <a:buChar char="-"/>
            </a:pPr>
            <a:r>
              <a:rPr lang="fr-FR" sz="2200" dirty="0">
                <a:effectLst/>
                <a:latin typeface="Arial" panose="020B0604020202020204" pitchFamily="34" charset="0"/>
                <a:ea typeface="Calibri" panose="020F0502020204030204" pitchFamily="34" charset="0"/>
                <a:cs typeface="Arial" panose="020B0604020202020204" pitchFamily="34" charset="0"/>
              </a:rPr>
              <a:t>L’absenc</a:t>
            </a:r>
            <a:r>
              <a:rPr lang="fr-FR" sz="2200" dirty="0">
                <a:latin typeface="Arial" panose="020B0604020202020204" pitchFamily="34" charset="0"/>
                <a:ea typeface="Calibri" panose="020F0502020204030204" pitchFamily="34" charset="0"/>
                <a:cs typeface="Arial" panose="020B0604020202020204" pitchFamily="34" charset="0"/>
              </a:rPr>
              <a:t>e d’appropriation de la réforme budgétaire par les acteurs; </a:t>
            </a:r>
            <a:endParaRPr lang="fr-CI"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fr-FR" sz="2200" dirty="0">
                <a:effectLst/>
                <a:latin typeface="Arial" panose="020B0604020202020204" pitchFamily="34" charset="0"/>
                <a:ea typeface="Calibri" panose="020F0502020204030204" pitchFamily="34" charset="0"/>
                <a:cs typeface="Arial" panose="020B0604020202020204" pitchFamily="34" charset="0"/>
              </a:rPr>
              <a:t>etc.</a:t>
            </a:r>
            <a:endParaRPr lang="fr-CI"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0038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1"/>
            <a:ext cx="12192000" cy="96776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tab pos="457200" algn="l"/>
              </a:tabLst>
              <a:defRPr/>
            </a:pPr>
            <a:endParaRPr kumimoji="0" lang="fr-FR" sz="2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2" name="Titre 1">
            <a:extLst>
              <a:ext uri="{FF2B5EF4-FFF2-40B4-BE49-F238E27FC236}">
                <a16:creationId xmlns:a16="http://schemas.microsoft.com/office/drawing/2014/main" id="{F2C062AE-AF13-E6BE-9854-7CDADF73419B}"/>
              </a:ext>
            </a:extLst>
          </p:cNvPr>
          <p:cNvSpPr txBox="1">
            <a:spLocks/>
          </p:cNvSpPr>
          <p:nvPr/>
        </p:nvSpPr>
        <p:spPr>
          <a:xfrm>
            <a:off x="838200" y="365126"/>
            <a:ext cx="10515600" cy="9847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Arial" panose="020B0604020202020204" pitchFamily="34" charset="0"/>
                <a:cs typeface="Arial" panose="020B0604020202020204" pitchFamily="34" charset="0"/>
              </a:rPr>
              <a:t>IV- PERSPECTIVES ET RECOMMANDATIONS</a:t>
            </a:r>
          </a:p>
        </p:txBody>
      </p:sp>
      <p:sp>
        <p:nvSpPr>
          <p:cNvPr id="33" name="ZoneTexte 3">
            <a:extLst>
              <a:ext uri="{FF2B5EF4-FFF2-40B4-BE49-F238E27FC236}">
                <a16:creationId xmlns:a16="http://schemas.microsoft.com/office/drawing/2014/main" id="{E1E540BE-DC6E-FF8B-E51E-F158BC7BA51A}"/>
              </a:ext>
            </a:extLst>
          </p:cNvPr>
          <p:cNvSpPr txBox="1"/>
          <p:nvPr/>
        </p:nvSpPr>
        <p:spPr>
          <a:xfrm>
            <a:off x="545329" y="857478"/>
            <a:ext cx="11101342" cy="5729132"/>
          </a:xfrm>
          <a:prstGeom prst="rect">
            <a:avLst/>
          </a:prstGeom>
          <a:noFill/>
        </p:spPr>
        <p:txBody>
          <a:bodyPr wrap="square" rtlCol="0">
            <a:spAutoFit/>
          </a:bodyPr>
          <a:lstStyle/>
          <a:p>
            <a:pPr marL="342900" lvl="0" indent="-342900" algn="just">
              <a:lnSpc>
                <a:spcPct val="107000"/>
              </a:lnSpc>
              <a:spcAft>
                <a:spcPts val="800"/>
              </a:spcAft>
              <a:buFont typeface="Calibri" panose="020F0502020204030204" pitchFamily="34" charset="0"/>
              <a:buChar char="-"/>
            </a:pPr>
            <a:r>
              <a:rPr lang="fr-FR" sz="2100" dirty="0">
                <a:latin typeface="Arial" panose="020B0604020202020204" pitchFamily="34" charset="0"/>
                <a:cs typeface="Arial" panose="020B0604020202020204" pitchFamily="34" charset="0"/>
              </a:rPr>
              <a:t>les enjeux du contrôle de gestion sont partagés par les acteurs nationaux;</a:t>
            </a:r>
          </a:p>
          <a:p>
            <a:pPr marL="342900" lvl="0" indent="-342900" algn="just">
              <a:lnSpc>
                <a:spcPct val="107000"/>
              </a:lnSpc>
              <a:spcAft>
                <a:spcPts val="800"/>
              </a:spcAft>
              <a:buFont typeface="Calibri" panose="020F0502020204030204" pitchFamily="34" charset="0"/>
              <a:buChar char="-"/>
            </a:pPr>
            <a:r>
              <a:rPr lang="fr-CI" sz="2100" dirty="0">
                <a:latin typeface="Arial" panose="020B0604020202020204" pitchFamily="34" charset="0"/>
                <a:ea typeface="Calibri" panose="020F0502020204030204" pitchFamily="34" charset="0"/>
                <a:cs typeface="Arial" panose="020B0604020202020204" pitchFamily="34" charset="0"/>
              </a:rPr>
              <a:t>appui institutionnel national pour la mise en œuvre du contrôle de gestion;</a:t>
            </a:r>
            <a:endParaRPr lang="fr-CI" sz="2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fr-FR" sz="2100" dirty="0">
                <a:latin typeface="Arial" panose="020B0604020202020204" pitchFamily="34" charset="0"/>
                <a:cs typeface="Arial" panose="020B0604020202020204" pitchFamily="34" charset="0"/>
              </a:rPr>
              <a:t>appui des partenaires techniques et financiers (que la DCF salue: UE, Banque Mondiale, BAD, PAGEF, PAGDS, PPRC qui nous promet un appui pour les missions des OPE de 2024;</a:t>
            </a:r>
          </a:p>
          <a:p>
            <a:pPr marL="342900" lvl="0" indent="-342900" algn="just">
              <a:lnSpc>
                <a:spcPct val="107000"/>
              </a:lnSpc>
              <a:spcAft>
                <a:spcPts val="800"/>
              </a:spcAft>
              <a:buFont typeface="Calibri" panose="020F0502020204030204" pitchFamily="34" charset="0"/>
              <a:buChar char="-"/>
            </a:pPr>
            <a:r>
              <a:rPr lang="fr-FR" sz="2100" dirty="0">
                <a:latin typeface="Arial" panose="020B0604020202020204" pitchFamily="34" charset="0"/>
                <a:cs typeface="Arial" panose="020B0604020202020204" pitchFamily="34" charset="0"/>
              </a:rPr>
              <a:t>tenue en début 2024, de la conférence </a:t>
            </a:r>
            <a:r>
              <a:rPr lang="fr-FR" sz="2100" dirty="0">
                <a:effectLst/>
                <a:latin typeface="Arial" panose="020B0604020202020204" pitchFamily="34" charset="0"/>
                <a:ea typeface="Times New Roman" panose="02020603050405020304" pitchFamily="18" charset="0"/>
              </a:rPr>
              <a:t>bilan et perspectives du contrôle de l’exécution budgétaire axée sur les résultats, fondamental pour le contrôle de gestion;</a:t>
            </a:r>
          </a:p>
          <a:p>
            <a:pPr marL="342900" lvl="0" indent="-342900" algn="just">
              <a:lnSpc>
                <a:spcPct val="107000"/>
              </a:lnSpc>
              <a:spcAft>
                <a:spcPts val="800"/>
              </a:spcAft>
              <a:buFont typeface="Calibri" panose="020F0502020204030204" pitchFamily="34" charset="0"/>
              <a:buChar char="-"/>
            </a:pPr>
            <a:r>
              <a:rPr lang="fr-FR" sz="2100" dirty="0">
                <a:latin typeface="Arial" panose="020B0604020202020204" pitchFamily="34" charset="0"/>
                <a:ea typeface="Calibri" panose="020F0502020204030204" pitchFamily="34" charset="0"/>
                <a:cs typeface="Arial" panose="020B0604020202020204" pitchFamily="34" charset="0"/>
              </a:rPr>
              <a:t>o</a:t>
            </a:r>
            <a:r>
              <a:rPr lang="fr-FR" sz="2100" dirty="0">
                <a:effectLst/>
                <a:latin typeface="Arial" panose="020B0604020202020204" pitchFamily="34" charset="0"/>
                <a:ea typeface="Calibri" panose="020F0502020204030204" pitchFamily="34" charset="0"/>
                <a:cs typeface="Arial" panose="020B0604020202020204" pitchFamily="34" charset="0"/>
              </a:rPr>
              <a:t>rganisation du colloque des CF de l’UEMOA. La DCF s’est proposée pour la première édition. Les TDR sont réalisés et transmis à l’UEMOA; </a:t>
            </a:r>
          </a:p>
          <a:p>
            <a:pPr marL="342900" lvl="0" indent="-342900" algn="just">
              <a:lnSpc>
                <a:spcPct val="107000"/>
              </a:lnSpc>
              <a:spcAft>
                <a:spcPts val="800"/>
              </a:spcAft>
              <a:buFont typeface="Calibri" panose="020F0502020204030204" pitchFamily="34" charset="0"/>
              <a:buChar char="-"/>
            </a:pPr>
            <a:r>
              <a:rPr lang="fr-FR" sz="2100" dirty="0">
                <a:latin typeface="Arial" panose="020B0604020202020204" pitchFamily="34" charset="0"/>
                <a:ea typeface="Calibri" panose="020F0502020204030204" pitchFamily="34" charset="0"/>
                <a:cs typeface="Arial" panose="020B0604020202020204" pitchFamily="34" charset="0"/>
              </a:rPr>
              <a:t>le changement de statut institutionnel de la DCF; </a:t>
            </a:r>
          </a:p>
          <a:p>
            <a:pPr marL="342900" lvl="0" indent="-342900" algn="just">
              <a:lnSpc>
                <a:spcPct val="107000"/>
              </a:lnSpc>
              <a:spcAft>
                <a:spcPts val="800"/>
              </a:spcAft>
              <a:buFont typeface="Calibri" panose="020F0502020204030204" pitchFamily="34" charset="0"/>
              <a:buChar char="-"/>
            </a:pPr>
            <a:r>
              <a:rPr lang="fr-FR" sz="2100" dirty="0">
                <a:latin typeface="Arial" panose="020B0604020202020204" pitchFamily="34" charset="0"/>
                <a:ea typeface="Calibri" panose="020F0502020204030204" pitchFamily="34" charset="0"/>
                <a:cs typeface="Arial" panose="020B0604020202020204" pitchFamily="34" charset="0"/>
              </a:rPr>
              <a:t>La motivation du personnel et des acteurs (article 83 de la loi organique portant code de transparence);</a:t>
            </a:r>
          </a:p>
          <a:p>
            <a:pPr marL="342900" lvl="0" indent="-342900" algn="just">
              <a:lnSpc>
                <a:spcPct val="107000"/>
              </a:lnSpc>
              <a:spcAft>
                <a:spcPts val="800"/>
              </a:spcAft>
              <a:buFont typeface="Calibri" panose="020F0502020204030204" pitchFamily="34" charset="0"/>
              <a:buChar char="-"/>
            </a:pPr>
            <a:r>
              <a:rPr lang="fr-FR" sz="2100" dirty="0">
                <a:latin typeface="Arial" panose="020B0604020202020204" pitchFamily="34" charset="0"/>
                <a:ea typeface="Calibri" panose="020F0502020204030204" pitchFamily="34" charset="0"/>
                <a:cs typeface="Arial" panose="020B0604020202020204" pitchFamily="34" charset="0"/>
              </a:rPr>
              <a:t>Le développement de la V2 du SID-CF; </a:t>
            </a:r>
          </a:p>
          <a:p>
            <a:pPr marL="342900" lvl="0" indent="-342900" algn="just">
              <a:lnSpc>
                <a:spcPct val="107000"/>
              </a:lnSpc>
              <a:spcAft>
                <a:spcPts val="800"/>
              </a:spcAft>
              <a:buFont typeface="Calibri" panose="020F0502020204030204" pitchFamily="34" charset="0"/>
              <a:buChar char="-"/>
            </a:pPr>
            <a:r>
              <a:rPr lang="fr-FR" sz="2100" dirty="0">
                <a:latin typeface="Arial" panose="020B0604020202020204" pitchFamily="34" charset="0"/>
                <a:ea typeface="Calibri" panose="020F0502020204030204" pitchFamily="34" charset="0"/>
                <a:cs typeface="Arial" panose="020B0604020202020204" pitchFamily="34" charset="0"/>
              </a:rPr>
              <a:t>Le renforcement institutionnel pour un contrôle plus efficace. </a:t>
            </a:r>
            <a:endParaRPr lang="fr-CI" sz="2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8759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04258" y="1226434"/>
            <a:ext cx="5891742" cy="4015216"/>
          </a:xfrm>
          <a:prstGeom prst="rect">
            <a:avLst/>
          </a:prstGeom>
        </p:spPr>
      </p:pic>
      <p:sp>
        <p:nvSpPr>
          <p:cNvPr id="10" name="Rectangle 9"/>
          <p:cNvSpPr/>
          <p:nvPr/>
        </p:nvSpPr>
        <p:spPr>
          <a:xfrm>
            <a:off x="8278173" y="0"/>
            <a:ext cx="3913827" cy="6858000"/>
          </a:xfrm>
          <a:prstGeom prst="rect">
            <a:avLst/>
          </a:prstGeom>
          <a:solidFill>
            <a:srgbClr val="B8DEC3"/>
          </a:solidFill>
          <a:ln>
            <a:solidFill>
              <a:srgbClr val="B8D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ous-titre 2"/>
          <p:cNvSpPr>
            <a:spLocks noGrp="1"/>
          </p:cNvSpPr>
          <p:nvPr>
            <p:ph type="subTitle" idx="1"/>
          </p:nvPr>
        </p:nvSpPr>
        <p:spPr>
          <a:xfrm>
            <a:off x="565511" y="981359"/>
            <a:ext cx="7767124" cy="2563598"/>
          </a:xfrm>
        </p:spPr>
        <p:txBody>
          <a:bodyPr>
            <a:normAutofit fontScale="40000" lnSpcReduction="20000"/>
          </a:bodyPr>
          <a:lstStyle/>
          <a:p>
            <a:r>
              <a:rPr lang="fr-FR" sz="6500" b="1" u="sng" dirty="0">
                <a:solidFill>
                  <a:srgbClr val="002060"/>
                </a:solidFill>
              </a:rPr>
              <a:t>Conférence </a:t>
            </a:r>
            <a:r>
              <a:rPr lang="fr-FR" sz="6500" b="1" u="sng" dirty="0" err="1">
                <a:solidFill>
                  <a:srgbClr val="002060"/>
                </a:solidFill>
              </a:rPr>
              <a:t>CIRFiP</a:t>
            </a:r>
            <a:endParaRPr lang="fr-FR" sz="6500" b="1" u="sng" dirty="0">
              <a:solidFill>
                <a:srgbClr val="002060"/>
              </a:solidFill>
            </a:endParaRPr>
          </a:p>
          <a:p>
            <a:pPr algn="l"/>
            <a:r>
              <a:rPr lang="fr-FR" sz="5100" b="1" dirty="0">
                <a:solidFill>
                  <a:srgbClr val="002060"/>
                </a:solidFill>
              </a:rPr>
              <a:t>Mobilisation des ressources internes et Optimisation des dépenses. </a:t>
            </a:r>
          </a:p>
          <a:p>
            <a:pPr algn="l"/>
            <a:endParaRPr lang="fr-FR" sz="5400" b="1" dirty="0">
              <a:cs typeface="Arial" panose="020B0604020202020204" pitchFamily="34" charset="0"/>
            </a:endParaRPr>
          </a:p>
          <a:p>
            <a:pPr algn="l"/>
            <a:r>
              <a:rPr lang="fr-FR" sz="5400" b="1" dirty="0">
                <a:cs typeface="Arial" panose="020B0604020202020204" pitchFamily="34" charset="0"/>
              </a:rPr>
              <a:t>Le passage du contrôle financier au contrôle de  gestion</a:t>
            </a:r>
            <a:endParaRPr lang="fr-FR" sz="5400" b="1" dirty="0"/>
          </a:p>
          <a:p>
            <a:pPr algn="l"/>
            <a:r>
              <a:rPr lang="fr-FR" sz="5400" b="1" dirty="0">
                <a:solidFill>
                  <a:srgbClr val="002060"/>
                </a:solidFill>
              </a:rPr>
              <a:t>		</a:t>
            </a:r>
            <a:r>
              <a:rPr lang="fr-FR" sz="5100" dirty="0">
                <a:solidFill>
                  <a:srgbClr val="002060"/>
                </a:solidFill>
              </a:rPr>
              <a:t>Côte d’Ivoire / </a:t>
            </a:r>
            <a:r>
              <a:rPr lang="fr-FR" sz="2900" b="1" dirty="0">
                <a:solidFill>
                  <a:srgbClr val="002060"/>
                </a:solidFill>
                <a:latin typeface="Lato "/>
              </a:rPr>
              <a:t>Abidjan du 20 au 23 novembre  2023</a:t>
            </a: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7237" y="5500110"/>
            <a:ext cx="652273" cy="1078994"/>
          </a:xfrm>
          <a:prstGeom prst="rect">
            <a:avLst/>
          </a:prstGeom>
        </p:spPr>
      </p:pic>
      <p:cxnSp>
        <p:nvCxnSpPr>
          <p:cNvPr id="15" name="Connecteur droit 14"/>
          <p:cNvCxnSpPr/>
          <p:nvPr/>
        </p:nvCxnSpPr>
        <p:spPr>
          <a:xfrm flipV="1">
            <a:off x="11423374" y="0"/>
            <a:ext cx="1" cy="5314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3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1011936" y="1331759"/>
            <a:ext cx="10620953" cy="419448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tab pos="457200" algn="l"/>
              </a:tabLst>
              <a:defRPr/>
            </a:pPr>
            <a:r>
              <a:rPr kumimoji="0" lang="fr-FR" sz="24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PLAN </a:t>
            </a:r>
          </a:p>
          <a:p>
            <a:pPr lvl="0">
              <a:lnSpc>
                <a:spcPct val="107000"/>
              </a:lnSpc>
              <a:spcAft>
                <a:spcPts val="800"/>
              </a:spcAft>
              <a:tabLst>
                <a:tab pos="457200" algn="l"/>
              </a:tabLst>
            </a:pPr>
            <a:r>
              <a:rPr lang="fr-FR" sz="2400" b="1" dirty="0"/>
              <a:t>Introduction</a:t>
            </a:r>
          </a:p>
          <a:p>
            <a:pPr marL="400050" lvl="0" indent="-400050">
              <a:lnSpc>
                <a:spcPct val="107000"/>
              </a:lnSpc>
              <a:spcAft>
                <a:spcPts val="800"/>
              </a:spcAft>
              <a:buFont typeface="+mj-lt"/>
              <a:buAutoNum type="romanUcPeriod"/>
              <a:tabLst>
                <a:tab pos="457200" algn="l"/>
              </a:tabLst>
            </a:pPr>
            <a:r>
              <a:rPr lang="fr-FR" sz="2400" b="1" dirty="0"/>
              <a:t>Nature et ampleur du problème</a:t>
            </a:r>
          </a:p>
          <a:p>
            <a:pPr marL="400050" lvl="0" indent="-400050">
              <a:lnSpc>
                <a:spcPct val="107000"/>
              </a:lnSpc>
              <a:spcAft>
                <a:spcPts val="800"/>
              </a:spcAft>
              <a:buFont typeface="+mj-lt"/>
              <a:buAutoNum type="romanUcPeriod"/>
              <a:tabLst>
                <a:tab pos="457200" algn="l"/>
              </a:tabLst>
            </a:pPr>
            <a:r>
              <a:rPr lang="fr-FR" sz="2400" b="1" dirty="0"/>
              <a:t>Approche méthodologique du contrôle de gestion</a:t>
            </a:r>
          </a:p>
          <a:p>
            <a:pPr marL="400050" lvl="0" indent="-400050">
              <a:lnSpc>
                <a:spcPct val="107000"/>
              </a:lnSpc>
              <a:spcAft>
                <a:spcPts val="800"/>
              </a:spcAft>
              <a:buFont typeface="+mj-lt"/>
              <a:buAutoNum type="romanUcPeriod"/>
              <a:tabLst>
                <a:tab pos="457200" algn="l"/>
              </a:tabLst>
            </a:pPr>
            <a:r>
              <a:rPr lang="fr-FR" sz="2400" b="1" dirty="0"/>
              <a:t>Bilan des travaux de passage au contrôle de gestion</a:t>
            </a:r>
          </a:p>
          <a:p>
            <a:pPr marL="400050" indent="-400050">
              <a:lnSpc>
                <a:spcPct val="107000"/>
              </a:lnSpc>
              <a:spcAft>
                <a:spcPts val="800"/>
              </a:spcAft>
              <a:buFont typeface="+mj-lt"/>
              <a:buAutoNum type="romanUcPeriod"/>
              <a:tabLst>
                <a:tab pos="457200" algn="l"/>
              </a:tabLst>
            </a:pPr>
            <a:r>
              <a:rPr lang="fr-FR" sz="2400" b="1" dirty="0"/>
              <a:t>Risques et difficultés associés</a:t>
            </a:r>
          </a:p>
          <a:p>
            <a:pPr marL="400050" indent="-400050">
              <a:lnSpc>
                <a:spcPct val="107000"/>
              </a:lnSpc>
              <a:spcAft>
                <a:spcPts val="800"/>
              </a:spcAft>
              <a:buFont typeface="+mj-lt"/>
              <a:buAutoNum type="romanUcPeriod"/>
              <a:tabLst>
                <a:tab pos="457200" algn="l"/>
              </a:tabLst>
            </a:pPr>
            <a:r>
              <a:rPr lang="fr-FR" sz="2400" b="1" dirty="0"/>
              <a:t>Perspectives et recommandations</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12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1" y="88490"/>
            <a:ext cx="12192001" cy="1030667"/>
          </a:xfrm>
          <a:prstGeom prst="rect">
            <a:avLst/>
          </a:prstGeom>
          <a:noFill/>
        </p:spPr>
        <p:txBody>
          <a:bodyPr wrap="square">
            <a:spAutoFit/>
          </a:bodyPr>
          <a:lstStyle/>
          <a:p>
            <a:pPr marL="45720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kumimoji="0" lang="fr-FR"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re 1">
            <a:extLst>
              <a:ext uri="{FF2B5EF4-FFF2-40B4-BE49-F238E27FC236}">
                <a16:creationId xmlns:a16="http://schemas.microsoft.com/office/drawing/2014/main" id="{9F0B3AEA-48F1-362B-035E-8929C944DD43}"/>
              </a:ext>
            </a:extLst>
          </p:cNvPr>
          <p:cNvSpPr txBox="1">
            <a:spLocks/>
          </p:cNvSpPr>
          <p:nvPr/>
        </p:nvSpPr>
        <p:spPr>
          <a:xfrm>
            <a:off x="838199" y="263871"/>
            <a:ext cx="10515600" cy="6799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Arial" panose="020B0604020202020204" pitchFamily="34" charset="0"/>
                <a:cs typeface="Arial" panose="020B0604020202020204" pitchFamily="34" charset="0"/>
              </a:rPr>
              <a:t>INTRODUCTION</a:t>
            </a:r>
            <a:endParaRPr lang="fr-FR" sz="28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140FAC25-56FF-1E44-8713-07AB12D1D3F1}"/>
              </a:ext>
            </a:extLst>
          </p:cNvPr>
          <p:cNvSpPr txBox="1">
            <a:spLocks/>
          </p:cNvSpPr>
          <p:nvPr/>
        </p:nvSpPr>
        <p:spPr>
          <a:xfrm>
            <a:off x="341376" y="902208"/>
            <a:ext cx="11484864" cy="577900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400" dirty="0">
                <a:latin typeface="Arial" panose="020B0604020202020204" pitchFamily="34" charset="0"/>
                <a:cs typeface="Arial" panose="020B0604020202020204" pitchFamily="34" charset="0"/>
              </a:rPr>
              <a:t>La présente intervention a pour objectif de mettre en évidence les efforts déployés par la Direction du Contrôle Financier pour la mise en œuvre de la démarche du contrôle de gestion, tel que prévu par la législation communautaire et ivoirienne, dans le cadre de la réforme budgétaire. </a:t>
            </a:r>
          </a:p>
          <a:p>
            <a:pPr marL="0" indent="0" algn="just">
              <a:buFont typeface="Arial" panose="020B0604020202020204" pitchFamily="34" charset="0"/>
              <a:buNone/>
            </a:pPr>
            <a:r>
              <a:rPr lang="fr-FR" sz="2400" dirty="0">
                <a:latin typeface="Arial" panose="020B0604020202020204" pitchFamily="34" charset="0"/>
                <a:cs typeface="Arial" panose="020B0604020202020204" pitchFamily="34" charset="0"/>
              </a:rPr>
              <a:t>L’article 80 de la loi organique N°2014-336 du 05 Juin 2014 relative aux lois de finances dispose en son  article 80, que « </a:t>
            </a:r>
            <a:r>
              <a:rPr lang="fr-FR" sz="2400" b="1" dirty="0">
                <a:latin typeface="Arial" panose="020B0604020202020204" pitchFamily="34" charset="0"/>
                <a:cs typeface="Arial" panose="020B0604020202020204" pitchFamily="34" charset="0"/>
              </a:rPr>
              <a:t>Les Contrôleurs Financiers et Budgétaires sont chargés… d’une mission de conseil auprès des ordonnateurs </a:t>
            </a:r>
            <a:r>
              <a:rPr lang="fr-FR" sz="2400" dirty="0">
                <a:latin typeface="Arial" panose="020B0604020202020204" pitchFamily="34" charset="0"/>
                <a:cs typeface="Arial" panose="020B0604020202020204" pitchFamily="34" charset="0"/>
              </a:rPr>
              <a:t>notamment lors de la préparation budgétaire, et dans l’organisation des contrôles internes et </a:t>
            </a:r>
            <a:r>
              <a:rPr lang="fr-FR" sz="2400" b="1" dirty="0">
                <a:latin typeface="Arial" panose="020B0604020202020204" pitchFamily="34" charset="0"/>
                <a:cs typeface="Arial" panose="020B0604020202020204" pitchFamily="34" charset="0"/>
              </a:rPr>
              <a:t>la mise en place des systèmes de contrôle de gestion </a:t>
            </a:r>
            <a:r>
              <a:rPr lang="fr-FR" sz="2400" dirty="0">
                <a:latin typeface="Arial" panose="020B0604020202020204" pitchFamily="34" charset="0"/>
                <a:cs typeface="Arial" panose="020B0604020202020204" pitchFamily="34" charset="0"/>
              </a:rPr>
              <a:t>».  </a:t>
            </a:r>
          </a:p>
          <a:p>
            <a:pPr marL="0" indent="0" algn="just">
              <a:buFont typeface="Arial" panose="020B0604020202020204" pitchFamily="34" charset="0"/>
              <a:buNone/>
            </a:pPr>
            <a:r>
              <a:rPr lang="fr-FR" sz="2400" dirty="0">
                <a:latin typeface="Arial" panose="020B0604020202020204" pitchFamily="34" charset="0"/>
                <a:cs typeface="Arial" panose="020B0604020202020204" pitchFamily="34" charset="0"/>
              </a:rPr>
              <a:t>L’article 91 de la Directive n°07/2009/CM/UEMOA du 26 juin 2009 portant Règlement Général sur la Comptabilité publique au sein de l’UEMOA, repris par l’article 92 du décret n° 2014-416 du 9 juillet 2014 portant Règlement Général sur la Comptabilité Publique dispose que « </a:t>
            </a:r>
            <a:r>
              <a:rPr lang="fr-FR" sz="2400" b="1" dirty="0">
                <a:latin typeface="Arial" panose="020B0604020202020204" pitchFamily="34" charset="0"/>
                <a:cs typeface="Arial" panose="020B0604020202020204" pitchFamily="34" charset="0"/>
              </a:rPr>
              <a:t>Le Contrôleur Financier ou budgétaire adapte</a:t>
            </a:r>
            <a:r>
              <a:rPr lang="fr-FR" sz="2400" dirty="0">
                <a:latin typeface="Arial" panose="020B0604020202020204" pitchFamily="34" charset="0"/>
                <a:cs typeface="Arial" panose="020B0604020202020204" pitchFamily="34" charset="0"/>
              </a:rPr>
              <a:t>, dans les conditions définies par la réglementation en vigueur, </a:t>
            </a:r>
            <a:r>
              <a:rPr lang="fr-FR" sz="2400" b="1" dirty="0">
                <a:latin typeface="Arial" panose="020B0604020202020204" pitchFamily="34" charset="0"/>
                <a:cs typeface="Arial" panose="020B0604020202020204" pitchFamily="34" charset="0"/>
              </a:rPr>
              <a:t>les modalités de mise en œuvre de ses contrôles</a:t>
            </a:r>
            <a:r>
              <a:rPr lang="fr-FR" sz="2400" dirty="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au regard de la qualité et de l'efficacité</a:t>
            </a:r>
            <a:r>
              <a:rPr lang="fr-FR" sz="2400" dirty="0">
                <a:latin typeface="Arial" panose="020B0604020202020204" pitchFamily="34" charset="0"/>
                <a:cs typeface="Arial" panose="020B0604020202020204" pitchFamily="34" charset="0"/>
              </a:rPr>
              <a:t> du contrôle interne ainsi que </a:t>
            </a:r>
            <a:r>
              <a:rPr lang="fr-FR" sz="2400" b="1" dirty="0">
                <a:latin typeface="Arial" panose="020B0604020202020204" pitchFamily="34" charset="0"/>
                <a:cs typeface="Arial" panose="020B0604020202020204" pitchFamily="34" charset="0"/>
              </a:rPr>
              <a:t>du contrôle de gestion mis en œuvre par l'ordonnateur </a:t>
            </a:r>
            <a:r>
              <a:rPr lang="fr-FR"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3822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BD0EF6-9DF2-517F-A9FF-749293462F84}"/>
              </a:ext>
            </a:extLst>
          </p:cNvPr>
          <p:cNvSpPr txBox="1">
            <a:spLocks/>
          </p:cNvSpPr>
          <p:nvPr/>
        </p:nvSpPr>
        <p:spPr>
          <a:xfrm>
            <a:off x="280416" y="170053"/>
            <a:ext cx="11073384" cy="8889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Arial" panose="020B0604020202020204" pitchFamily="34" charset="0"/>
                <a:cs typeface="Arial" panose="020B0604020202020204" pitchFamily="34" charset="0"/>
              </a:rPr>
              <a:t>I- NATURE ET AMPLEUR DU PROBLEME AUQUEL LA REFORME VEUT APPORTER UNE SOLUTION</a:t>
            </a:r>
          </a:p>
        </p:txBody>
      </p:sp>
      <p:sp>
        <p:nvSpPr>
          <p:cNvPr id="4" name="TextBox 3">
            <a:extLst>
              <a:ext uri="{FF2B5EF4-FFF2-40B4-BE49-F238E27FC236}">
                <a16:creationId xmlns:a16="http://schemas.microsoft.com/office/drawing/2014/main" id="{2BCE6093-C083-0C46-8208-E73259E25074}"/>
              </a:ext>
            </a:extLst>
          </p:cNvPr>
          <p:cNvSpPr txBox="1"/>
          <p:nvPr/>
        </p:nvSpPr>
        <p:spPr>
          <a:xfrm>
            <a:off x="280416" y="1058962"/>
            <a:ext cx="11687623" cy="5793894"/>
          </a:xfrm>
          <a:prstGeom prst="rect">
            <a:avLst/>
          </a:prstGeom>
          <a:noFill/>
        </p:spPr>
        <p:txBody>
          <a:bodyPr wrap="square">
            <a:spAutoFit/>
          </a:bodyPr>
          <a:lstStyle/>
          <a:p>
            <a:pPr marL="0" indent="0" algn="just">
              <a:buNone/>
            </a:pPr>
            <a:r>
              <a:rPr lang="fr-FR" sz="2400" b="1" dirty="0">
                <a:latin typeface="Arial" panose="020B0604020202020204" pitchFamily="34" charset="0"/>
                <a:cs typeface="Arial" panose="020B0604020202020204" pitchFamily="34" charset="0"/>
              </a:rPr>
              <a:t>Problématique</a:t>
            </a:r>
          </a:p>
          <a:p>
            <a:pPr algn="just">
              <a:buFont typeface="Wingdings" panose="05000000000000000000" pitchFamily="2" charset="2"/>
              <a:buChar char="§"/>
            </a:pPr>
            <a:r>
              <a:rPr lang="fr-FR" sz="2400" dirty="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Gestion budgétaire classique</a:t>
            </a:r>
            <a:r>
              <a:rPr lang="fr-FR" sz="2400" dirty="0">
                <a:latin typeface="Arial" panose="020B0604020202020204" pitchFamily="34" charset="0"/>
                <a:cs typeface="Arial" panose="020B0604020202020204" pitchFamily="34" charset="0"/>
              </a:rPr>
              <a:t>: dans l’action publique fondée sur le budget de moyens, la restitution publique se limitait à la présentation du sacro-saint équilibre financier ressources-emploi en fin d’exercice. Elle restait muette et/ou floue sur l’enjeu, les résultats de la dépense et les besoins restant à couvrir. Les questions de redevabilité de transparence n’étaient pas systématiquement prises en compte. Cette gestion n’intégrait pas la production systématique de rapports. L’usager n’était pas particulièrement pris en compte, notamment sa satisfaction, ses attentes. </a:t>
            </a:r>
          </a:p>
          <a:p>
            <a:pPr algn="just">
              <a:buFont typeface="Wingdings" panose="05000000000000000000" pitchFamily="2" charset="2"/>
              <a:buChar char="§"/>
            </a:pPr>
            <a:r>
              <a:rPr lang="fr-FR" sz="2400" dirty="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Gestion axée sur les résultats</a:t>
            </a:r>
            <a:r>
              <a:rPr lang="fr-FR" sz="2400" dirty="0">
                <a:latin typeface="Arial" panose="020B0604020202020204" pitchFamily="34" charset="0"/>
                <a:cs typeface="Arial" panose="020B0604020202020204" pitchFamily="34" charset="0"/>
              </a:rPr>
              <a:t>: l’action publique est assortie de résultats prévisionnels avec des indicateurs objectivement vérifiables. La restitution publique, la redevabilité et la transparence sont de mise, et l’usager est au centre du dispositif. </a:t>
            </a:r>
          </a:p>
          <a:p>
            <a:pPr algn="just"/>
            <a:endParaRPr lang="fr-FR" sz="105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400" dirty="0">
                <a:latin typeface="Arial" panose="020B0604020202020204" pitchFamily="34" charset="0"/>
                <a:cs typeface="Arial" panose="020B0604020202020204" pitchFamily="34" charset="0"/>
              </a:rPr>
              <a:t>Le contrôle financier se limitait au contrôle de la régularité de la dépense et de sa réalité,  souvent coupés des besoins effectifs à couvrir ou réalisés, mais ne servant pas aux populations bénéficiaires, </a:t>
            </a:r>
            <a:r>
              <a:rPr lang="fr-FR" sz="2400" b="1" dirty="0">
                <a:latin typeface="Arial" panose="020B0604020202020204" pitchFamily="34" charset="0"/>
                <a:cs typeface="Arial" panose="020B0604020202020204" pitchFamily="34" charset="0"/>
              </a:rPr>
              <a:t>D’où la nécessité de la migration vers un contrôle de gestion. </a:t>
            </a:r>
          </a:p>
        </p:txBody>
      </p:sp>
    </p:spTree>
    <p:extLst>
      <p:ext uri="{BB962C8B-B14F-4D97-AF65-F5344CB8AC3E}">
        <p14:creationId xmlns:p14="http://schemas.microsoft.com/office/powerpoint/2010/main" val="424217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605EA25-9A46-0045-262C-AED4536FE27F}"/>
              </a:ext>
            </a:extLst>
          </p:cNvPr>
          <p:cNvSpPr txBox="1"/>
          <p:nvPr/>
        </p:nvSpPr>
        <p:spPr>
          <a:xfrm>
            <a:off x="816864" y="601254"/>
            <a:ext cx="10558272" cy="5509200"/>
          </a:xfrm>
          <a:prstGeom prst="rect">
            <a:avLst/>
          </a:prstGeom>
          <a:noFill/>
        </p:spPr>
        <p:txBody>
          <a:bodyPr wrap="square">
            <a:spAutoFit/>
          </a:bodyPr>
          <a:lstStyle/>
          <a:p>
            <a:pPr indent="180975" algn="just">
              <a:spcBef>
                <a:spcPts val="1200"/>
              </a:spcBef>
              <a:spcAft>
                <a:spcPts val="1200"/>
              </a:spcAft>
            </a:pPr>
            <a:r>
              <a:rPr lang="fr-BE" sz="2400" dirty="0">
                <a:solidFill>
                  <a:prstClr val="black"/>
                </a:solidFill>
                <a:latin typeface="Arial Black" panose="020B0A04020102020204" pitchFamily="34" charset="0"/>
              </a:rPr>
              <a:t>II- APPROCHE METHODOLOGIQUE DU PASSAGE AU CONTRÔLE DE GESTION </a:t>
            </a:r>
            <a:endParaRPr lang="fr-FR" sz="2400" b="1" dirty="0"/>
          </a:p>
          <a:p>
            <a:pPr lvl="0" indent="180975" algn="just">
              <a:spcBef>
                <a:spcPts val="1200"/>
              </a:spcBef>
              <a:spcAft>
                <a:spcPts val="1200"/>
              </a:spcAft>
            </a:pPr>
            <a:r>
              <a:rPr lang="fr-BE" sz="2400" dirty="0">
                <a:latin typeface="Arial Black" panose="020B0A04020102020204" pitchFamily="34" charset="0"/>
                <a:cs typeface="Arial" panose="020B0604020202020204" pitchFamily="34" charset="0"/>
              </a:rPr>
              <a:t>Définition du contrôle de gestion</a:t>
            </a:r>
            <a:endParaRPr lang="fr-FR" sz="2400" dirty="0">
              <a:latin typeface="Arial Black" panose="020B0A04020102020204" pitchFamily="34" charset="0"/>
              <a:cs typeface="Arial" panose="020B0604020202020204" pitchFamily="34" charset="0"/>
            </a:endParaRPr>
          </a:p>
          <a:p>
            <a:pPr algn="just">
              <a:spcBef>
                <a:spcPts val="1200"/>
              </a:spcBef>
              <a:spcAft>
                <a:spcPts val="1200"/>
              </a:spcAft>
            </a:pPr>
            <a:r>
              <a:rPr lang="fr-FR" sz="2400" dirty="0">
                <a:latin typeface="Arial" panose="020B0604020202020204" pitchFamily="34" charset="0"/>
                <a:cs typeface="Arial" panose="020B0604020202020204" pitchFamily="34" charset="0"/>
              </a:rPr>
              <a:t>Le guide didactique de la directive n°06/2009/CM/UEMOA portant lois de finances au sein de l’UEMOA énonce la définition suivante au sujet du contrôle de gestion : « </a:t>
            </a:r>
            <a:r>
              <a:rPr lang="fr-FR" sz="2400" i="1" dirty="0">
                <a:latin typeface="Arial" panose="020B0604020202020204" pitchFamily="34" charset="0"/>
                <a:cs typeface="Arial" panose="020B0604020202020204" pitchFamily="34" charset="0"/>
              </a:rPr>
              <a:t>Outils et processus visant à mieux connaître et à mieux maîtriser les activités, les coûts, les résultats et leurs liens mutuels permettant d’apprécier l’efficacité et l’efficience. Contrairement à ce que laisse penser ce mot, il ne s’agit pas d’un contrôle mais plutôt d’un élément du pilotage d’une institution ou d’un programme. Dans le cadre de la Gestion Budgétaire par Objectif, le contrôle de gestion a vocation à alimenter en donnés objectives le dialogue de gestion entre les différents niveaux de l’administration, en éclairant les enjeux de performance</a:t>
            </a:r>
            <a:r>
              <a:rPr lang="fr-FR"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63156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0E56FF-C627-0C3C-FCC2-F960CDAB1331}"/>
              </a:ext>
            </a:extLst>
          </p:cNvPr>
          <p:cNvSpPr/>
          <p:nvPr/>
        </p:nvSpPr>
        <p:spPr>
          <a:xfrm>
            <a:off x="3032749" y="179499"/>
            <a:ext cx="5492931"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fr-FR" sz="2800" dirty="0">
                <a:cs typeface="Arial" panose="020B0604020202020204" pitchFamily="34" charset="0"/>
              </a:rPr>
              <a:t>Triangle et carré de la Performance</a:t>
            </a:r>
            <a:endParaRPr lang="fr-FR" sz="2800" dirty="0"/>
          </a:p>
        </p:txBody>
      </p:sp>
      <p:grpSp>
        <p:nvGrpSpPr>
          <p:cNvPr id="3" name="Groupe 9">
            <a:extLst>
              <a:ext uri="{FF2B5EF4-FFF2-40B4-BE49-F238E27FC236}">
                <a16:creationId xmlns:a16="http://schemas.microsoft.com/office/drawing/2014/main" id="{EA537255-5677-00DD-2986-4A874417D8FD}"/>
              </a:ext>
            </a:extLst>
          </p:cNvPr>
          <p:cNvGrpSpPr/>
          <p:nvPr/>
        </p:nvGrpSpPr>
        <p:grpSpPr>
          <a:xfrm>
            <a:off x="185361" y="984703"/>
            <a:ext cx="5965372" cy="3599490"/>
            <a:chOff x="705394" y="1147745"/>
            <a:chExt cx="5965372" cy="4377061"/>
          </a:xfrm>
        </p:grpSpPr>
        <p:sp>
          <p:nvSpPr>
            <p:cNvPr id="4" name="Triangle isocèle 1">
              <a:extLst>
                <a:ext uri="{FF2B5EF4-FFF2-40B4-BE49-F238E27FC236}">
                  <a16:creationId xmlns:a16="http://schemas.microsoft.com/office/drawing/2014/main" id="{C8E1474F-2642-8835-E68D-8C028B5E4900}"/>
                </a:ext>
              </a:extLst>
            </p:cNvPr>
            <p:cNvSpPr/>
            <p:nvPr/>
          </p:nvSpPr>
          <p:spPr>
            <a:xfrm>
              <a:off x="1706880" y="1332411"/>
              <a:ext cx="3962400" cy="3823063"/>
            </a:xfrm>
            <a:prstGeom prst="triangle">
              <a:avLst>
                <a:gd name="adj" fmla="val 0"/>
              </a:avLst>
            </a:prstGeom>
            <a:pattFill prst="pct75">
              <a:fgClr>
                <a:schemeClr val="tx2">
                  <a:lumMod val="60000"/>
                  <a:lumOff val="40000"/>
                </a:schemeClr>
              </a:fgClr>
              <a:bgClr>
                <a:schemeClr val="bg1"/>
              </a:bgClr>
            </a:patt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2">
              <a:extLst>
                <a:ext uri="{FF2B5EF4-FFF2-40B4-BE49-F238E27FC236}">
                  <a16:creationId xmlns:a16="http://schemas.microsoft.com/office/drawing/2014/main" id="{061E7C59-5906-61A6-012B-D1F6F55EFA57}"/>
                </a:ext>
              </a:extLst>
            </p:cNvPr>
            <p:cNvSpPr txBox="1"/>
            <p:nvPr/>
          </p:nvSpPr>
          <p:spPr>
            <a:xfrm>
              <a:off x="705394" y="1147745"/>
              <a:ext cx="1262743" cy="369332"/>
            </a:xfrm>
            <a:prstGeom prst="rect">
              <a:avLst/>
            </a:prstGeom>
            <a:noFill/>
          </p:spPr>
          <p:txBody>
            <a:bodyPr wrap="square" rtlCol="0">
              <a:spAutoFit/>
            </a:bodyPr>
            <a:lstStyle/>
            <a:p>
              <a:r>
                <a:rPr lang="fr-FR" dirty="0"/>
                <a:t>Objectifs </a:t>
              </a:r>
            </a:p>
          </p:txBody>
        </p:sp>
        <p:sp>
          <p:nvSpPr>
            <p:cNvPr id="6" name="ZoneTexte 3">
              <a:extLst>
                <a:ext uri="{FF2B5EF4-FFF2-40B4-BE49-F238E27FC236}">
                  <a16:creationId xmlns:a16="http://schemas.microsoft.com/office/drawing/2014/main" id="{51CE4AAC-01FF-725C-EA6B-5E388C16B2AB}"/>
                </a:ext>
              </a:extLst>
            </p:cNvPr>
            <p:cNvSpPr txBox="1"/>
            <p:nvPr/>
          </p:nvSpPr>
          <p:spPr>
            <a:xfrm>
              <a:off x="1032670" y="5120128"/>
              <a:ext cx="1262743" cy="369332"/>
            </a:xfrm>
            <a:prstGeom prst="rect">
              <a:avLst/>
            </a:prstGeom>
            <a:noFill/>
          </p:spPr>
          <p:txBody>
            <a:bodyPr wrap="square" rtlCol="0">
              <a:spAutoFit/>
            </a:bodyPr>
            <a:lstStyle/>
            <a:p>
              <a:r>
                <a:rPr lang="fr-FR" dirty="0"/>
                <a:t>Moyens</a:t>
              </a:r>
            </a:p>
          </p:txBody>
        </p:sp>
        <p:sp>
          <p:nvSpPr>
            <p:cNvPr id="8" name="ZoneTexte 4">
              <a:extLst>
                <a:ext uri="{FF2B5EF4-FFF2-40B4-BE49-F238E27FC236}">
                  <a16:creationId xmlns:a16="http://schemas.microsoft.com/office/drawing/2014/main" id="{D1757415-7ADE-F59E-9FE1-72D3282307C2}"/>
                </a:ext>
              </a:extLst>
            </p:cNvPr>
            <p:cNvSpPr txBox="1"/>
            <p:nvPr/>
          </p:nvSpPr>
          <p:spPr>
            <a:xfrm>
              <a:off x="5316583" y="5155474"/>
              <a:ext cx="1354183" cy="369332"/>
            </a:xfrm>
            <a:prstGeom prst="rect">
              <a:avLst/>
            </a:prstGeom>
            <a:noFill/>
          </p:spPr>
          <p:txBody>
            <a:bodyPr wrap="square" rtlCol="0">
              <a:spAutoFit/>
            </a:bodyPr>
            <a:lstStyle/>
            <a:p>
              <a:r>
                <a:rPr lang="fr-FR" dirty="0"/>
                <a:t>Réalisations </a:t>
              </a:r>
            </a:p>
          </p:txBody>
        </p:sp>
        <p:sp>
          <p:nvSpPr>
            <p:cNvPr id="9" name="ZoneTexte 5">
              <a:extLst>
                <a:ext uri="{FF2B5EF4-FFF2-40B4-BE49-F238E27FC236}">
                  <a16:creationId xmlns:a16="http://schemas.microsoft.com/office/drawing/2014/main" id="{8CED2CBC-C29F-57E0-C784-1281FB5E50C2}"/>
                </a:ext>
              </a:extLst>
            </p:cNvPr>
            <p:cNvSpPr txBox="1"/>
            <p:nvPr/>
          </p:nvSpPr>
          <p:spPr>
            <a:xfrm rot="16200000">
              <a:off x="788125" y="2924695"/>
              <a:ext cx="1262743" cy="369332"/>
            </a:xfrm>
            <a:prstGeom prst="rect">
              <a:avLst/>
            </a:prstGeom>
            <a:noFill/>
          </p:spPr>
          <p:txBody>
            <a:bodyPr wrap="square" rtlCol="0">
              <a:spAutoFit/>
            </a:bodyPr>
            <a:lstStyle/>
            <a:p>
              <a:r>
                <a:rPr lang="fr-FR" b="1" dirty="0">
                  <a:solidFill>
                    <a:srgbClr val="0070C0"/>
                  </a:solidFill>
                </a:rPr>
                <a:t>Pertinence</a:t>
              </a:r>
              <a:r>
                <a:rPr lang="fr-FR" dirty="0"/>
                <a:t> </a:t>
              </a:r>
            </a:p>
          </p:txBody>
        </p:sp>
        <p:sp>
          <p:nvSpPr>
            <p:cNvPr id="10" name="ZoneTexte 6">
              <a:extLst>
                <a:ext uri="{FF2B5EF4-FFF2-40B4-BE49-F238E27FC236}">
                  <a16:creationId xmlns:a16="http://schemas.microsoft.com/office/drawing/2014/main" id="{F4281912-A38A-2CA8-FE7E-E915E5B96D43}"/>
                </a:ext>
              </a:extLst>
            </p:cNvPr>
            <p:cNvSpPr txBox="1"/>
            <p:nvPr/>
          </p:nvSpPr>
          <p:spPr>
            <a:xfrm>
              <a:off x="2958736" y="5155474"/>
              <a:ext cx="1262743" cy="369332"/>
            </a:xfrm>
            <a:prstGeom prst="rect">
              <a:avLst/>
            </a:prstGeom>
            <a:noFill/>
          </p:spPr>
          <p:txBody>
            <a:bodyPr wrap="square" rtlCol="0">
              <a:spAutoFit/>
            </a:bodyPr>
            <a:lstStyle/>
            <a:p>
              <a:r>
                <a:rPr lang="fr-FR" b="1" dirty="0">
                  <a:solidFill>
                    <a:srgbClr val="0070C0"/>
                  </a:solidFill>
                </a:rPr>
                <a:t>Efficience</a:t>
              </a:r>
              <a:r>
                <a:rPr lang="fr-FR" dirty="0"/>
                <a:t> </a:t>
              </a:r>
            </a:p>
          </p:txBody>
        </p:sp>
        <p:sp>
          <p:nvSpPr>
            <p:cNvPr id="11" name="ZoneTexte 7">
              <a:extLst>
                <a:ext uri="{FF2B5EF4-FFF2-40B4-BE49-F238E27FC236}">
                  <a16:creationId xmlns:a16="http://schemas.microsoft.com/office/drawing/2014/main" id="{7FD8EC8D-F88C-4701-CC15-4F9BB3176449}"/>
                </a:ext>
              </a:extLst>
            </p:cNvPr>
            <p:cNvSpPr txBox="1"/>
            <p:nvPr/>
          </p:nvSpPr>
          <p:spPr>
            <a:xfrm rot="2632508">
              <a:off x="3004460" y="2870326"/>
              <a:ext cx="1715588" cy="369332"/>
            </a:xfrm>
            <a:prstGeom prst="rect">
              <a:avLst/>
            </a:prstGeom>
            <a:noFill/>
          </p:spPr>
          <p:txBody>
            <a:bodyPr wrap="square" rtlCol="0">
              <a:spAutoFit/>
            </a:bodyPr>
            <a:lstStyle/>
            <a:p>
              <a:r>
                <a:rPr lang="fr-FR" b="1" dirty="0">
                  <a:solidFill>
                    <a:srgbClr val="0070C0"/>
                  </a:solidFill>
                </a:rPr>
                <a:t>Efficacité</a:t>
              </a:r>
              <a:r>
                <a:rPr lang="fr-FR" dirty="0"/>
                <a:t> </a:t>
              </a:r>
            </a:p>
          </p:txBody>
        </p:sp>
      </p:grpSp>
      <p:grpSp>
        <p:nvGrpSpPr>
          <p:cNvPr id="12" name="Groupe 20">
            <a:extLst>
              <a:ext uri="{FF2B5EF4-FFF2-40B4-BE49-F238E27FC236}">
                <a16:creationId xmlns:a16="http://schemas.microsoft.com/office/drawing/2014/main" id="{A3AF846D-0529-F235-11E0-3E34EF2CF943}"/>
              </a:ext>
            </a:extLst>
          </p:cNvPr>
          <p:cNvGrpSpPr/>
          <p:nvPr/>
        </p:nvGrpSpPr>
        <p:grpSpPr>
          <a:xfrm>
            <a:off x="6198644" y="952717"/>
            <a:ext cx="6196141" cy="3602410"/>
            <a:chOff x="5908756" y="1134920"/>
            <a:chExt cx="6196141" cy="4372213"/>
          </a:xfrm>
        </p:grpSpPr>
        <p:sp>
          <p:nvSpPr>
            <p:cNvPr id="13" name="Triangle isocèle 10">
              <a:extLst>
                <a:ext uri="{FF2B5EF4-FFF2-40B4-BE49-F238E27FC236}">
                  <a16:creationId xmlns:a16="http://schemas.microsoft.com/office/drawing/2014/main" id="{895CC24C-0B32-2D52-B234-B716A51E3317}"/>
                </a:ext>
              </a:extLst>
            </p:cNvPr>
            <p:cNvSpPr/>
            <p:nvPr/>
          </p:nvSpPr>
          <p:spPr>
            <a:xfrm>
              <a:off x="6884125" y="1332410"/>
              <a:ext cx="3962400" cy="3823063"/>
            </a:xfrm>
            <a:prstGeom prst="triangle">
              <a:avLst>
                <a:gd name="adj" fmla="val 0"/>
              </a:avLst>
            </a:prstGeom>
            <a:pattFill prst="pct75">
              <a:fgClr>
                <a:schemeClr val="tx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1">
              <a:extLst>
                <a:ext uri="{FF2B5EF4-FFF2-40B4-BE49-F238E27FC236}">
                  <a16:creationId xmlns:a16="http://schemas.microsoft.com/office/drawing/2014/main" id="{05D67B5E-18AB-590E-03DB-6B8A917D8947}"/>
                </a:ext>
              </a:extLst>
            </p:cNvPr>
            <p:cNvSpPr/>
            <p:nvPr/>
          </p:nvSpPr>
          <p:spPr>
            <a:xfrm rot="10800000">
              <a:off x="6879754" y="1325998"/>
              <a:ext cx="3962400" cy="3823063"/>
            </a:xfrm>
            <a:prstGeom prst="triangle">
              <a:avLst>
                <a:gd name="adj" fmla="val 0"/>
              </a:avLst>
            </a:prstGeom>
            <a:pattFill prst="dkVert">
              <a:fgClr>
                <a:schemeClr val="accent6">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2">
              <a:extLst>
                <a:ext uri="{FF2B5EF4-FFF2-40B4-BE49-F238E27FC236}">
                  <a16:creationId xmlns:a16="http://schemas.microsoft.com/office/drawing/2014/main" id="{232092F8-EF0F-D369-3C39-EDDCEB35CAAE}"/>
                </a:ext>
              </a:extLst>
            </p:cNvPr>
            <p:cNvSpPr txBox="1"/>
            <p:nvPr/>
          </p:nvSpPr>
          <p:spPr>
            <a:xfrm>
              <a:off x="8229582" y="5132414"/>
              <a:ext cx="1262743" cy="369332"/>
            </a:xfrm>
            <a:prstGeom prst="rect">
              <a:avLst/>
            </a:prstGeom>
            <a:noFill/>
          </p:spPr>
          <p:txBody>
            <a:bodyPr wrap="square" rtlCol="0">
              <a:spAutoFit/>
            </a:bodyPr>
            <a:lstStyle/>
            <a:p>
              <a:r>
                <a:rPr lang="fr-FR" b="1" dirty="0">
                  <a:solidFill>
                    <a:srgbClr val="0070C0"/>
                  </a:solidFill>
                </a:rPr>
                <a:t>Efficience</a:t>
              </a:r>
              <a:r>
                <a:rPr lang="fr-FR" dirty="0"/>
                <a:t> </a:t>
              </a:r>
            </a:p>
          </p:txBody>
        </p:sp>
        <p:sp>
          <p:nvSpPr>
            <p:cNvPr id="16" name="ZoneTexte 13">
              <a:extLst>
                <a:ext uri="{FF2B5EF4-FFF2-40B4-BE49-F238E27FC236}">
                  <a16:creationId xmlns:a16="http://schemas.microsoft.com/office/drawing/2014/main" id="{17B5694C-37F3-2766-C1B4-84BF912DCC1D}"/>
                </a:ext>
              </a:extLst>
            </p:cNvPr>
            <p:cNvSpPr txBox="1"/>
            <p:nvPr/>
          </p:nvSpPr>
          <p:spPr>
            <a:xfrm>
              <a:off x="6152620" y="5137801"/>
              <a:ext cx="1262743" cy="369332"/>
            </a:xfrm>
            <a:prstGeom prst="rect">
              <a:avLst/>
            </a:prstGeom>
            <a:noFill/>
          </p:spPr>
          <p:txBody>
            <a:bodyPr wrap="square" rtlCol="0">
              <a:spAutoFit/>
            </a:bodyPr>
            <a:lstStyle/>
            <a:p>
              <a:r>
                <a:rPr lang="fr-FR" dirty="0"/>
                <a:t>Moyens</a:t>
              </a:r>
            </a:p>
          </p:txBody>
        </p:sp>
        <p:sp>
          <p:nvSpPr>
            <p:cNvPr id="17" name="ZoneTexte 14">
              <a:extLst>
                <a:ext uri="{FF2B5EF4-FFF2-40B4-BE49-F238E27FC236}">
                  <a16:creationId xmlns:a16="http://schemas.microsoft.com/office/drawing/2014/main" id="{7E8181C0-0A71-CD91-968B-0183C8BC2F4C}"/>
                </a:ext>
              </a:extLst>
            </p:cNvPr>
            <p:cNvSpPr txBox="1"/>
            <p:nvPr/>
          </p:nvSpPr>
          <p:spPr>
            <a:xfrm>
              <a:off x="10271698" y="5120128"/>
              <a:ext cx="1354183" cy="369332"/>
            </a:xfrm>
            <a:prstGeom prst="rect">
              <a:avLst/>
            </a:prstGeom>
            <a:noFill/>
          </p:spPr>
          <p:txBody>
            <a:bodyPr wrap="square" rtlCol="0">
              <a:spAutoFit/>
            </a:bodyPr>
            <a:lstStyle/>
            <a:p>
              <a:r>
                <a:rPr lang="fr-FR" dirty="0"/>
                <a:t>Réalisations </a:t>
              </a:r>
            </a:p>
          </p:txBody>
        </p:sp>
        <p:sp>
          <p:nvSpPr>
            <p:cNvPr id="18" name="ZoneTexte 15">
              <a:extLst>
                <a:ext uri="{FF2B5EF4-FFF2-40B4-BE49-F238E27FC236}">
                  <a16:creationId xmlns:a16="http://schemas.microsoft.com/office/drawing/2014/main" id="{D6687AA9-4C13-4081-B511-4C04DF4A7259}"/>
                </a:ext>
              </a:extLst>
            </p:cNvPr>
            <p:cNvSpPr txBox="1"/>
            <p:nvPr/>
          </p:nvSpPr>
          <p:spPr>
            <a:xfrm>
              <a:off x="5908756" y="1147745"/>
              <a:ext cx="1262743" cy="369332"/>
            </a:xfrm>
            <a:prstGeom prst="rect">
              <a:avLst/>
            </a:prstGeom>
            <a:noFill/>
          </p:spPr>
          <p:txBody>
            <a:bodyPr wrap="square" rtlCol="0">
              <a:spAutoFit/>
            </a:bodyPr>
            <a:lstStyle/>
            <a:p>
              <a:r>
                <a:rPr lang="fr-FR" dirty="0"/>
                <a:t>Objectifs </a:t>
              </a:r>
            </a:p>
          </p:txBody>
        </p:sp>
        <p:sp>
          <p:nvSpPr>
            <p:cNvPr id="19" name="ZoneTexte 16">
              <a:extLst>
                <a:ext uri="{FF2B5EF4-FFF2-40B4-BE49-F238E27FC236}">
                  <a16:creationId xmlns:a16="http://schemas.microsoft.com/office/drawing/2014/main" id="{A500FAFB-6203-A730-8024-7AB71747D1A2}"/>
                </a:ext>
              </a:extLst>
            </p:cNvPr>
            <p:cNvSpPr txBox="1"/>
            <p:nvPr/>
          </p:nvSpPr>
          <p:spPr>
            <a:xfrm rot="16200000">
              <a:off x="6049910" y="2966600"/>
              <a:ext cx="1262743" cy="369332"/>
            </a:xfrm>
            <a:prstGeom prst="rect">
              <a:avLst/>
            </a:prstGeom>
            <a:noFill/>
          </p:spPr>
          <p:txBody>
            <a:bodyPr wrap="square" rtlCol="0">
              <a:spAutoFit/>
            </a:bodyPr>
            <a:lstStyle/>
            <a:p>
              <a:r>
                <a:rPr lang="fr-FR" b="1" dirty="0">
                  <a:solidFill>
                    <a:srgbClr val="0070C0"/>
                  </a:solidFill>
                </a:rPr>
                <a:t>Pertinence</a:t>
              </a:r>
              <a:r>
                <a:rPr lang="fr-FR" dirty="0"/>
                <a:t> </a:t>
              </a:r>
            </a:p>
          </p:txBody>
        </p:sp>
        <p:sp>
          <p:nvSpPr>
            <p:cNvPr id="20" name="ZoneTexte 17">
              <a:extLst>
                <a:ext uri="{FF2B5EF4-FFF2-40B4-BE49-F238E27FC236}">
                  <a16:creationId xmlns:a16="http://schemas.microsoft.com/office/drawing/2014/main" id="{C58B3230-D570-2503-89FB-4C1816DA8654}"/>
                </a:ext>
              </a:extLst>
            </p:cNvPr>
            <p:cNvSpPr txBox="1"/>
            <p:nvPr/>
          </p:nvSpPr>
          <p:spPr>
            <a:xfrm rot="2632508">
              <a:off x="8364576" y="3170771"/>
              <a:ext cx="1715588" cy="369332"/>
            </a:xfrm>
            <a:prstGeom prst="rect">
              <a:avLst/>
            </a:prstGeom>
            <a:noFill/>
          </p:spPr>
          <p:txBody>
            <a:bodyPr wrap="square" rtlCol="0">
              <a:spAutoFit/>
            </a:bodyPr>
            <a:lstStyle/>
            <a:p>
              <a:r>
                <a:rPr lang="fr-FR" b="1" dirty="0">
                  <a:solidFill>
                    <a:srgbClr val="0070C0"/>
                  </a:solidFill>
                </a:rPr>
                <a:t>Efficacité</a:t>
              </a:r>
              <a:r>
                <a:rPr lang="fr-FR" dirty="0"/>
                <a:t> </a:t>
              </a:r>
            </a:p>
          </p:txBody>
        </p:sp>
        <p:sp>
          <p:nvSpPr>
            <p:cNvPr id="21" name="ZoneTexte 18">
              <a:extLst>
                <a:ext uri="{FF2B5EF4-FFF2-40B4-BE49-F238E27FC236}">
                  <a16:creationId xmlns:a16="http://schemas.microsoft.com/office/drawing/2014/main" id="{4CB35FFE-A0BD-97A5-2959-5DECF395ED8B}"/>
                </a:ext>
              </a:extLst>
            </p:cNvPr>
            <p:cNvSpPr txBox="1"/>
            <p:nvPr/>
          </p:nvSpPr>
          <p:spPr>
            <a:xfrm rot="16200000">
              <a:off x="10257903" y="2803996"/>
              <a:ext cx="1570788" cy="369332"/>
            </a:xfrm>
            <a:prstGeom prst="rect">
              <a:avLst/>
            </a:prstGeom>
            <a:noFill/>
          </p:spPr>
          <p:txBody>
            <a:bodyPr wrap="square" rtlCol="0">
              <a:spAutoFit/>
            </a:bodyPr>
            <a:lstStyle/>
            <a:p>
              <a:r>
                <a:rPr lang="fr-FR" b="1" dirty="0">
                  <a:solidFill>
                    <a:srgbClr val="FF0000"/>
                  </a:solidFill>
                </a:rPr>
                <a:t>Satisfaction</a:t>
              </a:r>
              <a:r>
                <a:rPr lang="fr-FR" dirty="0"/>
                <a:t> </a:t>
              </a:r>
            </a:p>
          </p:txBody>
        </p:sp>
        <p:sp>
          <p:nvSpPr>
            <p:cNvPr id="22" name="ZoneTexte 19">
              <a:extLst>
                <a:ext uri="{FF2B5EF4-FFF2-40B4-BE49-F238E27FC236}">
                  <a16:creationId xmlns:a16="http://schemas.microsoft.com/office/drawing/2014/main" id="{0DF890FB-1E29-D1BF-386D-815C34647AD1}"/>
                </a:ext>
              </a:extLst>
            </p:cNvPr>
            <p:cNvSpPr txBox="1"/>
            <p:nvPr/>
          </p:nvSpPr>
          <p:spPr>
            <a:xfrm>
              <a:off x="10842154" y="1134920"/>
              <a:ext cx="1262743" cy="369332"/>
            </a:xfrm>
            <a:prstGeom prst="rect">
              <a:avLst/>
            </a:prstGeom>
            <a:noFill/>
          </p:spPr>
          <p:txBody>
            <a:bodyPr wrap="square" rtlCol="0">
              <a:spAutoFit/>
            </a:bodyPr>
            <a:lstStyle/>
            <a:p>
              <a:r>
                <a:rPr lang="fr-FR" dirty="0"/>
                <a:t>Public </a:t>
              </a:r>
            </a:p>
          </p:txBody>
        </p:sp>
      </p:grpSp>
      <p:sp>
        <p:nvSpPr>
          <p:cNvPr id="26" name="Rectangle 25">
            <a:extLst>
              <a:ext uri="{FF2B5EF4-FFF2-40B4-BE49-F238E27FC236}">
                <a16:creationId xmlns:a16="http://schemas.microsoft.com/office/drawing/2014/main" id="{E7DA5514-8326-E215-0AD5-F741A199F18D}"/>
              </a:ext>
            </a:extLst>
          </p:cNvPr>
          <p:cNvSpPr/>
          <p:nvPr/>
        </p:nvSpPr>
        <p:spPr>
          <a:xfrm>
            <a:off x="185362" y="4637316"/>
            <a:ext cx="11736616" cy="213904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fr-FR" sz="1900" dirty="0">
                <a:solidFill>
                  <a:schemeClr val="tx1"/>
                </a:solidFill>
                <a:latin typeface="Arial" panose="020B0604020202020204" pitchFamily="34" charset="0"/>
                <a:cs typeface="Arial" panose="020B0604020202020204" pitchFamily="34" charset="0"/>
              </a:rPr>
              <a:t>L’article 91 du décret n °2014-416 du 09 juillet 2014 portant Règlement Général sur la Comptabilité Publique dispose que « Le Contrôleur Financier ou Budgétaire évalue a posteriori les résultats et les performances des programmes, au regard des objectifs fixés, des moyens utilisés et de l’organisation des services des ordonnateurs ». Cette évaluation se fait sur la base des Projets annuels de performance et des rapports annuels de performance qui lui sont transmis par les ordonnateurs. (article 39 du décret 2019-222 portant modalités de mise en œuvre des contrôles financier et budgétaire des institutions, des administrations publiques, des établissements publics nationaux et des collectivités territoriales. </a:t>
            </a:r>
          </a:p>
        </p:txBody>
      </p:sp>
    </p:spTree>
    <p:extLst>
      <p:ext uri="{BB962C8B-B14F-4D97-AF65-F5344CB8AC3E}">
        <p14:creationId xmlns:p14="http://schemas.microsoft.com/office/powerpoint/2010/main" val="80561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grpSp>
        <p:nvGrpSpPr>
          <p:cNvPr id="2" name="Groupe 4">
            <a:extLst>
              <a:ext uri="{FF2B5EF4-FFF2-40B4-BE49-F238E27FC236}">
                <a16:creationId xmlns:a16="http://schemas.microsoft.com/office/drawing/2014/main" id="{365C92A3-0A83-C20A-87A6-B02CBB068EF9}"/>
              </a:ext>
            </a:extLst>
          </p:cNvPr>
          <p:cNvGrpSpPr/>
          <p:nvPr/>
        </p:nvGrpSpPr>
        <p:grpSpPr>
          <a:xfrm>
            <a:off x="1682000" y="874477"/>
            <a:ext cx="8828000" cy="5383709"/>
            <a:chOff x="2623771" y="1142834"/>
            <a:chExt cx="8828000" cy="5383709"/>
          </a:xfrm>
        </p:grpSpPr>
        <p:pic>
          <p:nvPicPr>
            <p:cNvPr id="3" name="Image 2">
              <a:extLst>
                <a:ext uri="{FF2B5EF4-FFF2-40B4-BE49-F238E27FC236}">
                  <a16:creationId xmlns:a16="http://schemas.microsoft.com/office/drawing/2014/main" id="{021F957F-D660-1A72-2D88-F1F8AF3A606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l="20047" t="22675" r="19886" b="2745"/>
            <a:stretch/>
          </p:blipFill>
          <p:spPr>
            <a:xfrm>
              <a:off x="2623771" y="1142834"/>
              <a:ext cx="8162130" cy="5383709"/>
            </a:xfrm>
            <a:prstGeom prst="rect">
              <a:avLst/>
            </a:prstGeom>
          </p:spPr>
        </p:pic>
        <p:sp>
          <p:nvSpPr>
            <p:cNvPr id="4" name="ZoneTexte 3">
              <a:extLst>
                <a:ext uri="{FF2B5EF4-FFF2-40B4-BE49-F238E27FC236}">
                  <a16:creationId xmlns:a16="http://schemas.microsoft.com/office/drawing/2014/main" id="{33662620-8335-9855-8D18-EC4856AADAB9}"/>
                </a:ext>
              </a:extLst>
            </p:cNvPr>
            <p:cNvSpPr txBox="1"/>
            <p:nvPr/>
          </p:nvSpPr>
          <p:spPr>
            <a:xfrm>
              <a:off x="10537371" y="5695406"/>
              <a:ext cx="914400" cy="620121"/>
            </a:xfrm>
            <a:prstGeom prst="rect">
              <a:avLst/>
            </a:prstGeom>
            <a:solidFill>
              <a:schemeClr val="bg1"/>
            </a:solidFill>
          </p:spPr>
          <p:txBody>
            <a:bodyPr wrap="square" rtlCol="0">
              <a:spAutoFit/>
            </a:bodyPr>
            <a:lstStyle/>
            <a:p>
              <a:endParaRPr lang="fr-FR" dirty="0"/>
            </a:p>
          </p:txBody>
        </p:sp>
      </p:grpSp>
    </p:spTree>
    <p:extLst>
      <p:ext uri="{BB962C8B-B14F-4D97-AF65-F5344CB8AC3E}">
        <p14:creationId xmlns:p14="http://schemas.microsoft.com/office/powerpoint/2010/main" val="250124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54C233-C206-2DD7-02C9-122F75ABBE36}"/>
              </a:ext>
            </a:extLst>
          </p:cNvPr>
          <p:cNvSpPr txBox="1">
            <a:spLocks/>
          </p:cNvSpPr>
          <p:nvPr/>
        </p:nvSpPr>
        <p:spPr>
          <a:xfrm>
            <a:off x="365760" y="79986"/>
            <a:ext cx="11618976" cy="723446"/>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Arial" panose="020B0604020202020204" pitchFamily="34" charset="0"/>
                <a:cs typeface="Arial" panose="020B0604020202020204" pitchFamily="34" charset="0"/>
              </a:rPr>
              <a:t>Schéma du passage contrôle financier au contrôle de gestion en mode suivi et évaluation de la performance </a:t>
            </a:r>
          </a:p>
        </p:txBody>
      </p:sp>
      <p:grpSp>
        <p:nvGrpSpPr>
          <p:cNvPr id="3" name="Groupe 38">
            <a:extLst>
              <a:ext uri="{FF2B5EF4-FFF2-40B4-BE49-F238E27FC236}">
                <a16:creationId xmlns:a16="http://schemas.microsoft.com/office/drawing/2014/main" id="{0DF4D2F6-CF60-5764-5D4A-E1BF51940D66}"/>
              </a:ext>
            </a:extLst>
          </p:cNvPr>
          <p:cNvGrpSpPr/>
          <p:nvPr/>
        </p:nvGrpSpPr>
        <p:grpSpPr>
          <a:xfrm>
            <a:off x="365760" y="932307"/>
            <a:ext cx="11626869" cy="5790692"/>
            <a:chOff x="1036320" y="981075"/>
            <a:chExt cx="10677153" cy="5790692"/>
          </a:xfrm>
        </p:grpSpPr>
        <p:sp>
          <p:nvSpPr>
            <p:cNvPr id="4" name="ZoneTexte 2">
              <a:extLst>
                <a:ext uri="{FF2B5EF4-FFF2-40B4-BE49-F238E27FC236}">
                  <a16:creationId xmlns:a16="http://schemas.microsoft.com/office/drawing/2014/main" id="{737FEBE4-C014-668C-2A05-5D19B40748DC}"/>
                </a:ext>
              </a:extLst>
            </p:cNvPr>
            <p:cNvSpPr txBox="1"/>
            <p:nvPr/>
          </p:nvSpPr>
          <p:spPr>
            <a:xfrm>
              <a:off x="1036320" y="981075"/>
              <a:ext cx="3985819" cy="923330"/>
            </a:xfrm>
            <a:prstGeom prst="rect">
              <a:avLst/>
            </a:prstGeom>
            <a:solidFill>
              <a:schemeClr val="bg1"/>
            </a:solidFill>
            <a:ln>
              <a:solidFill>
                <a:schemeClr val="accent1">
                  <a:shade val="50000"/>
                </a:schemeClr>
              </a:solidFill>
            </a:ln>
          </p:spPr>
          <p:txBody>
            <a:bodyPr wrap="square" rtlCol="0">
              <a:spAutoFit/>
            </a:bodyPr>
            <a:lstStyle/>
            <a:p>
              <a:r>
                <a:rPr lang="fr-FR" b="1" dirty="0">
                  <a:latin typeface="Arial" panose="020B0604020202020204" pitchFamily="34" charset="0"/>
                  <a:cs typeface="Arial" panose="020B0604020202020204" pitchFamily="34" charset="0"/>
                </a:rPr>
                <a:t>Ordonnateur</a:t>
              </a:r>
            </a:p>
            <a:p>
              <a:r>
                <a:rPr lang="fr-FR" dirty="0">
                  <a:latin typeface="Arial" panose="020B0604020202020204" pitchFamily="34" charset="0"/>
                  <a:cs typeface="Arial" panose="020B0604020202020204" pitchFamily="34" charset="0"/>
                </a:rPr>
                <a:t>Producteur de l’information</a:t>
              </a:r>
            </a:p>
            <a:p>
              <a:r>
                <a:rPr lang="fr-FR" dirty="0">
                  <a:latin typeface="Arial" panose="020B0604020202020204" pitchFamily="34" charset="0"/>
                  <a:cs typeface="Arial" panose="020B0604020202020204" pitchFamily="34" charset="0"/>
                </a:rPr>
                <a:t>Met en œuvre le contrôle de gestion</a:t>
              </a:r>
            </a:p>
          </p:txBody>
        </p:sp>
        <p:sp>
          <p:nvSpPr>
            <p:cNvPr id="5" name="ZoneTexte 3">
              <a:extLst>
                <a:ext uri="{FF2B5EF4-FFF2-40B4-BE49-F238E27FC236}">
                  <a16:creationId xmlns:a16="http://schemas.microsoft.com/office/drawing/2014/main" id="{88D66ED4-8DDC-2453-3B4C-FFC6B273A056}"/>
                </a:ext>
              </a:extLst>
            </p:cNvPr>
            <p:cNvSpPr txBox="1"/>
            <p:nvPr/>
          </p:nvSpPr>
          <p:spPr>
            <a:xfrm>
              <a:off x="1036320" y="2247453"/>
              <a:ext cx="3985819" cy="1200329"/>
            </a:xfrm>
            <a:prstGeom prst="rect">
              <a:avLst/>
            </a:prstGeom>
            <a:noFill/>
            <a:ln>
              <a:solidFill>
                <a:schemeClr val="accent1">
                  <a:shade val="50000"/>
                </a:schemeClr>
              </a:solidFill>
            </a:ln>
          </p:spPr>
          <p:txBody>
            <a:bodyPr wrap="square" rtlCol="0">
              <a:spAutoFit/>
            </a:bodyPr>
            <a:lstStyle/>
            <a:p>
              <a:r>
                <a:rPr lang="fr-FR" dirty="0">
                  <a:latin typeface="Arial" panose="020B0604020202020204" pitchFamily="34" charset="0"/>
                  <a:cs typeface="Arial" panose="020B0604020202020204" pitchFamily="34" charset="0"/>
                </a:rPr>
                <a:t>1- fixation des objectifs de l’UA </a:t>
              </a:r>
            </a:p>
            <a:p>
              <a:r>
                <a:rPr lang="fr-FR" dirty="0">
                  <a:latin typeface="Arial" panose="020B0604020202020204" pitchFamily="34" charset="0"/>
                  <a:cs typeface="Arial" panose="020B0604020202020204" pitchFamily="34" charset="0"/>
                </a:rPr>
                <a:t>2- budget donné</a:t>
              </a:r>
            </a:p>
            <a:p>
              <a:r>
                <a:rPr lang="fr-FR" dirty="0">
                  <a:latin typeface="Arial" panose="020B0604020202020204" pitchFamily="34" charset="0"/>
                  <a:cs typeface="Arial" panose="020B0604020202020204" pitchFamily="34" charset="0"/>
                </a:rPr>
                <a:t>3- programmation budgétisée</a:t>
              </a:r>
            </a:p>
            <a:p>
              <a:r>
                <a:rPr lang="fr-FR" dirty="0">
                  <a:latin typeface="Arial" panose="020B0604020202020204" pitchFamily="34" charset="0"/>
                  <a:cs typeface="Arial" panose="020B0604020202020204" pitchFamily="34" charset="0"/>
                </a:rPr>
                <a:t>4- fixation du cadre des résultats</a:t>
              </a:r>
            </a:p>
          </p:txBody>
        </p:sp>
        <p:sp>
          <p:nvSpPr>
            <p:cNvPr id="6" name="ZoneTexte 4">
              <a:extLst>
                <a:ext uri="{FF2B5EF4-FFF2-40B4-BE49-F238E27FC236}">
                  <a16:creationId xmlns:a16="http://schemas.microsoft.com/office/drawing/2014/main" id="{C31F71A0-9C78-74B6-D623-F64BE61E2B5E}"/>
                </a:ext>
              </a:extLst>
            </p:cNvPr>
            <p:cNvSpPr txBox="1"/>
            <p:nvPr/>
          </p:nvSpPr>
          <p:spPr>
            <a:xfrm>
              <a:off x="1036320" y="3986549"/>
              <a:ext cx="3972032" cy="923330"/>
            </a:xfrm>
            <a:prstGeom prst="rect">
              <a:avLst/>
            </a:prstGeom>
            <a:noFill/>
            <a:ln>
              <a:solidFill>
                <a:schemeClr val="accent1">
                  <a:shade val="50000"/>
                </a:schemeClr>
              </a:solidFill>
            </a:ln>
          </p:spPr>
          <p:txBody>
            <a:bodyPr wrap="square" rtlCol="0">
              <a:spAutoFit/>
            </a:bodyPr>
            <a:lstStyle/>
            <a:p>
              <a:r>
                <a:rPr lang="fr-FR" dirty="0">
                  <a:latin typeface="Arial" panose="020B0604020202020204" pitchFamily="34" charset="0"/>
                  <a:cs typeface="Arial" panose="020B0604020202020204" pitchFamily="34" charset="0"/>
                </a:rPr>
                <a:t>1- suivi des indicateurs (1</a:t>
              </a:r>
              <a:r>
                <a:rPr lang="fr-FR" baseline="30000" dirty="0">
                  <a:latin typeface="Arial" panose="020B0604020202020204" pitchFamily="34" charset="0"/>
                  <a:cs typeface="Arial" panose="020B0604020202020204" pitchFamily="34" charset="0"/>
                </a:rPr>
                <a:t>er</a:t>
              </a:r>
              <a:r>
                <a:rPr lang="fr-FR" dirty="0">
                  <a:latin typeface="Arial" panose="020B0604020202020204" pitchFamily="34" charset="0"/>
                  <a:cs typeface="Arial" panose="020B0604020202020204" pitchFamily="34" charset="0"/>
                </a:rPr>
                <a:t> boucle)</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2- évaluation à échéance (2è boucle)</a:t>
              </a:r>
            </a:p>
          </p:txBody>
        </p:sp>
        <p:sp>
          <p:nvSpPr>
            <p:cNvPr id="8" name="ZoneTexte 5">
              <a:extLst>
                <a:ext uri="{FF2B5EF4-FFF2-40B4-BE49-F238E27FC236}">
                  <a16:creationId xmlns:a16="http://schemas.microsoft.com/office/drawing/2014/main" id="{AD816985-250C-07A4-961D-85248301C51D}"/>
                </a:ext>
              </a:extLst>
            </p:cNvPr>
            <p:cNvSpPr txBox="1"/>
            <p:nvPr/>
          </p:nvSpPr>
          <p:spPr>
            <a:xfrm>
              <a:off x="1036320" y="5848437"/>
              <a:ext cx="4064193" cy="923330"/>
            </a:xfrm>
            <a:prstGeom prst="rect">
              <a:avLst/>
            </a:prstGeom>
            <a:noFill/>
            <a:ln>
              <a:solidFill>
                <a:schemeClr val="accent1">
                  <a:shade val="50000"/>
                </a:schemeClr>
              </a:solidFill>
            </a:ln>
          </p:spPr>
          <p:txBody>
            <a:bodyPr wrap="square" rtlCol="0">
              <a:spAutoFit/>
            </a:bodyPr>
            <a:lstStyle/>
            <a:p>
              <a:r>
                <a:rPr lang="fr-FR" dirty="0">
                  <a:latin typeface="Arial" panose="020B0604020202020204" pitchFamily="34" charset="0"/>
                  <a:cs typeface="Arial" panose="020B0604020202020204" pitchFamily="34" charset="0"/>
                </a:rPr>
                <a:t>Rapport Ordonnateur, leçons tirées du suivi et évaluation. Connaissance en boucle </a:t>
              </a:r>
            </a:p>
          </p:txBody>
        </p:sp>
        <p:sp>
          <p:nvSpPr>
            <p:cNvPr id="9" name="ZoneTexte 7">
              <a:extLst>
                <a:ext uri="{FF2B5EF4-FFF2-40B4-BE49-F238E27FC236}">
                  <a16:creationId xmlns:a16="http://schemas.microsoft.com/office/drawing/2014/main" id="{C99D2287-BCB5-8A52-6A36-2DA6C313F166}"/>
                </a:ext>
              </a:extLst>
            </p:cNvPr>
            <p:cNvSpPr txBox="1"/>
            <p:nvPr/>
          </p:nvSpPr>
          <p:spPr>
            <a:xfrm>
              <a:off x="7117663" y="981075"/>
              <a:ext cx="4588559" cy="1200329"/>
            </a:xfrm>
            <a:prstGeom prst="rect">
              <a:avLst/>
            </a:prstGeom>
            <a:noFill/>
            <a:ln>
              <a:solidFill>
                <a:schemeClr val="accent1">
                  <a:shade val="50000"/>
                </a:schemeClr>
              </a:solidFill>
            </a:ln>
          </p:spPr>
          <p:txBody>
            <a:bodyPr wrap="square" rtlCol="0">
              <a:spAutoFit/>
            </a:bodyPr>
            <a:lstStyle/>
            <a:p>
              <a:r>
                <a:rPr lang="fr-FR" b="1" dirty="0">
                  <a:latin typeface="Arial" panose="020B0604020202020204" pitchFamily="34" charset="0"/>
                  <a:cs typeface="Arial" panose="020B0604020202020204" pitchFamily="34" charset="0"/>
                </a:rPr>
                <a:t>Contrôleurs Financiers</a:t>
              </a:r>
              <a:r>
                <a:rPr lang="fr-FR" dirty="0">
                  <a:latin typeface="Arial" panose="020B0604020202020204" pitchFamily="34" charset="0"/>
                  <a:cs typeface="Arial" panose="020B0604020202020204" pitchFamily="34" charset="0"/>
                </a:rPr>
                <a:t>, témoins permanents de l’exécution des activités des programmes</a:t>
              </a:r>
            </a:p>
            <a:p>
              <a:r>
                <a:rPr lang="fr-FR" dirty="0">
                  <a:latin typeface="Arial" panose="020B0604020202020204" pitchFamily="34" charset="0"/>
                  <a:cs typeface="Arial" panose="020B0604020202020204" pitchFamily="34" charset="0"/>
                </a:rPr>
                <a:t>Conseille en matière de contrôle de gestion</a:t>
              </a:r>
            </a:p>
            <a:p>
              <a:r>
                <a:rPr lang="fr-FR" dirty="0">
                  <a:latin typeface="Arial" panose="020B0604020202020204" pitchFamily="34" charset="0"/>
                  <a:cs typeface="Arial" panose="020B0604020202020204" pitchFamily="34" charset="0"/>
                </a:rPr>
                <a:t>Evalue la performance</a:t>
              </a:r>
            </a:p>
          </p:txBody>
        </p:sp>
        <p:sp>
          <p:nvSpPr>
            <p:cNvPr id="10" name="ZoneTexte 8">
              <a:extLst>
                <a:ext uri="{FF2B5EF4-FFF2-40B4-BE49-F238E27FC236}">
                  <a16:creationId xmlns:a16="http://schemas.microsoft.com/office/drawing/2014/main" id="{6FF48616-6830-FA14-D964-523BE0E0FC91}"/>
                </a:ext>
              </a:extLst>
            </p:cNvPr>
            <p:cNvSpPr txBox="1"/>
            <p:nvPr/>
          </p:nvSpPr>
          <p:spPr>
            <a:xfrm>
              <a:off x="7117661" y="2338276"/>
              <a:ext cx="4588561" cy="1477328"/>
            </a:xfrm>
            <a:prstGeom prst="rect">
              <a:avLst/>
            </a:prstGeom>
            <a:noFill/>
            <a:ln>
              <a:solidFill>
                <a:schemeClr val="accent1">
                  <a:shade val="50000"/>
                </a:schemeClr>
              </a:solidFill>
            </a:ln>
          </p:spPr>
          <p:txBody>
            <a:bodyPr wrap="square" rtlCol="0">
              <a:spAutoFit/>
            </a:bodyPr>
            <a:lstStyle/>
            <a:p>
              <a:r>
                <a:rPr lang="fr-FR" dirty="0">
                  <a:latin typeface="Arial" panose="020B0604020202020204" pitchFamily="34" charset="0"/>
                  <a:cs typeface="Arial" panose="020B0604020202020204" pitchFamily="34" charset="0"/>
                </a:rPr>
                <a:t>1- réception du cadre général de programmation pour avis</a:t>
              </a:r>
            </a:p>
            <a:p>
              <a:r>
                <a:rPr lang="fr-FR" dirty="0">
                  <a:latin typeface="Arial" panose="020B0604020202020204" pitchFamily="34" charset="0"/>
                  <a:cs typeface="Arial" panose="020B0604020202020204" pitchFamily="34" charset="0"/>
                </a:rPr>
                <a:t>2- conférence </a:t>
              </a:r>
              <a:r>
                <a:rPr lang="fr-FR" sz="1800" dirty="0">
                  <a:effectLst/>
                  <a:latin typeface="Arial" panose="020B0604020202020204" pitchFamily="34" charset="0"/>
                  <a:ea typeface="Times New Roman" panose="02020603050405020304" pitchFamily="18" charset="0"/>
                </a:rPr>
                <a:t>bilan et perspectives du contrôle de l’exécution budgétaire axé sur les résultats </a:t>
              </a:r>
              <a:r>
                <a:rPr lang="fr-FR" dirty="0">
                  <a:latin typeface="Arial" panose="020B0604020202020204" pitchFamily="34" charset="0"/>
                  <a:cs typeface="Arial" panose="020B0604020202020204" pitchFamily="34" charset="0"/>
                </a:rPr>
                <a:t>3- consensus de soutenabilité </a:t>
              </a:r>
            </a:p>
          </p:txBody>
        </p:sp>
        <p:sp>
          <p:nvSpPr>
            <p:cNvPr id="11" name="ZoneTexte 9">
              <a:extLst>
                <a:ext uri="{FF2B5EF4-FFF2-40B4-BE49-F238E27FC236}">
                  <a16:creationId xmlns:a16="http://schemas.microsoft.com/office/drawing/2014/main" id="{8D5DE2C6-DF34-B503-7D0C-D38853BFBD05}"/>
                </a:ext>
              </a:extLst>
            </p:cNvPr>
            <p:cNvSpPr txBox="1"/>
            <p:nvPr/>
          </p:nvSpPr>
          <p:spPr>
            <a:xfrm>
              <a:off x="7086927" y="3961741"/>
              <a:ext cx="4588562" cy="1646605"/>
            </a:xfrm>
            <a:prstGeom prst="rect">
              <a:avLst/>
            </a:prstGeom>
            <a:noFill/>
            <a:ln>
              <a:solidFill>
                <a:schemeClr val="accent1">
                  <a:shade val="50000"/>
                </a:schemeClr>
              </a:solidFill>
            </a:ln>
          </p:spPr>
          <p:txBody>
            <a:bodyPr wrap="square" rtlCol="0">
              <a:spAutoFit/>
            </a:bodyPr>
            <a:lstStyle/>
            <a:p>
              <a:r>
                <a:rPr lang="fr-FR" dirty="0">
                  <a:latin typeface="Arial" panose="020B0604020202020204" pitchFamily="34" charset="0"/>
                  <a:cs typeface="Arial" panose="020B0604020202020204" pitchFamily="34" charset="0"/>
                </a:rPr>
                <a:t>Suivi du pilotage ou contrôle de performance</a:t>
              </a:r>
            </a:p>
            <a:p>
              <a:endParaRPr lang="fr-FR" sz="900" dirty="0"/>
            </a:p>
            <a:p>
              <a:r>
                <a:rPr lang="fr-FR" sz="2000" dirty="0">
                  <a:latin typeface="Arial" panose="020B0604020202020204" pitchFamily="34" charset="0"/>
                  <a:cs typeface="Arial" panose="020B0604020202020204" pitchFamily="34" charset="0"/>
                </a:rPr>
                <a:t>1- </a:t>
              </a:r>
              <a:r>
                <a:rPr lang="fr-FR" dirty="0">
                  <a:latin typeface="Arial" panose="020B0604020202020204" pitchFamily="34" charset="0"/>
                  <a:cs typeface="Arial" panose="020B0604020202020204" pitchFamily="34" charset="0"/>
                </a:rPr>
                <a:t>réception du Plan de suivi et évaluation</a:t>
              </a:r>
            </a:p>
            <a:p>
              <a:r>
                <a:rPr lang="fr-FR" dirty="0">
                  <a:latin typeface="Arial" panose="020B0604020202020204" pitchFamily="34" charset="0"/>
                  <a:cs typeface="Arial" panose="020B0604020202020204" pitchFamily="34" charset="0"/>
                </a:rPr>
                <a:t>2- réception des rapports de suivi évaluation trimestriels qui en découlent</a:t>
              </a:r>
            </a:p>
            <a:p>
              <a:r>
                <a:rPr lang="fr-FR" dirty="0">
                  <a:latin typeface="Arial" panose="020B0604020202020204" pitchFamily="34" charset="0"/>
                  <a:cs typeface="Arial" panose="020B0604020202020204" pitchFamily="34" charset="0"/>
                </a:rPr>
                <a:t>3- avis sur rapport</a:t>
              </a:r>
            </a:p>
          </p:txBody>
        </p:sp>
        <p:sp>
          <p:nvSpPr>
            <p:cNvPr id="12" name="ZoneTexte 10">
              <a:extLst>
                <a:ext uri="{FF2B5EF4-FFF2-40B4-BE49-F238E27FC236}">
                  <a16:creationId xmlns:a16="http://schemas.microsoft.com/office/drawing/2014/main" id="{0744C3FA-0BFB-FE48-F829-DD0F15758F8C}"/>
                </a:ext>
              </a:extLst>
            </p:cNvPr>
            <p:cNvSpPr txBox="1"/>
            <p:nvPr/>
          </p:nvSpPr>
          <p:spPr>
            <a:xfrm>
              <a:off x="5323521" y="2320260"/>
              <a:ext cx="2474259" cy="4308872"/>
            </a:xfrm>
            <a:prstGeom prst="rect">
              <a:avLst/>
            </a:prstGeom>
            <a:noFill/>
          </p:spPr>
          <p:txBody>
            <a:bodyPr wrap="square" rtlCol="0">
              <a:spAutoFit/>
            </a:bodyPr>
            <a:lstStyle/>
            <a:p>
              <a:endParaRPr lang="fr-FR" sz="600" b="1" dirty="0"/>
            </a:p>
            <a:p>
              <a:r>
                <a:rPr lang="fr-FR" b="1" dirty="0"/>
                <a:t>DPPD, PAP</a:t>
              </a:r>
            </a:p>
            <a:p>
              <a:endParaRPr lang="fr-FR" sz="1600" b="1" dirty="0"/>
            </a:p>
            <a:p>
              <a:r>
                <a:rPr lang="fr-FR" b="1" dirty="0"/>
                <a:t>PBI ou PTBA</a:t>
              </a:r>
            </a:p>
            <a:p>
              <a:endParaRPr lang="fr-FR" dirty="0"/>
            </a:p>
            <a:p>
              <a:endParaRPr lang="fr-FR" dirty="0"/>
            </a:p>
            <a:p>
              <a:endParaRPr lang="fr-FR" dirty="0"/>
            </a:p>
            <a:p>
              <a:r>
                <a:rPr lang="fr-FR" b="1" dirty="0"/>
                <a:t>Plan de suivi et </a:t>
              </a:r>
            </a:p>
            <a:p>
              <a:r>
                <a:rPr lang="fr-FR" b="1" dirty="0"/>
                <a:t>évaluation</a:t>
              </a:r>
            </a:p>
            <a:p>
              <a:endParaRPr lang="fr-FR" dirty="0"/>
            </a:p>
            <a:p>
              <a:endParaRPr lang="fr-FR" dirty="0"/>
            </a:p>
            <a:p>
              <a:endParaRPr lang="fr-FR" dirty="0"/>
            </a:p>
            <a:p>
              <a:endParaRPr lang="fr-FR" dirty="0"/>
            </a:p>
            <a:p>
              <a:endParaRPr lang="fr-FR" dirty="0"/>
            </a:p>
            <a:p>
              <a:r>
                <a:rPr lang="fr-FR" b="1" dirty="0"/>
                <a:t>Cadre de rapportage réglementé</a:t>
              </a:r>
            </a:p>
          </p:txBody>
        </p:sp>
        <p:cxnSp>
          <p:nvCxnSpPr>
            <p:cNvPr id="13" name="Connecteur droit 15">
              <a:extLst>
                <a:ext uri="{FF2B5EF4-FFF2-40B4-BE49-F238E27FC236}">
                  <a16:creationId xmlns:a16="http://schemas.microsoft.com/office/drawing/2014/main" id="{C530E0C7-52DA-E0C6-4101-27B76EAAA9BF}"/>
                </a:ext>
              </a:extLst>
            </p:cNvPr>
            <p:cNvCxnSpPr>
              <a:cxnSpLocks/>
            </p:cNvCxnSpPr>
            <p:nvPr/>
          </p:nvCxnSpPr>
          <p:spPr>
            <a:xfrm>
              <a:off x="7117661" y="4308799"/>
              <a:ext cx="45885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avec flèche 20">
              <a:extLst>
                <a:ext uri="{FF2B5EF4-FFF2-40B4-BE49-F238E27FC236}">
                  <a16:creationId xmlns:a16="http://schemas.microsoft.com/office/drawing/2014/main" id="{EBD55E03-4F41-375A-8694-E60481FF095A}"/>
                </a:ext>
              </a:extLst>
            </p:cNvPr>
            <p:cNvCxnSpPr>
              <a:cxnSpLocks/>
            </p:cNvCxnSpPr>
            <p:nvPr/>
          </p:nvCxnSpPr>
          <p:spPr>
            <a:xfrm flipH="1">
              <a:off x="5022140" y="3363179"/>
              <a:ext cx="2095522" cy="0"/>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22">
              <a:extLst>
                <a:ext uri="{FF2B5EF4-FFF2-40B4-BE49-F238E27FC236}">
                  <a16:creationId xmlns:a16="http://schemas.microsoft.com/office/drawing/2014/main" id="{9B2527A2-6209-460C-68F7-646368F1D283}"/>
                </a:ext>
              </a:extLst>
            </p:cNvPr>
            <p:cNvCxnSpPr>
              <a:cxnSpLocks/>
            </p:cNvCxnSpPr>
            <p:nvPr/>
          </p:nvCxnSpPr>
          <p:spPr>
            <a:xfrm flipV="1">
              <a:off x="5022140" y="2383304"/>
              <a:ext cx="2095524" cy="1"/>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Flèche droite 23">
              <a:extLst>
                <a:ext uri="{FF2B5EF4-FFF2-40B4-BE49-F238E27FC236}">
                  <a16:creationId xmlns:a16="http://schemas.microsoft.com/office/drawing/2014/main" id="{22CE9107-304E-5106-5D96-E97907DC60E4}"/>
                </a:ext>
              </a:extLst>
            </p:cNvPr>
            <p:cNvSpPr/>
            <p:nvPr/>
          </p:nvSpPr>
          <p:spPr>
            <a:xfrm rot="5400000">
              <a:off x="9029933" y="3713949"/>
              <a:ext cx="414019" cy="36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25">
              <a:extLst>
                <a:ext uri="{FF2B5EF4-FFF2-40B4-BE49-F238E27FC236}">
                  <a16:creationId xmlns:a16="http://schemas.microsoft.com/office/drawing/2014/main" id="{ECF0A813-A27C-ED66-B4C1-71F61BD724F2}"/>
                </a:ext>
              </a:extLst>
            </p:cNvPr>
            <p:cNvSpPr txBox="1"/>
            <p:nvPr/>
          </p:nvSpPr>
          <p:spPr>
            <a:xfrm>
              <a:off x="7124911" y="5933985"/>
              <a:ext cx="4588562" cy="646331"/>
            </a:xfrm>
            <a:prstGeom prst="rect">
              <a:avLst/>
            </a:prstGeom>
            <a:noFill/>
            <a:ln>
              <a:solidFill>
                <a:schemeClr val="accent1">
                  <a:shade val="50000"/>
                </a:schemeClr>
              </a:solidFill>
            </a:ln>
          </p:spPr>
          <p:txBody>
            <a:bodyPr wrap="square" rtlCol="0">
              <a:spAutoFit/>
            </a:bodyPr>
            <a:lstStyle/>
            <a:p>
              <a:r>
                <a:rPr lang="fr-FR" dirty="0">
                  <a:latin typeface="Arial" panose="020B0604020202020204" pitchFamily="34" charset="0"/>
                  <a:cs typeface="Arial" panose="020B0604020202020204" pitchFamily="34" charset="0"/>
                </a:rPr>
                <a:t>Avis contradictoire sur les rapports de suivi et évaluation</a:t>
              </a:r>
            </a:p>
          </p:txBody>
        </p:sp>
        <p:cxnSp>
          <p:nvCxnSpPr>
            <p:cNvPr id="18" name="Connecteur droit avec flèche 27">
              <a:extLst>
                <a:ext uri="{FF2B5EF4-FFF2-40B4-BE49-F238E27FC236}">
                  <a16:creationId xmlns:a16="http://schemas.microsoft.com/office/drawing/2014/main" id="{123B7268-5F7C-BC58-EAAE-9797CD6F70C5}"/>
                </a:ext>
              </a:extLst>
            </p:cNvPr>
            <p:cNvCxnSpPr>
              <a:cxnSpLocks/>
            </p:cNvCxnSpPr>
            <p:nvPr/>
          </p:nvCxnSpPr>
          <p:spPr>
            <a:xfrm>
              <a:off x="5066925" y="4831432"/>
              <a:ext cx="201714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29">
              <a:extLst>
                <a:ext uri="{FF2B5EF4-FFF2-40B4-BE49-F238E27FC236}">
                  <a16:creationId xmlns:a16="http://schemas.microsoft.com/office/drawing/2014/main" id="{CF116941-5C69-9A2F-AD33-4528DEC5C256}"/>
                </a:ext>
              </a:extLst>
            </p:cNvPr>
            <p:cNvCxnSpPr>
              <a:cxnSpLocks/>
            </p:cNvCxnSpPr>
            <p:nvPr/>
          </p:nvCxnSpPr>
          <p:spPr>
            <a:xfrm flipH="1">
              <a:off x="5022139" y="4075956"/>
              <a:ext cx="20955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0" name="Flèche droite 30">
              <a:extLst>
                <a:ext uri="{FF2B5EF4-FFF2-40B4-BE49-F238E27FC236}">
                  <a16:creationId xmlns:a16="http://schemas.microsoft.com/office/drawing/2014/main" id="{AA8DD685-E002-EDC4-5494-A08665273AEC}"/>
                </a:ext>
              </a:extLst>
            </p:cNvPr>
            <p:cNvSpPr/>
            <p:nvPr/>
          </p:nvSpPr>
          <p:spPr>
            <a:xfrm rot="5400000">
              <a:off x="9151401" y="5565560"/>
              <a:ext cx="258236" cy="36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31">
              <a:extLst>
                <a:ext uri="{FF2B5EF4-FFF2-40B4-BE49-F238E27FC236}">
                  <a16:creationId xmlns:a16="http://schemas.microsoft.com/office/drawing/2014/main" id="{B1218B43-FD7A-3AC0-7161-B8CA3F67713C}"/>
                </a:ext>
              </a:extLst>
            </p:cNvPr>
            <p:cNvCxnSpPr>
              <a:cxnSpLocks/>
            </p:cNvCxnSpPr>
            <p:nvPr/>
          </p:nvCxnSpPr>
          <p:spPr>
            <a:xfrm flipH="1">
              <a:off x="5100513" y="5906493"/>
              <a:ext cx="201714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33">
              <a:extLst>
                <a:ext uri="{FF2B5EF4-FFF2-40B4-BE49-F238E27FC236}">
                  <a16:creationId xmlns:a16="http://schemas.microsoft.com/office/drawing/2014/main" id="{25016FBF-98A2-F844-A20D-6EFB81BAEB9D}"/>
                </a:ext>
              </a:extLst>
            </p:cNvPr>
            <p:cNvCxnSpPr>
              <a:cxnSpLocks/>
            </p:cNvCxnSpPr>
            <p:nvPr/>
          </p:nvCxnSpPr>
          <p:spPr>
            <a:xfrm>
              <a:off x="5100513" y="6643409"/>
              <a:ext cx="201714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3" name="Flèche vers le bas 34">
              <a:extLst>
                <a:ext uri="{FF2B5EF4-FFF2-40B4-BE49-F238E27FC236}">
                  <a16:creationId xmlns:a16="http://schemas.microsoft.com/office/drawing/2014/main" id="{03DE79A0-2802-3019-3C5C-3C0F29A6B1AD}"/>
                </a:ext>
              </a:extLst>
            </p:cNvPr>
            <p:cNvSpPr/>
            <p:nvPr/>
          </p:nvSpPr>
          <p:spPr>
            <a:xfrm>
              <a:off x="2496457" y="3447781"/>
              <a:ext cx="406400" cy="513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vers le bas 35">
              <a:extLst>
                <a:ext uri="{FF2B5EF4-FFF2-40B4-BE49-F238E27FC236}">
                  <a16:creationId xmlns:a16="http://schemas.microsoft.com/office/drawing/2014/main" id="{FF82ACEC-93E4-B9B0-D4C0-7A568EBD69C4}"/>
                </a:ext>
              </a:extLst>
            </p:cNvPr>
            <p:cNvSpPr/>
            <p:nvPr/>
          </p:nvSpPr>
          <p:spPr>
            <a:xfrm>
              <a:off x="2496457" y="4925107"/>
              <a:ext cx="563517" cy="923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vers le bas 36">
              <a:extLst>
                <a:ext uri="{FF2B5EF4-FFF2-40B4-BE49-F238E27FC236}">
                  <a16:creationId xmlns:a16="http://schemas.microsoft.com/office/drawing/2014/main" id="{E8CFEA44-44A4-3E54-DFAF-465F9C467211}"/>
                </a:ext>
              </a:extLst>
            </p:cNvPr>
            <p:cNvSpPr/>
            <p:nvPr/>
          </p:nvSpPr>
          <p:spPr>
            <a:xfrm>
              <a:off x="2496457" y="1904405"/>
              <a:ext cx="406400" cy="4405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vers le bas 37">
              <a:extLst>
                <a:ext uri="{FF2B5EF4-FFF2-40B4-BE49-F238E27FC236}">
                  <a16:creationId xmlns:a16="http://schemas.microsoft.com/office/drawing/2014/main" id="{E9C9BF54-9C4A-241C-C439-B3181E349EBA}"/>
                </a:ext>
              </a:extLst>
            </p:cNvPr>
            <p:cNvSpPr/>
            <p:nvPr/>
          </p:nvSpPr>
          <p:spPr>
            <a:xfrm>
              <a:off x="8973162" y="2124697"/>
              <a:ext cx="408045" cy="343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417829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2381</TotalTime>
  <Words>2464</Words>
  <Application>Microsoft Office PowerPoint</Application>
  <PresentationFormat>Grand écran</PresentationFormat>
  <Paragraphs>176</Paragraphs>
  <Slides>19</Slides>
  <Notes>6</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19</vt:i4>
      </vt:variant>
    </vt:vector>
  </HeadingPairs>
  <TitlesOfParts>
    <vt:vector size="29" baseType="lpstr">
      <vt:lpstr>Arial</vt:lpstr>
      <vt:lpstr>Arial Black</vt:lpstr>
      <vt:lpstr>Arial Rounded MT Bold</vt:lpstr>
      <vt:lpstr>Calibri</vt:lpstr>
      <vt:lpstr>Calibri Light</vt:lpstr>
      <vt:lpstr>Lato </vt:lpstr>
      <vt:lpstr>Symbol</vt:lpstr>
      <vt:lpstr>Wingdings</vt:lpstr>
      <vt:lpstr>Office Theme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HASSANI HAMEDANE DOUANES- PROJET FORCE -EF-AFD</dc:creator>
  <cp:lastModifiedBy>azus</cp:lastModifiedBy>
  <cp:revision>23</cp:revision>
  <dcterms:created xsi:type="dcterms:W3CDTF">2023-11-05T21:43:48Z</dcterms:created>
  <dcterms:modified xsi:type="dcterms:W3CDTF">2023-11-21T14:30:06Z</dcterms:modified>
</cp:coreProperties>
</file>