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74" r:id="rId4"/>
    <p:sldId id="272" r:id="rId5"/>
    <p:sldId id="264" r:id="rId6"/>
    <p:sldId id="271"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5"/>
    <p:restoredTop sz="92925"/>
  </p:normalViewPr>
  <p:slideViewPr>
    <p:cSldViewPr snapToGrid="0">
      <p:cViewPr varScale="1">
        <p:scale>
          <a:sx n="119" d="100"/>
          <a:sy n="119" d="100"/>
        </p:scale>
        <p:origin x="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1769341145"/>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Optimisation des dépenses publiques</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en-US" sz="2000" b="1" dirty="0">
                          <a:latin typeface="Arial" panose="020B0604020202020204" pitchFamily="34" charset="0"/>
                          <a:cs typeface="Arial" panose="020B0604020202020204" pitchFamily="34" charset="0"/>
                        </a:rPr>
                        <a:t>Maîtrise de la chaine des dépenses publiques </a:t>
                      </a:r>
                    </a:p>
                    <a:p>
                      <a:pPr algn="ctr"/>
                      <a:r>
                        <a:rPr lang="en-US" sz="2000" b="1" dirty="0">
                          <a:latin typeface="Arial" panose="020B0604020202020204" pitchFamily="34" charset="0"/>
                          <a:cs typeface="Arial" panose="020B0604020202020204" pitchFamily="34" charset="0"/>
                        </a:rPr>
                        <a:t>(</a:t>
                      </a:r>
                      <a:r>
                        <a:rPr lang="fr-FR" sz="2000" b="1" noProof="0" dirty="0">
                          <a:latin typeface="Arial" panose="020B0604020202020204" pitchFamily="34" charset="0"/>
                          <a:cs typeface="Arial" panose="020B0604020202020204" pitchFamily="34" charset="0"/>
                        </a:rPr>
                        <a:t>prévisibilité</a:t>
                      </a:r>
                      <a:r>
                        <a:rPr lang="en-US" sz="2000" b="1" dirty="0">
                          <a:latin typeface="Arial" panose="020B0604020202020204" pitchFamily="34" charset="0"/>
                          <a:cs typeface="Arial" panose="020B0604020202020204" pitchFamily="34" charset="0"/>
                        </a:rPr>
                        <a:t> de la dépense) </a:t>
                      </a: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908215"/>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matière de réforme des finances publiques</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GABON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896582"/>
            <a:ext cx="10322010" cy="400110"/>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Wilfried NZAMBA MANGALA, Directeur Général Adjoint du Budget </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412625"/>
            <a:ext cx="10515600" cy="718343"/>
          </a:xfrm>
        </p:spPr>
        <p:txBody>
          <a:bodyPr>
            <a:normAutofit fontScale="90000"/>
          </a:bodyPr>
          <a:lstStyle/>
          <a:p>
            <a:pPr algn="ctr"/>
            <a:r>
              <a:rPr lang="en-US" dirty="0">
                <a:latin typeface="Arial" panose="020B0604020202020204" pitchFamily="34" charset="0"/>
                <a:cs typeface="Arial" panose="020B0604020202020204" pitchFamily="34" charset="0"/>
              </a:rPr>
              <a:t>I- Brefs rappels de la réforme budgétaire (1/2)</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422892"/>
            <a:ext cx="10633364" cy="5326823"/>
          </a:xfrm>
        </p:spPr>
        <p:txBody>
          <a:bodyPr>
            <a:noAutofit/>
          </a:bodyPr>
          <a:lstStyle/>
          <a:p>
            <a:pPr algn="just">
              <a:lnSpc>
                <a:spcPct val="120000"/>
              </a:lnSpc>
              <a:spcBef>
                <a:spcPts val="600"/>
              </a:spcBef>
              <a:spcAft>
                <a:spcPts val="300"/>
              </a:spcAft>
              <a:buFont typeface="Wingdings" pitchFamily="2" charset="2"/>
              <a:buChar char="§"/>
            </a:pPr>
            <a:r>
              <a:rPr lang="fr-FR" sz="2000" b="1" dirty="0">
                <a:effectLst/>
                <a:latin typeface="Arial" panose="020B0604020202020204" pitchFamily="34" charset="0"/>
                <a:ea typeface="Times New Roman" panose="02020603050405020304" pitchFamily="18" charset="0"/>
                <a:cs typeface="Arial" panose="020B0604020202020204" pitchFamily="34" charset="0"/>
              </a:rPr>
              <a:t>2002 : </a:t>
            </a:r>
            <a:r>
              <a:rPr lang="fr-FR" sz="2000" dirty="0">
                <a:effectLst/>
                <a:latin typeface="Arial" panose="020B0604020202020204" pitchFamily="34" charset="0"/>
                <a:ea typeface="Times New Roman" panose="02020603050405020304" pitchFamily="18" charset="0"/>
                <a:cs typeface="Arial" panose="020B0604020202020204" pitchFamily="34" charset="0"/>
              </a:rPr>
              <a:t>démarrage de la réforme budgétaire avec la mise en place des nomenclatures budgétaires adaptées aux standards internationaux.</a:t>
            </a:r>
          </a:p>
          <a:p>
            <a:pPr algn="just">
              <a:spcBef>
                <a:spcPts val="600"/>
              </a:spcBef>
              <a:spcAft>
                <a:spcPts val="300"/>
              </a:spcAft>
              <a:buFont typeface="Wingdings" pitchFamily="2" charset="2"/>
              <a:buChar char="§"/>
            </a:pPr>
            <a:r>
              <a:rPr lang="fr-FR" sz="2000" b="1" dirty="0">
                <a:effectLst/>
                <a:latin typeface="Arial" panose="020B0604020202020204" pitchFamily="34" charset="0"/>
                <a:ea typeface="Times New Roman" panose="02020603050405020304" pitchFamily="18" charset="0"/>
                <a:cs typeface="Arial" panose="020B0604020202020204" pitchFamily="34" charset="0"/>
              </a:rPr>
              <a:t>2008 : </a:t>
            </a:r>
            <a:r>
              <a:rPr lang="fr-FR" sz="2000" dirty="0">
                <a:effectLst/>
                <a:latin typeface="Arial" panose="020B0604020202020204" pitchFamily="34" charset="0"/>
                <a:ea typeface="Times New Roman" panose="02020603050405020304" pitchFamily="18" charset="0"/>
                <a:cs typeface="Arial" panose="020B0604020202020204" pitchFamily="34" charset="0"/>
              </a:rPr>
              <a:t>mise en place du Comité de pilotage chargé de mener tous les travaux relatifs à la bascule au mode budget programme couramment appelé </a:t>
            </a:r>
            <a:r>
              <a:rPr lang="fr-FR" sz="2000" b="1" i="1" dirty="0">
                <a:effectLst/>
                <a:latin typeface="Arial" panose="020B0604020202020204" pitchFamily="34" charset="0"/>
                <a:ea typeface="Times New Roman" panose="02020603050405020304" pitchFamily="18" charset="0"/>
                <a:cs typeface="Arial" panose="020B0604020202020204" pitchFamily="34" charset="0"/>
              </a:rPr>
              <a:t>« Budgétisation par objectifs de programme ou BOP) </a:t>
            </a:r>
            <a:r>
              <a:rPr lang="fr-FR" sz="2000" i="1" dirty="0">
                <a:effectLst/>
                <a:latin typeface="Arial" panose="020B0604020202020204" pitchFamily="34" charset="0"/>
                <a:ea typeface="Times New Roman" panose="02020603050405020304" pitchFamily="18" charset="0"/>
                <a:cs typeface="Arial" panose="020B0604020202020204" pitchFamily="34" charset="0"/>
              </a:rPr>
              <a:t>au Gabon</a:t>
            </a:r>
            <a:r>
              <a:rPr lang="fr-FR" sz="2000" b="1" i="1"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a:effectLst/>
                <a:latin typeface="Arial" panose="020B0604020202020204" pitchFamily="34" charset="0"/>
                <a:ea typeface="Times New Roman" panose="02020603050405020304" pitchFamily="18" charset="0"/>
                <a:cs typeface="Arial" panose="020B0604020202020204" pitchFamily="34" charset="0"/>
              </a:rPr>
              <a:t>Ce Comité a notamment :</a:t>
            </a:r>
          </a:p>
          <a:p>
            <a:pPr algn="just">
              <a:spcBef>
                <a:spcPts val="300"/>
              </a:spcBef>
              <a:spcAft>
                <a:spcPts val="300"/>
              </a:spcAft>
              <a:buFont typeface="Wingdings" pitchFamily="2" charset="2"/>
              <a:buChar char="§"/>
            </a:pPr>
            <a:endParaRPr lang="fr-FR" sz="300" dirty="0">
              <a:effectLst/>
              <a:latin typeface="Arial" panose="020B0604020202020204" pitchFamily="34" charset="0"/>
              <a:ea typeface="Times New Roman" panose="02020603050405020304" pitchFamily="18" charset="0"/>
              <a:cs typeface="Arial" panose="020B0604020202020204" pitchFamily="34" charset="0"/>
            </a:endParaRPr>
          </a:p>
          <a:p>
            <a:pPr lvl="2" algn="just">
              <a:lnSpc>
                <a:spcPct val="100000"/>
              </a:lnSpc>
              <a:spcBef>
                <a:spcPts val="300"/>
              </a:spcBef>
              <a:spcAft>
                <a:spcPts val="300"/>
              </a:spcAft>
              <a:buFont typeface="Wingdings" pitchFamily="2" charset="2"/>
              <a:buChar char="ü"/>
            </a:pPr>
            <a:r>
              <a:rPr lang="fr-FR" sz="1800" dirty="0">
                <a:latin typeface="Arial" panose="020B0604020202020204" pitchFamily="34" charset="0"/>
                <a:ea typeface="Times New Roman" panose="02020603050405020304" pitchFamily="18" charset="0"/>
                <a:cs typeface="Arial" panose="020B0604020202020204" pitchFamily="34" charset="0"/>
              </a:rPr>
              <a:t>d</a:t>
            </a:r>
            <a:r>
              <a:rPr lang="fr-FR" sz="1800" dirty="0">
                <a:effectLst/>
                <a:latin typeface="Arial" panose="020B0604020202020204" pitchFamily="34" charset="0"/>
                <a:ea typeface="Times New Roman" panose="02020603050405020304" pitchFamily="18" charset="0"/>
                <a:cs typeface="Arial" panose="020B0604020202020204" pitchFamily="34" charset="0"/>
              </a:rPr>
              <a:t>éveloppé le cadre juridique et réglementaire conforme aux directives CEMAC ; </a:t>
            </a:r>
          </a:p>
          <a:p>
            <a:pPr lvl="2" algn="just">
              <a:lnSpc>
                <a:spcPct val="100000"/>
              </a:lnSpc>
              <a:spcBef>
                <a:spcPts val="300"/>
              </a:spcBef>
              <a:spcAft>
                <a:spcPts val="300"/>
              </a:spcAft>
              <a:buFont typeface="Wingdings" pitchFamily="2" charset="2"/>
              <a:buChar char="ü"/>
            </a:pPr>
            <a:r>
              <a:rPr lang="fr-FR" sz="1800" dirty="0">
                <a:latin typeface="Arial" panose="020B0604020202020204" pitchFamily="34" charset="0"/>
                <a:ea typeface="Times New Roman" panose="02020603050405020304" pitchFamily="18" charset="0"/>
                <a:cs typeface="Arial" panose="020B0604020202020204" pitchFamily="34" charset="0"/>
              </a:rPr>
              <a:t>mis en place toutes les </a:t>
            </a:r>
            <a:r>
              <a:rPr lang="fr-FR" sz="1800" dirty="0">
                <a:effectLst/>
                <a:latin typeface="Arial" panose="020B0604020202020204" pitchFamily="34" charset="0"/>
                <a:ea typeface="Times New Roman" panose="02020603050405020304" pitchFamily="18" charset="0"/>
                <a:cs typeface="Arial" panose="020B0604020202020204" pitchFamily="34" charset="0"/>
              </a:rPr>
              <a:t>composantes techniques de la nouvelle gestion budgétaire (l’architecture budgétaire en mission-programme-action, la cartographie des BOP et des UO, classification des opérations budgétaires, maquettes des PAP</a:t>
            </a:r>
            <a:r>
              <a:rPr lang="fr-FR" sz="1800" dirty="0">
                <a:latin typeface="Arial" panose="020B0604020202020204" pitchFamily="34" charset="0"/>
                <a:ea typeface="Times New Roman" panose="02020603050405020304" pitchFamily="18" charset="0"/>
                <a:cs typeface="Arial" panose="020B0604020202020204" pitchFamily="34" charset="0"/>
              </a:rPr>
              <a:t> et RAP…) ;</a:t>
            </a:r>
          </a:p>
          <a:p>
            <a:pPr lvl="2" algn="just">
              <a:lnSpc>
                <a:spcPct val="100000"/>
              </a:lnSpc>
              <a:spcBef>
                <a:spcPts val="300"/>
              </a:spcBef>
              <a:spcAft>
                <a:spcPts val="300"/>
              </a:spcAft>
              <a:buFont typeface="Wingdings" pitchFamily="2" charset="2"/>
              <a:buChar char="ü"/>
            </a:pPr>
            <a:r>
              <a:rPr lang="fr-FR" sz="1800" dirty="0">
                <a:latin typeface="Arial" panose="020B0604020202020204" pitchFamily="34" charset="0"/>
                <a:ea typeface="Times New Roman" panose="02020603050405020304" pitchFamily="18" charset="0"/>
                <a:cs typeface="Arial" panose="020B0604020202020204" pitchFamily="34" charset="0"/>
              </a:rPr>
              <a:t>élaboré le manuel d’exécution de la dépense avec l’appui technique du FMI ;</a:t>
            </a:r>
          </a:p>
          <a:p>
            <a:pPr lvl="2" algn="just">
              <a:lnSpc>
                <a:spcPct val="100000"/>
              </a:lnSpc>
              <a:spcBef>
                <a:spcPts val="300"/>
              </a:spcBef>
              <a:spcAft>
                <a:spcPts val="300"/>
              </a:spcAft>
              <a:buFont typeface="Wingdings" pitchFamily="2" charset="2"/>
              <a:buChar char="ü"/>
            </a:pPr>
            <a:r>
              <a:rPr lang="fr-FR" sz="1800" dirty="0">
                <a:latin typeface="Arial" panose="020B0604020202020204" pitchFamily="34" charset="0"/>
                <a:cs typeface="Arial" panose="020B0604020202020204" pitchFamily="34" charset="0"/>
              </a:rPr>
              <a:t>développé et mis à disposition des outils d’organisation, de programmation et de  pilotage de l’action et des résultats…. ;</a:t>
            </a:r>
          </a:p>
          <a:p>
            <a:pPr lvl="2" algn="just">
              <a:lnSpc>
                <a:spcPct val="100000"/>
              </a:lnSpc>
              <a:spcBef>
                <a:spcPts val="300"/>
              </a:spcBef>
              <a:spcAft>
                <a:spcPts val="300"/>
              </a:spcAft>
              <a:buFont typeface="Wingdings" pitchFamily="2" charset="2"/>
              <a:buChar char="ü"/>
            </a:pPr>
            <a:r>
              <a:rPr lang="fr-FR" sz="1800" dirty="0">
                <a:latin typeface="Arial" panose="020B0604020202020204" pitchFamily="34" charset="0"/>
                <a:cs typeface="Arial" panose="020B0604020202020204" pitchFamily="34" charset="0"/>
              </a:rPr>
              <a:t>mis en route les nouveaux processus de gestion budgétaire (</a:t>
            </a:r>
            <a:r>
              <a:rPr lang="fr-FR" sz="1800" b="1" kern="1200" dirty="0">
                <a:solidFill>
                  <a:schemeClr val="tx1"/>
                </a:solidFill>
                <a:effectLst/>
                <a:latin typeface="+mn-lt"/>
                <a:ea typeface="+mn-ea"/>
                <a:cs typeface="+mn-cs"/>
              </a:rPr>
              <a:t>conférences budgétaires </a:t>
            </a:r>
            <a:r>
              <a:rPr lang="fr-FR" sz="1800" b="0" kern="1200" dirty="0">
                <a:solidFill>
                  <a:schemeClr val="tx1"/>
                </a:solidFill>
                <a:effectLst/>
                <a:latin typeface="+mn-lt"/>
                <a:ea typeface="+mn-ea"/>
                <a:cs typeface="+mn-cs"/>
              </a:rPr>
              <a:t>sous le format BOP, </a:t>
            </a:r>
            <a:r>
              <a:rPr lang="fr-FR" sz="1800" b="1" dirty="0"/>
              <a:t>p</a:t>
            </a:r>
            <a:r>
              <a:rPr lang="fr-FR" sz="1800" b="1" kern="1200" dirty="0">
                <a:solidFill>
                  <a:schemeClr val="tx1"/>
                </a:solidFill>
                <a:effectLst/>
                <a:latin typeface="+mn-lt"/>
                <a:ea typeface="+mn-ea"/>
                <a:cs typeface="+mn-cs"/>
              </a:rPr>
              <a:t>réparation et tenue d’un premier Débat d’Orientations Budgétaires au Parlement (DOB), circulaires de mise en place du budget…) ;</a:t>
            </a:r>
          </a:p>
          <a:p>
            <a:pPr lvl="2" algn="just">
              <a:lnSpc>
                <a:spcPct val="100000"/>
              </a:lnSpc>
              <a:spcBef>
                <a:spcPts val="300"/>
              </a:spcBef>
              <a:spcAft>
                <a:spcPts val="300"/>
              </a:spcAft>
              <a:buFont typeface="Wingdings" pitchFamily="2" charset="2"/>
              <a:buChar char="ü"/>
            </a:pPr>
            <a:r>
              <a:rPr lang="fr-FR" sz="1800" dirty="0">
                <a:latin typeface="Arial" panose="020B0604020202020204" pitchFamily="34" charset="0"/>
                <a:cs typeface="Arial" panose="020B0604020202020204" pitchFamily="34" charset="0"/>
              </a:rPr>
              <a:t>assuré la sensibilisation-formation des acteurs.</a:t>
            </a:r>
          </a:p>
        </p:txBody>
      </p:sp>
    </p:spTree>
    <p:extLst>
      <p:ext uri="{BB962C8B-B14F-4D97-AF65-F5344CB8AC3E}">
        <p14:creationId xmlns:p14="http://schemas.microsoft.com/office/powerpoint/2010/main" val="20777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50840"/>
            <a:ext cx="10515600" cy="905535"/>
          </a:xfrm>
        </p:spPr>
        <p:txBody>
          <a:bodyPr>
            <a:normAutofit fontScale="90000"/>
          </a:bodyPr>
          <a:lstStyle/>
          <a:p>
            <a:pPr algn="ctr"/>
            <a:r>
              <a:rPr lang="en-US" dirty="0">
                <a:latin typeface="Arial" panose="020B0604020202020204" pitchFamily="34" charset="0"/>
                <a:cs typeface="Arial" panose="020B0604020202020204" pitchFamily="34" charset="0"/>
              </a:rPr>
              <a:t>I- Brefs rappels de la réforme budgétaire (2/2)</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454366"/>
            <a:ext cx="10633364" cy="1021862"/>
          </a:xfrm>
        </p:spPr>
        <p:txBody>
          <a:bodyPr>
            <a:noAutofit/>
          </a:bodyPr>
          <a:lstStyle/>
          <a:p>
            <a:pPr algn="just">
              <a:buFont typeface="Wingdings" pitchFamily="2" charset="2"/>
              <a:buChar char="§"/>
            </a:pPr>
            <a:r>
              <a:rPr lang="fr-FR" sz="2000" b="1" dirty="0">
                <a:effectLst/>
                <a:latin typeface="Arial" panose="020B0604020202020204" pitchFamily="34" charset="0"/>
                <a:ea typeface="Times New Roman" panose="02020603050405020304" pitchFamily="18" charset="0"/>
                <a:cs typeface="Arial" panose="020B0604020202020204" pitchFamily="34" charset="0"/>
              </a:rPr>
              <a:t>2015 : </a:t>
            </a:r>
            <a:r>
              <a:rPr lang="fr-FR" sz="2000" dirty="0">
                <a:effectLst/>
                <a:latin typeface="Arial" panose="020B0604020202020204" pitchFamily="34" charset="0"/>
                <a:ea typeface="Times New Roman" panose="02020603050405020304" pitchFamily="18" charset="0"/>
                <a:cs typeface="Arial" panose="020B0604020202020204" pitchFamily="34" charset="0"/>
              </a:rPr>
              <a:t>passage effectif au budget programme avec l’entrée en vigueur de la loi organique n°020/2014 du 21 mai 2015 relative aux lois de </a:t>
            </a:r>
            <a:r>
              <a:rPr lang="fr-FR" sz="2000" dirty="0">
                <a:latin typeface="Arial" panose="020B0604020202020204" pitchFamily="34" charset="0"/>
                <a:ea typeface="Times New Roman" panose="02020603050405020304" pitchFamily="18" charset="0"/>
                <a:cs typeface="Arial" panose="020B0604020202020204" pitchFamily="34" charset="0"/>
              </a:rPr>
              <a:t>finances et l’exécution du budget et tous les textes d’application.</a:t>
            </a:r>
          </a:p>
        </p:txBody>
      </p:sp>
      <p:graphicFrame>
        <p:nvGraphicFramePr>
          <p:cNvPr id="4" name="Tableau 4">
            <a:extLst>
              <a:ext uri="{FF2B5EF4-FFF2-40B4-BE49-F238E27FC236}">
                <a16:creationId xmlns:a16="http://schemas.microsoft.com/office/drawing/2014/main" id="{E1C00F81-0AB7-9544-8F1E-EB0A793A2C92}"/>
              </a:ext>
            </a:extLst>
          </p:cNvPr>
          <p:cNvGraphicFramePr>
            <a:graphicFrameLocks noGrp="1"/>
          </p:cNvGraphicFramePr>
          <p:nvPr>
            <p:extLst>
              <p:ext uri="{D42A27DB-BD31-4B8C-83A1-F6EECF244321}">
                <p14:modId xmlns:p14="http://schemas.microsoft.com/office/powerpoint/2010/main" val="3343487110"/>
              </p:ext>
            </p:extLst>
          </p:nvPr>
        </p:nvGraphicFramePr>
        <p:xfrm>
          <a:off x="838200" y="2463871"/>
          <a:ext cx="10515600" cy="42214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008657998"/>
                    </a:ext>
                  </a:extLst>
                </a:gridCol>
                <a:gridCol w="5257800">
                  <a:extLst>
                    <a:ext uri="{9D8B030D-6E8A-4147-A177-3AD203B41FA5}">
                      <a16:colId xmlns:a16="http://schemas.microsoft.com/office/drawing/2014/main" val="2218085720"/>
                    </a:ext>
                  </a:extLst>
                </a:gridCol>
              </a:tblGrid>
              <a:tr h="632533">
                <a:tc>
                  <a:txBody>
                    <a:bodyPr/>
                    <a:lstStyle/>
                    <a:p>
                      <a:r>
                        <a:rPr lang="fr-FR" dirty="0">
                          <a:latin typeface="Arial" panose="020B0604020202020204" pitchFamily="34" charset="0"/>
                          <a:cs typeface="Arial" panose="020B0604020202020204" pitchFamily="34" charset="0"/>
                        </a:rPr>
                        <a:t>Quelques innovations déjà mises en ouevre mais à consolider</a:t>
                      </a:r>
                    </a:p>
                  </a:txBody>
                  <a:tcPr/>
                </a:tc>
                <a:tc>
                  <a:txBody>
                    <a:bodyPr/>
                    <a:lstStyle/>
                    <a:p>
                      <a:pPr algn="l"/>
                      <a:r>
                        <a:rPr lang="fr-FR" sz="1800" b="1" dirty="0">
                          <a:solidFill>
                            <a:schemeClr val="bg1"/>
                          </a:solidFill>
                          <a:latin typeface="Arial" panose="020B0604020202020204" pitchFamily="34" charset="0"/>
                          <a:cs typeface="Arial" panose="020B0604020202020204" pitchFamily="34" charset="0"/>
                        </a:rPr>
                        <a:t>Des chantiers à ouvrir pour un déploiement complet de la réforme</a:t>
                      </a:r>
                    </a:p>
                  </a:txBody>
                  <a:tcPr/>
                </a:tc>
                <a:extLst>
                  <a:ext uri="{0D108BD9-81ED-4DB2-BD59-A6C34878D82A}">
                    <a16:rowId xmlns:a16="http://schemas.microsoft.com/office/drawing/2014/main" val="2703418876"/>
                  </a:ext>
                </a:extLst>
              </a:tr>
              <a:tr h="3539173">
                <a:tc>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lang="fr-FR" sz="1700" b="0" kern="1200" dirty="0">
                          <a:solidFill>
                            <a:schemeClr val="tx1"/>
                          </a:solidFill>
                          <a:effectLst/>
                          <a:latin typeface="Arial" panose="020B0604020202020204" pitchFamily="34" charset="0"/>
                          <a:ea typeface="+mn-ea"/>
                          <a:cs typeface="Arial" panose="020B0604020202020204" pitchFamily="34" charset="0"/>
                        </a:rPr>
                        <a:t>le dialogue stratégique entre les Ministres</a:t>
                      </a:r>
                      <a:r>
                        <a:rPr lang="fr-FR" sz="1700" b="0" kern="1200" baseline="0" dirty="0">
                          <a:solidFill>
                            <a:schemeClr val="tx1"/>
                          </a:solidFill>
                          <a:effectLst/>
                          <a:latin typeface="Arial" panose="020B0604020202020204" pitchFamily="34" charset="0"/>
                          <a:ea typeface="+mn-ea"/>
                          <a:cs typeface="Arial" panose="020B0604020202020204" pitchFamily="34" charset="0"/>
                        </a:rPr>
                        <a:t> et les </a:t>
                      </a:r>
                      <a:r>
                        <a:rPr lang="fr-FR" sz="1700" b="0" kern="1200" dirty="0">
                          <a:solidFill>
                            <a:schemeClr val="tx1"/>
                          </a:solidFill>
                          <a:effectLst/>
                          <a:latin typeface="Arial" panose="020B0604020202020204" pitchFamily="34" charset="0"/>
                          <a:ea typeface="+mn-ea"/>
                          <a:cs typeface="Arial" panose="020B0604020202020204" pitchFamily="34" charset="0"/>
                        </a:rPr>
                        <a:t>RPROG sur la mise en œuvre des Projets annuels de performance (PAP)</a:t>
                      </a:r>
                    </a:p>
                    <a:p>
                      <a:pPr marL="285750" marR="0" lvl="0"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lang="fr-FR" sz="1700" b="0" kern="1200" baseline="0" dirty="0">
                          <a:solidFill>
                            <a:schemeClr val="tx1"/>
                          </a:solidFill>
                          <a:effectLst/>
                          <a:latin typeface="Arial" panose="020B0604020202020204" pitchFamily="34" charset="0"/>
                          <a:ea typeface="+mn-ea"/>
                          <a:cs typeface="Arial" panose="020B0604020202020204" pitchFamily="34" charset="0"/>
                        </a:rPr>
                        <a:t>la déconcentration progressive de l’ordonnancement</a:t>
                      </a:r>
                      <a:endParaRPr lang="fr-FR" sz="1700" b="0" kern="1200" dirty="0">
                        <a:solidFill>
                          <a:schemeClr val="tx1"/>
                        </a:solidFill>
                        <a:effectLst/>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lang="fr-FR" sz="1700" b="0" kern="1200" baseline="0" dirty="0">
                          <a:solidFill>
                            <a:schemeClr val="tx1"/>
                          </a:solidFill>
                          <a:effectLst/>
                          <a:latin typeface="Arial" panose="020B0604020202020204" pitchFamily="34" charset="0"/>
                          <a:ea typeface="+mn-ea"/>
                          <a:cs typeface="Arial" panose="020B0604020202020204" pitchFamily="34" charset="0"/>
                        </a:rPr>
                        <a:t>la mise en place des cadres budgétaire et de dépenses à moyen terme (CDMT et CBMT)</a:t>
                      </a:r>
                    </a:p>
                    <a:p>
                      <a:pPr marL="285750" marR="0" lvl="0"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lang="fr-FR" sz="1700" b="0" kern="1200" baseline="0" dirty="0">
                          <a:solidFill>
                            <a:schemeClr val="tx1"/>
                          </a:solidFill>
                          <a:effectLst/>
                          <a:latin typeface="Arial" panose="020B0604020202020204" pitchFamily="34" charset="0"/>
                          <a:ea typeface="+mn-ea"/>
                          <a:cs typeface="Arial" panose="020B0604020202020204" pitchFamily="34" charset="0"/>
                        </a:rPr>
                        <a:t>l’adossement en cours d</a:t>
                      </a:r>
                      <a:r>
                        <a:rPr lang="fr-FR" sz="1700" b="0" kern="1200" dirty="0">
                          <a:solidFill>
                            <a:schemeClr val="tx1"/>
                          </a:solidFill>
                          <a:effectLst/>
                          <a:latin typeface="Arial" panose="020B0604020202020204" pitchFamily="34" charset="0"/>
                          <a:ea typeface="+mn-ea"/>
                          <a:cs typeface="Arial" panose="020B0604020202020204" pitchFamily="34" charset="0"/>
                        </a:rPr>
                        <a:t>es plans d’engagement de l’administration aux capacités réelles de trésorerie de l’Etat…</a:t>
                      </a:r>
                    </a:p>
                    <a:p>
                      <a:pPr marL="285750" marR="0" lvl="0"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lang="fr-FR" sz="1700" b="0" kern="1200" baseline="0" dirty="0">
                          <a:solidFill>
                            <a:schemeClr val="tx1"/>
                          </a:solidFill>
                          <a:effectLst/>
                          <a:latin typeface="Arial" panose="020B0604020202020204" pitchFamily="34" charset="0"/>
                          <a:ea typeface="+mn-ea"/>
                          <a:cs typeface="Arial" panose="020B0604020202020204" pitchFamily="34" charset="0"/>
                        </a:rPr>
                        <a:t>la tenue du débat d’orientation budgétaire</a:t>
                      </a:r>
                    </a:p>
                    <a:p>
                      <a:pPr marL="285750" marR="0" lvl="0"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lang="fr-FR" sz="1700" b="0" kern="1200" baseline="0" dirty="0">
                          <a:solidFill>
                            <a:schemeClr val="tx1"/>
                          </a:solidFill>
                          <a:effectLst/>
                          <a:latin typeface="Arial" panose="020B0604020202020204" pitchFamily="34" charset="0"/>
                          <a:ea typeface="+mn-ea"/>
                          <a:cs typeface="Arial" panose="020B0604020202020204" pitchFamily="34" charset="0"/>
                        </a:rPr>
                        <a:t>l’élaboration, chaque année, des PAP et des RAP</a:t>
                      </a:r>
                    </a:p>
                  </a:txBody>
                  <a:tcPr/>
                </a:tc>
                <a:tc>
                  <a:txBody>
                    <a:bodyPr/>
                    <a:lstStyle/>
                    <a:p>
                      <a:pPr marL="285750" indent="-285750" algn="l">
                        <a:spcBef>
                          <a:spcPts val="600"/>
                        </a:spcBef>
                        <a:buFont typeface="Wingdings" pitchFamily="2" charset="2"/>
                        <a:buChar char="ü"/>
                      </a:pPr>
                      <a:r>
                        <a:rPr lang="fr-FR" sz="1700" kern="1200" dirty="0">
                          <a:solidFill>
                            <a:schemeClr val="dk1"/>
                          </a:solidFill>
                          <a:effectLst/>
                          <a:latin typeface="Arial" panose="020B0604020202020204" pitchFamily="34" charset="0"/>
                          <a:ea typeface="+mn-ea"/>
                          <a:cs typeface="Arial" panose="020B0604020202020204" pitchFamily="34" charset="0"/>
                        </a:rPr>
                        <a:t>adapter les modalités du contrôle budgétaire à la gestion en mode budget programme </a:t>
                      </a:r>
                      <a:r>
                        <a:rPr lang="fr-FR" sz="1700" dirty="0">
                          <a:effectLst/>
                          <a:latin typeface="Arial" panose="020B0604020202020204" pitchFamily="34" charset="0"/>
                          <a:cs typeface="Arial" panose="020B0604020202020204" pitchFamily="34" charset="0"/>
                        </a:rPr>
                        <a:t> </a:t>
                      </a:r>
                    </a:p>
                    <a:p>
                      <a:pPr marL="285750" indent="-285750" algn="l">
                        <a:spcBef>
                          <a:spcPts val="600"/>
                        </a:spcBef>
                        <a:buFont typeface="Wingdings" pitchFamily="2" charset="2"/>
                        <a:buChar char="ü"/>
                      </a:pPr>
                      <a:r>
                        <a:rPr lang="fr-FR" sz="1700" dirty="0">
                          <a:effectLst/>
                          <a:latin typeface="Arial" panose="020B0604020202020204" pitchFamily="34" charset="0"/>
                          <a:cs typeface="Arial" panose="020B0604020202020204" pitchFamily="34" charset="0"/>
                        </a:rPr>
                        <a:t>introduire le contrôle interne et le contrôle de gestion au sein de l’Administration</a:t>
                      </a:r>
                    </a:p>
                    <a:p>
                      <a:pPr marL="285750" indent="-285750" algn="l">
                        <a:spcBef>
                          <a:spcPts val="600"/>
                        </a:spcBef>
                        <a:buFont typeface="Wingdings" pitchFamily="2" charset="2"/>
                        <a:buChar char="ü"/>
                      </a:pPr>
                      <a:r>
                        <a:rPr lang="fr-FR" sz="1700" dirty="0">
                          <a:effectLst/>
                          <a:latin typeface="Arial" panose="020B0604020202020204" pitchFamily="34" charset="0"/>
                          <a:cs typeface="Arial" panose="020B0604020202020204" pitchFamily="34" charset="0"/>
                        </a:rPr>
                        <a:t>stabiliser le système d’information budgétaire et l’étendre aux services déconcentrés</a:t>
                      </a:r>
                    </a:p>
                    <a:p>
                      <a:pPr marL="285750" lvl="0" indent="-285750" algn="l" defTabSz="914400" rtl="0" eaLnBrk="1" latinLnBrk="0" hangingPunct="1">
                        <a:lnSpc>
                          <a:spcPct val="115000"/>
                        </a:lnSpc>
                        <a:spcBef>
                          <a:spcPts val="600"/>
                        </a:spcBef>
                        <a:spcAft>
                          <a:spcPts val="800"/>
                        </a:spcAft>
                        <a:buFont typeface="Wingdings" pitchFamily="2" charset="2"/>
                        <a:buChar char="ü"/>
                      </a:pPr>
                      <a:r>
                        <a:rPr lang="fr-FR" sz="1700" kern="1200" dirty="0">
                          <a:solidFill>
                            <a:schemeClr val="dk1"/>
                          </a:solidFill>
                          <a:effectLst/>
                          <a:latin typeface="Arial" panose="020B0604020202020204" pitchFamily="34" charset="0"/>
                          <a:ea typeface="+mn-ea"/>
                          <a:cs typeface="Arial" panose="020B0604020202020204" pitchFamily="34" charset="0"/>
                        </a:rPr>
                        <a:t>introduire la gestion en autorisations d’engagement et crédits de paiement (AE/CP), utile pour la gestion budgétaire des projets pluriannuels…. </a:t>
                      </a:r>
                    </a:p>
                  </a:txBody>
                  <a:tcPr/>
                </a:tc>
                <a:extLst>
                  <a:ext uri="{0D108BD9-81ED-4DB2-BD59-A6C34878D82A}">
                    <a16:rowId xmlns:a16="http://schemas.microsoft.com/office/drawing/2014/main" val="363771779"/>
                  </a:ext>
                </a:extLst>
              </a:tr>
            </a:tbl>
          </a:graphicData>
        </a:graphic>
      </p:graphicFrame>
    </p:spTree>
    <p:extLst>
      <p:ext uri="{BB962C8B-B14F-4D97-AF65-F5344CB8AC3E}">
        <p14:creationId xmlns:p14="http://schemas.microsoft.com/office/powerpoint/2010/main" val="336739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87911"/>
            <a:ext cx="10515600" cy="1036165"/>
          </a:xfrm>
        </p:spPr>
        <p:txBody>
          <a:bodyPr>
            <a:normAutofit fontScale="90000"/>
          </a:bodyPr>
          <a:lstStyle/>
          <a:p>
            <a:pPr algn="ctr"/>
            <a:r>
              <a:rPr lang="en-US" dirty="0">
                <a:latin typeface="Arial" panose="020B0604020202020204" pitchFamily="34" charset="0"/>
                <a:cs typeface="Arial" panose="020B0604020202020204" pitchFamily="34" charset="0"/>
              </a:rPr>
              <a:t>II- Quelques outils de maîtrise et de pilotage de l’exécution des dépenses publiques (1/2)</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720436" y="1676991"/>
            <a:ext cx="10633364" cy="2131616"/>
          </a:xfrm>
        </p:spPr>
        <p:txBody>
          <a:bodyPr>
            <a:noAutofit/>
          </a:bodyPr>
          <a:lstStyle/>
          <a:p>
            <a:pPr algn="just">
              <a:lnSpc>
                <a:spcPct val="120000"/>
              </a:lnSpc>
              <a:spcAft>
                <a:spcPts val="600"/>
              </a:spcAft>
              <a:buFont typeface="Wingdings" pitchFamily="2" charset="2"/>
              <a:buChar char="§"/>
            </a:pPr>
            <a:r>
              <a:rPr lang="fr-FR" sz="1900" b="1" dirty="0">
                <a:latin typeface="Arial" panose="020B0604020202020204" pitchFamily="34" charset="0"/>
                <a:cs typeface="Arial" panose="020B0604020202020204" pitchFamily="34" charset="0"/>
              </a:rPr>
              <a:t>L’élaboration des plans d’engagement, de trésorerie et de passation de marchés </a:t>
            </a:r>
          </a:p>
          <a:p>
            <a:pPr marL="0" indent="0" algn="just">
              <a:buNone/>
            </a:pPr>
            <a:r>
              <a:rPr lang="fr-FR" sz="1900" dirty="0">
                <a:latin typeface="Arial" panose="020B0604020202020204" pitchFamily="34" charset="0"/>
                <a:ea typeface="MS Mincho" panose="02020609040205080304" pitchFamily="49" charset="-128"/>
                <a:cs typeface="Arial" panose="020B0604020202020204" pitchFamily="34" charset="0"/>
              </a:rPr>
              <a:t>Conformément aux dispositions </a:t>
            </a:r>
            <a:r>
              <a:rPr lang="fr-FR" sz="1900" b="1" dirty="0">
                <a:latin typeface="Arial" panose="020B0604020202020204" pitchFamily="34" charset="0"/>
                <a:ea typeface="MS Mincho" panose="02020609040205080304" pitchFamily="49" charset="-128"/>
                <a:cs typeface="Arial" panose="020B0604020202020204" pitchFamily="34" charset="0"/>
              </a:rPr>
              <a:t>de la loi organique n°020/2014 du 21 mai 2015 relative aux lois de finances et à l’exécution du budget (LOLFEB)</a:t>
            </a:r>
            <a:r>
              <a:rPr lang="fr-FR" sz="1900" dirty="0">
                <a:latin typeface="Arial" panose="020B0604020202020204" pitchFamily="34" charset="0"/>
                <a:ea typeface="MS Mincho" panose="02020609040205080304" pitchFamily="49" charset="-128"/>
                <a:cs typeface="Arial" panose="020B0604020202020204" pitchFamily="34" charset="0"/>
              </a:rPr>
              <a:t>, un plan de trésorerie annuel mensualisé, comportant un plan d’engagement est joint au projet de loi de finances de l’année. </a:t>
            </a:r>
          </a:p>
          <a:p>
            <a:pPr marL="0" indent="0" algn="just">
              <a:buNone/>
            </a:pPr>
            <a:r>
              <a:rPr lang="fr-FR" sz="1900" dirty="0">
                <a:latin typeface="Arial" panose="020B0604020202020204" pitchFamily="34" charset="0"/>
                <a:ea typeface="MS Mincho" panose="02020609040205080304" pitchFamily="49" charset="-128"/>
                <a:cs typeface="Arial" panose="020B0604020202020204" pitchFamily="34" charset="0"/>
              </a:rPr>
              <a:t>Dans cet optique, </a:t>
            </a:r>
            <a:r>
              <a:rPr lang="fr-FR" sz="1900" b="1" dirty="0">
                <a:latin typeface="Arial" panose="020B0604020202020204" pitchFamily="34" charset="0"/>
                <a:ea typeface="MS Mincho" panose="02020609040205080304" pitchFamily="49" charset="-128"/>
                <a:cs typeface="Arial" panose="020B0604020202020204" pitchFamily="34" charset="0"/>
              </a:rPr>
              <a:t>l’arrêté n°00013/MBCP du 02 juin 2022 organisant la production des plans d’engagement</a:t>
            </a:r>
            <a:r>
              <a:rPr lang="fr-FR" sz="1900" dirty="0">
                <a:latin typeface="Arial" panose="020B0604020202020204" pitchFamily="34" charset="0"/>
                <a:ea typeface="MS Mincho" panose="02020609040205080304" pitchFamily="49" charset="-128"/>
                <a:cs typeface="Arial" panose="020B0604020202020204" pitchFamily="34" charset="0"/>
              </a:rPr>
              <a:t> a été pris.</a:t>
            </a:r>
          </a:p>
        </p:txBody>
      </p:sp>
      <p:graphicFrame>
        <p:nvGraphicFramePr>
          <p:cNvPr id="5" name="Tableau 5">
            <a:extLst>
              <a:ext uri="{FF2B5EF4-FFF2-40B4-BE49-F238E27FC236}">
                <a16:creationId xmlns:a16="http://schemas.microsoft.com/office/drawing/2014/main" id="{067CE824-8174-D94D-A638-1FD6CF029A02}"/>
              </a:ext>
            </a:extLst>
          </p:cNvPr>
          <p:cNvGraphicFramePr>
            <a:graphicFrameLocks noGrp="1"/>
          </p:cNvGraphicFramePr>
          <p:nvPr>
            <p:extLst>
              <p:ext uri="{D42A27DB-BD31-4B8C-83A1-F6EECF244321}">
                <p14:modId xmlns:p14="http://schemas.microsoft.com/office/powerpoint/2010/main" val="242947309"/>
              </p:ext>
            </p:extLst>
          </p:nvPr>
        </p:nvGraphicFramePr>
        <p:xfrm>
          <a:off x="720436" y="3869025"/>
          <a:ext cx="10633364" cy="2956560"/>
        </p:xfrm>
        <a:graphic>
          <a:graphicData uri="http://schemas.openxmlformats.org/drawingml/2006/table">
            <a:tbl>
              <a:tblPr firstRow="1" bandRow="1">
                <a:tableStyleId>{5DA37D80-6434-44D0-A028-1B22A696006F}</a:tableStyleId>
              </a:tblPr>
              <a:tblGrid>
                <a:gridCol w="2565915">
                  <a:extLst>
                    <a:ext uri="{9D8B030D-6E8A-4147-A177-3AD203B41FA5}">
                      <a16:colId xmlns:a16="http://schemas.microsoft.com/office/drawing/2014/main" val="2576426762"/>
                    </a:ext>
                  </a:extLst>
                </a:gridCol>
                <a:gridCol w="8067449">
                  <a:extLst>
                    <a:ext uri="{9D8B030D-6E8A-4147-A177-3AD203B41FA5}">
                      <a16:colId xmlns:a16="http://schemas.microsoft.com/office/drawing/2014/main" val="4097642586"/>
                    </a:ext>
                  </a:extLst>
                </a:gridCol>
              </a:tblGrid>
              <a:tr h="347997">
                <a:tc>
                  <a:txBody>
                    <a:bodyPr/>
                    <a:lstStyle/>
                    <a:p>
                      <a:r>
                        <a:rPr lang="fr-FR" sz="1700" dirty="0">
                          <a:latin typeface="Arial" panose="020B0604020202020204" pitchFamily="34" charset="0"/>
                          <a:cs typeface="Arial" panose="020B0604020202020204" pitchFamily="34" charset="0"/>
                        </a:rPr>
                        <a:t>Outils</a:t>
                      </a:r>
                    </a:p>
                  </a:txBody>
                  <a:tcPr/>
                </a:tc>
                <a:tc>
                  <a:txBody>
                    <a:bodyPr/>
                    <a:lstStyle/>
                    <a:p>
                      <a:r>
                        <a:rPr lang="fr-FR" sz="1700" dirty="0">
                          <a:latin typeface="Arial" panose="020B0604020202020204" pitchFamily="34" charset="0"/>
                          <a:cs typeface="Arial" panose="020B0604020202020204" pitchFamily="34" charset="0"/>
                        </a:rPr>
                        <a:t>Etat de mise en ouevre</a:t>
                      </a:r>
                    </a:p>
                  </a:txBody>
                  <a:tcPr/>
                </a:tc>
                <a:extLst>
                  <a:ext uri="{0D108BD9-81ED-4DB2-BD59-A6C34878D82A}">
                    <a16:rowId xmlns:a16="http://schemas.microsoft.com/office/drawing/2014/main" val="2710040264"/>
                  </a:ext>
                </a:extLst>
              </a:tr>
              <a:tr h="841692">
                <a:tc>
                  <a:txBody>
                    <a:bodyPr/>
                    <a:lstStyle/>
                    <a:p>
                      <a:endParaRPr lang="fr-FR" sz="1700" dirty="0">
                        <a:latin typeface="Arial" panose="020B0604020202020204" pitchFamily="34" charset="0"/>
                        <a:cs typeface="Arial" panose="020B0604020202020204" pitchFamily="34" charset="0"/>
                      </a:endParaRPr>
                    </a:p>
                    <a:p>
                      <a:r>
                        <a:rPr lang="fr-FR" sz="1700" dirty="0">
                          <a:latin typeface="Arial" panose="020B0604020202020204" pitchFamily="34" charset="0"/>
                          <a:cs typeface="Arial" panose="020B0604020202020204" pitchFamily="34" charset="0"/>
                        </a:rPr>
                        <a:t>Les plans d’engagement</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700" b="0" kern="1200" dirty="0">
                          <a:solidFill>
                            <a:schemeClr val="tx1"/>
                          </a:solidFill>
                          <a:effectLst/>
                          <a:latin typeface="Arial" panose="020B0604020202020204" pitchFamily="34" charset="0"/>
                          <a:ea typeface="+mn-ea"/>
                          <a:cs typeface="Arial" panose="020B0604020202020204" pitchFamily="34" charset="0"/>
                        </a:rPr>
                        <a:t>Avec l’appui du Fonds monétaire international, les équipes implémentent actuellement le plan d’engagement prévisionnel annuel mensualisé 2023 dans VECTIS. Ce plan sera  exécuté trimestriellement en 2023. </a:t>
                      </a:r>
                      <a:endParaRPr lang="fr-FR" sz="1700" b="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950105"/>
                  </a:ext>
                </a:extLst>
              </a:tr>
              <a:tr h="600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7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700" dirty="0">
                          <a:latin typeface="Arial" panose="020B0604020202020204" pitchFamily="34" charset="0"/>
                          <a:cs typeface="Arial" panose="020B0604020202020204" pitchFamily="34" charset="0"/>
                        </a:rPr>
                        <a:t>Le plan de trésorerie</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700" kern="1200" dirty="0">
                          <a:solidFill>
                            <a:schemeClr val="tx1"/>
                          </a:solidFill>
                          <a:effectLst/>
                          <a:latin typeface="Arial" panose="020B0604020202020204" pitchFamily="34" charset="0"/>
                          <a:ea typeface="+mn-ea"/>
                          <a:cs typeface="Arial" panose="020B0604020202020204" pitchFamily="34" charset="0"/>
                        </a:rPr>
                        <a:t>Les travaux de mise en place du plan de trésorerie sont en cours. Les équipes du Trésor et du Budget ont mis en place un protocole d’échanges réguliers pour faciliter l’articulation entre les plans d’engagement et de trésorerie. </a:t>
                      </a:r>
                    </a:p>
                  </a:txBody>
                  <a:tcPr/>
                </a:tc>
                <a:extLst>
                  <a:ext uri="{0D108BD9-81ED-4DB2-BD59-A6C34878D82A}">
                    <a16:rowId xmlns:a16="http://schemas.microsoft.com/office/drawing/2014/main" val="3076610261"/>
                  </a:ext>
                </a:extLst>
              </a:tr>
              <a:tr h="600653">
                <a:tc>
                  <a:txBody>
                    <a:bodyPr/>
                    <a:lstStyle/>
                    <a:p>
                      <a:r>
                        <a:rPr lang="fr-FR" sz="1700" dirty="0">
                          <a:latin typeface="Arial" panose="020B0604020202020204" pitchFamily="34" charset="0"/>
                          <a:cs typeface="Arial" panose="020B0604020202020204" pitchFamily="34" charset="0"/>
                        </a:rPr>
                        <a:t>Le plan de passation des marchés (PPM)</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700" kern="1200" dirty="0">
                          <a:solidFill>
                            <a:schemeClr val="tx1"/>
                          </a:solidFill>
                          <a:effectLst/>
                          <a:latin typeface="Arial" panose="020B0604020202020204" pitchFamily="34" charset="0"/>
                          <a:ea typeface="+mn-ea"/>
                          <a:cs typeface="Arial" panose="020B0604020202020204" pitchFamily="34" charset="0"/>
                        </a:rPr>
                        <a:t>Les travaux de mise en place des PPM se poursuivent. Au stade actuel, les équipes ont mis en place une solution transitoire sur les plans de passation des marchés et leur articulation avec les plans d’engagement. </a:t>
                      </a:r>
                    </a:p>
                  </a:txBody>
                  <a:tcPr/>
                </a:tc>
                <a:extLst>
                  <a:ext uri="{0D108BD9-81ED-4DB2-BD59-A6C34878D82A}">
                    <a16:rowId xmlns:a16="http://schemas.microsoft.com/office/drawing/2014/main" val="1683380901"/>
                  </a:ext>
                </a:extLst>
              </a:tr>
            </a:tbl>
          </a:graphicData>
        </a:graphic>
      </p:graphicFrame>
    </p:spTree>
    <p:extLst>
      <p:ext uri="{BB962C8B-B14F-4D97-AF65-F5344CB8AC3E}">
        <p14:creationId xmlns:p14="http://schemas.microsoft.com/office/powerpoint/2010/main" val="273118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486D5ED-9AA2-A044-8974-E01D5C6954EC}"/>
              </a:ext>
            </a:extLst>
          </p:cNvPr>
          <p:cNvSpPr>
            <a:spLocks noGrp="1"/>
          </p:cNvSpPr>
          <p:nvPr>
            <p:ph idx="1"/>
          </p:nvPr>
        </p:nvSpPr>
        <p:spPr>
          <a:xfrm>
            <a:off x="838199" y="1841156"/>
            <a:ext cx="10801865" cy="4868563"/>
          </a:xfrm>
        </p:spPr>
        <p:txBody>
          <a:bodyPr>
            <a:normAutofit/>
          </a:bodyPr>
          <a:lstStyle/>
          <a:p>
            <a:pPr algn="just">
              <a:lnSpc>
                <a:spcPct val="120000"/>
              </a:lnSpc>
              <a:spcAft>
                <a:spcPts val="600"/>
              </a:spcAft>
              <a:buFont typeface="Wingdings" pitchFamily="2" charset="2"/>
              <a:buChar char="§"/>
            </a:pPr>
            <a:r>
              <a:rPr lang="en-US" sz="1800" dirty="0">
                <a:latin typeface="Arial" panose="020B0604020202020204" pitchFamily="34" charset="0"/>
                <a:cs typeface="Arial" panose="020B0604020202020204" pitchFamily="34" charset="0"/>
              </a:rPr>
              <a:t>La maîtrise de l’exécution des dépenses publiques passe préalablement par une bonne programmation des dépenses et une définition claire des objectifs à atteindre. Ainsi, chaque </a:t>
            </a:r>
            <a:r>
              <a:rPr lang="fr-FR" sz="1800" dirty="0">
                <a:latin typeface="Arial" panose="020B0604020202020204" pitchFamily="34" charset="0"/>
                <a:cs typeface="Arial" panose="020B0604020202020204" pitchFamily="34" charset="0"/>
              </a:rPr>
              <a:t>année</a:t>
            </a:r>
            <a:r>
              <a:rPr lang="en-US" sz="1800" dirty="0">
                <a:latin typeface="Arial" panose="020B0604020202020204" pitchFamily="34" charset="0"/>
                <a:cs typeface="Arial" panose="020B0604020202020204" pitchFamily="34" charset="0"/>
              </a:rPr>
              <a:t>, sont élaborés </a:t>
            </a:r>
            <a:r>
              <a:rPr lang="en-US" sz="1800" b="1" dirty="0">
                <a:latin typeface="Arial" panose="020B0604020202020204" pitchFamily="34" charset="0"/>
                <a:cs typeface="Arial" panose="020B0604020202020204" pitchFamily="34" charset="0"/>
              </a:rPr>
              <a:t>un document de cadrage macro-</a:t>
            </a:r>
            <a:r>
              <a:rPr lang="fr-FR" sz="1800" b="1" noProof="1">
                <a:latin typeface="Arial" panose="020B0604020202020204" pitchFamily="34" charset="0"/>
                <a:cs typeface="Arial" panose="020B0604020202020204" pitchFamily="34" charset="0"/>
              </a:rPr>
              <a:t>économique</a:t>
            </a:r>
            <a:r>
              <a:rPr lang="en-US" sz="1800" b="1" dirty="0">
                <a:latin typeface="Arial" panose="020B0604020202020204" pitchFamily="34" charset="0"/>
                <a:cs typeface="Arial" panose="020B0604020202020204" pitchFamily="34" charset="0"/>
              </a:rPr>
              <a:t> et budgétaire (DOCAMAB)</a:t>
            </a:r>
            <a:r>
              <a:rPr lang="en-US" sz="1800" dirty="0">
                <a:latin typeface="Arial" panose="020B0604020202020204" pitchFamily="34" charset="0"/>
                <a:cs typeface="Arial" panose="020B0604020202020204" pitchFamily="34" charset="0"/>
              </a:rPr>
              <a:t> qui facilite l’allocation des ressources et, </a:t>
            </a:r>
            <a:r>
              <a:rPr lang="fr-FR" sz="1800" dirty="0">
                <a:latin typeface="Arial" panose="020B0604020202020204" pitchFamily="34" charset="0"/>
                <a:cs typeface="Arial" panose="020B0604020202020204" pitchFamily="34" charset="0"/>
              </a:rPr>
              <a:t>pour les programmes de politique publique, </a:t>
            </a:r>
            <a:r>
              <a:rPr lang="fr-FR" sz="1800" b="1" dirty="0">
                <a:latin typeface="Arial" panose="020B0604020202020204" pitchFamily="34" charset="0"/>
                <a:cs typeface="Arial" panose="020B0604020202020204" pitchFamily="34" charset="0"/>
              </a:rPr>
              <a:t>des projets annuels de performance (PAP) </a:t>
            </a:r>
            <a:r>
              <a:rPr lang="fr-FR" sz="1800" dirty="0">
                <a:latin typeface="Arial" panose="020B0604020202020204" pitchFamily="34" charset="0"/>
                <a:cs typeface="Arial" panose="020B0604020202020204" pitchFamily="34" charset="0"/>
              </a:rPr>
              <a:t>qui sont joints en annexe du projet de loi de finances. </a:t>
            </a:r>
          </a:p>
          <a:p>
            <a:pPr algn="just">
              <a:lnSpc>
                <a:spcPct val="120000"/>
              </a:lnSpc>
              <a:spcAft>
                <a:spcPts val="600"/>
              </a:spcAft>
              <a:buFont typeface="Wingdings" pitchFamily="2" charset="2"/>
              <a:buChar char="§"/>
            </a:pPr>
            <a:r>
              <a:rPr lang="fr-FR" sz="1800" dirty="0">
                <a:latin typeface="Arial" panose="020B0604020202020204" pitchFamily="34" charset="0"/>
                <a:cs typeface="Arial" panose="020B0604020202020204" pitchFamily="34" charset="0"/>
              </a:rPr>
              <a:t>Les PAP présentent les demandes dûment justifiées de crédits et d’emplois de l’administration pour l’année à venir et en lien étroit avec ces demandes, les engagements de performance de cette administration.</a:t>
            </a:r>
          </a:p>
          <a:p>
            <a:pPr algn="just">
              <a:lnSpc>
                <a:spcPct val="120000"/>
              </a:lnSpc>
              <a:spcAft>
                <a:spcPts val="600"/>
              </a:spcAft>
              <a:buFont typeface="Wingdings" pitchFamily="2" charset="2"/>
              <a:buChar char="§"/>
            </a:pPr>
            <a:r>
              <a:rPr lang="en-US" sz="1800" noProof="1">
                <a:latin typeface="Arial" panose="020B0604020202020204" pitchFamily="34" charset="0"/>
                <a:cs typeface="Arial" panose="020B0604020202020204" pitchFamily="34" charset="0"/>
              </a:rPr>
              <a:t>Une maîtrise de la chaine d’exécution des dépenses suppose également la maîtrise de la phase de mise en place ou de répartition des credits du programme dans les BOP et les UO. Cette phase, préparatoire à l’execution du budget, consiste à élaborer </a:t>
            </a:r>
            <a:r>
              <a:rPr lang="en-US" sz="1800" b="1" noProof="1">
                <a:latin typeface="Arial" panose="020B0604020202020204" pitchFamily="34" charset="0"/>
                <a:cs typeface="Arial" panose="020B0604020202020204" pitchFamily="34" charset="0"/>
              </a:rPr>
              <a:t>la programmation budgétaire initiale (PBI) et les documents prévisionnels de gestion (DPG), tous obligatoirement signés ou visés par le Contrôleur budgétaire avant l’ouverture des crédits à la consomation. </a:t>
            </a:r>
            <a:endParaRPr lang="fr-FR" sz="1800" dirty="0">
              <a:latin typeface="Arial" panose="020B0604020202020204" pitchFamily="34" charset="0"/>
              <a:cs typeface="Arial" panose="020B0604020202020204" pitchFamily="34" charset="0"/>
            </a:endParaRPr>
          </a:p>
          <a:p>
            <a:pPr marL="0" indent="0" algn="just">
              <a:lnSpc>
                <a:spcPct val="120000"/>
              </a:lnSpc>
              <a:buNone/>
            </a:pPr>
            <a:endParaRPr lang="en-US" dirty="0">
              <a:solidFill>
                <a:srgbClr val="FF0000"/>
              </a:solidFill>
            </a:endParaRPr>
          </a:p>
        </p:txBody>
      </p:sp>
      <p:sp>
        <p:nvSpPr>
          <p:cNvPr id="13" name="Title 1">
            <a:extLst>
              <a:ext uri="{FF2B5EF4-FFF2-40B4-BE49-F238E27FC236}">
                <a16:creationId xmlns:a16="http://schemas.microsoft.com/office/drawing/2014/main" id="{A17E280F-CB6F-2F4A-A252-2FE0D391D1EA}"/>
              </a:ext>
            </a:extLst>
          </p:cNvPr>
          <p:cNvSpPr>
            <a:spLocks noGrp="1"/>
          </p:cNvSpPr>
          <p:nvPr>
            <p:ph type="title"/>
          </p:nvPr>
        </p:nvSpPr>
        <p:spPr>
          <a:xfrm>
            <a:off x="838200" y="513722"/>
            <a:ext cx="10515600" cy="1036165"/>
          </a:xfrm>
        </p:spPr>
        <p:txBody>
          <a:bodyPr>
            <a:normAutofit fontScale="90000"/>
          </a:bodyPr>
          <a:lstStyle/>
          <a:p>
            <a:pPr algn="ctr"/>
            <a:r>
              <a:rPr lang="en-US" dirty="0">
                <a:latin typeface="Arial" panose="020B0604020202020204" pitchFamily="34" charset="0"/>
                <a:cs typeface="Arial" panose="020B0604020202020204" pitchFamily="34" charset="0"/>
              </a:rPr>
              <a:t>II- Quelques outils de maîtrise et de pilotage de l’exécution des dépenses publiques (2/2)</a:t>
            </a:r>
          </a:p>
        </p:txBody>
      </p:sp>
    </p:spTree>
    <p:extLst>
      <p:ext uri="{BB962C8B-B14F-4D97-AF65-F5344CB8AC3E}">
        <p14:creationId xmlns:p14="http://schemas.microsoft.com/office/powerpoint/2010/main" val="96724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21276"/>
            <a:ext cx="10799619" cy="1128961"/>
          </a:xfrm>
        </p:spPr>
        <p:txBody>
          <a:bodyPr>
            <a:noAutofit/>
          </a:bodyPr>
          <a:lstStyle/>
          <a:p>
            <a:pPr marL="0" indent="0">
              <a:buNone/>
            </a:pPr>
            <a:r>
              <a:rPr lang="fr-FR" sz="4000" dirty="0">
                <a:latin typeface="Arial" panose="020B0604020202020204" pitchFamily="34" charset="0"/>
                <a:cs typeface="Arial" panose="020B0604020202020204" pitchFamily="34" charset="0"/>
              </a:rPr>
              <a:t>III- Constats sur la situation de la mise en œuvre de la réforme au Gabon </a:t>
            </a:r>
            <a:endParaRPr lang="en-US" sz="400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486D5ED-9AA2-A044-8974-E01D5C6954EC}"/>
              </a:ext>
            </a:extLst>
          </p:cNvPr>
          <p:cNvSpPr>
            <a:spLocks noGrp="1"/>
          </p:cNvSpPr>
          <p:nvPr>
            <p:ph idx="1"/>
          </p:nvPr>
        </p:nvSpPr>
        <p:spPr>
          <a:xfrm>
            <a:off x="838200" y="1667024"/>
            <a:ext cx="10515600" cy="5026384"/>
          </a:xfrm>
        </p:spPr>
        <p:txBody>
          <a:bodyPr>
            <a:normAutofit fontScale="25000" lnSpcReduction="20000"/>
          </a:bodyPr>
          <a:lstStyle/>
          <a:p>
            <a:pPr algn="just">
              <a:lnSpc>
                <a:spcPct val="107000"/>
              </a:lnSpc>
              <a:spcAft>
                <a:spcPts val="800"/>
              </a:spcAft>
              <a:buFont typeface="Wingdings" pitchFamily="2" charset="2"/>
              <a:buChar char="§"/>
            </a:pPr>
            <a:r>
              <a:rPr lang="fr-FR" sz="8000" dirty="0">
                <a:latin typeface="Arial" panose="020B0604020202020204" pitchFamily="34" charset="0"/>
                <a:ea typeface="Calibri" panose="020F0502020204030204" pitchFamily="34" charset="0"/>
                <a:cs typeface="Arial" panose="020B0604020202020204" pitchFamily="34" charset="0"/>
              </a:rPr>
              <a:t>D</a:t>
            </a:r>
            <a:r>
              <a:rPr lang="fr-FR" sz="8000" dirty="0">
                <a:effectLst/>
                <a:latin typeface="Arial" panose="020B0604020202020204" pitchFamily="34" charset="0"/>
                <a:ea typeface="Calibri" panose="020F0502020204030204" pitchFamily="34" charset="0"/>
                <a:cs typeface="Arial" panose="020B0604020202020204" pitchFamily="34" charset="0"/>
              </a:rPr>
              <a:t>’une manière générale, un écart de plus en plus grand s’est creusé entre la théorie de la BOP et son application effective. </a:t>
            </a:r>
          </a:p>
          <a:p>
            <a:pPr algn="just">
              <a:lnSpc>
                <a:spcPct val="107000"/>
              </a:lnSpc>
              <a:spcAft>
                <a:spcPts val="800"/>
              </a:spcAft>
              <a:buFont typeface="Wingdings" pitchFamily="2" charset="2"/>
              <a:buChar char="§"/>
            </a:pPr>
            <a:r>
              <a:rPr lang="fr-FR" sz="8000" dirty="0">
                <a:latin typeface="Arial" panose="020B0604020202020204" pitchFamily="34" charset="0"/>
                <a:ea typeface="Calibri" panose="020F0502020204030204" pitchFamily="34" charset="0"/>
                <a:cs typeface="Arial" panose="020B0604020202020204" pitchFamily="34" charset="0"/>
              </a:rPr>
              <a:t>Des freins culturels considérables car de nombreux managers ont toujours du mal </a:t>
            </a:r>
            <a:r>
              <a:rPr lang="fr-FR" sz="8000" dirty="0">
                <a:effectLst/>
                <a:latin typeface="Arial" panose="020B0604020202020204" pitchFamily="34" charset="0"/>
                <a:ea typeface="Calibri" panose="020F0502020204030204" pitchFamily="34" charset="0"/>
                <a:cs typeface="Arial" panose="020B0604020202020204" pitchFamily="34" charset="0"/>
              </a:rPr>
              <a:t>à passer d’une logique de demande de moyens à une logique de gestion optimale de ressources prenant en compte les vraies priorités.</a:t>
            </a:r>
          </a:p>
          <a:p>
            <a:pPr algn="just">
              <a:lnSpc>
                <a:spcPct val="107000"/>
              </a:lnSpc>
              <a:spcAft>
                <a:spcPts val="800"/>
              </a:spcAft>
              <a:buFont typeface="Wingdings" pitchFamily="2" charset="2"/>
              <a:buChar char="§"/>
            </a:pPr>
            <a:r>
              <a:rPr lang="fr-FR" sz="8000" dirty="0">
                <a:latin typeface="Arial" panose="020B0604020202020204" pitchFamily="34" charset="0"/>
                <a:cs typeface="Arial" panose="020B0604020202020204" pitchFamily="34" charset="0"/>
              </a:rPr>
              <a:t>Une part significative de cadres de l’administration continue de considérer la BOP comme « un deuxième travail » et non comme un ensemble de pratiques basiques leur permettant de mieux organiser, gérer et piloter leur action.</a:t>
            </a:r>
          </a:p>
          <a:p>
            <a:pPr algn="just">
              <a:lnSpc>
                <a:spcPct val="107000"/>
              </a:lnSpc>
              <a:spcAft>
                <a:spcPts val="800"/>
              </a:spcAft>
              <a:buFont typeface="Wingdings" pitchFamily="2" charset="2"/>
              <a:buChar char="§"/>
            </a:pPr>
            <a:r>
              <a:rPr lang="fr-FR" sz="8000" dirty="0">
                <a:latin typeface="Arial" panose="020B0604020202020204" pitchFamily="34" charset="0"/>
                <a:cs typeface="Arial" panose="020B0604020202020204" pitchFamily="34" charset="0"/>
              </a:rPr>
              <a:t>Un turn-over permanent des managers qui nuit fortement à l’approfondissement de la pratique de la BOP dans les administrations. </a:t>
            </a:r>
          </a:p>
          <a:p>
            <a:pPr algn="just">
              <a:lnSpc>
                <a:spcPct val="107000"/>
              </a:lnSpc>
              <a:spcAft>
                <a:spcPts val="800"/>
              </a:spcAft>
              <a:buFont typeface="Wingdings" pitchFamily="2" charset="2"/>
              <a:buChar char="§"/>
            </a:pPr>
            <a:r>
              <a:rPr lang="fr-FR" sz="8000" dirty="0">
                <a:latin typeface="Arial" panose="020B0604020202020204" pitchFamily="34" charset="0"/>
                <a:cs typeface="Arial" panose="020B0604020202020204" pitchFamily="34" charset="0"/>
              </a:rPr>
              <a:t>Des autorités politiques qui n’étaient plus, jusqu’à un passé récent, impliquées dans la poursuite de la réforme.</a:t>
            </a:r>
          </a:p>
          <a:p>
            <a:pPr algn="just">
              <a:lnSpc>
                <a:spcPct val="107000"/>
              </a:lnSpc>
              <a:spcAft>
                <a:spcPts val="800"/>
              </a:spcAft>
              <a:buFont typeface="Wingdings" pitchFamily="2" charset="2"/>
              <a:buChar char="§"/>
            </a:pPr>
            <a:r>
              <a:rPr lang="fr-FR" sz="8000" dirty="0">
                <a:latin typeface="Arial" panose="020B0604020202020204" pitchFamily="34" charset="0"/>
                <a:cs typeface="Arial" panose="020B0604020202020204" pitchFamily="34" charset="0"/>
              </a:rPr>
              <a:t>Un pilotage de la BOP problématique depuis le passage d’un fonctionnement en mode projet à la conduite de la réforme par l’Administration. </a:t>
            </a:r>
          </a:p>
          <a:p>
            <a:pPr marL="457200" lvl="1" indent="0" algn="just">
              <a:lnSpc>
                <a:spcPct val="120000"/>
              </a:lnSpc>
              <a:buNone/>
            </a:pPr>
            <a:endParaRPr lang="fr-FR" sz="8000" dirty="0">
              <a:latin typeface="Arial" panose="020B0604020202020204" pitchFamily="34" charset="0"/>
              <a:cs typeface="Arial" panose="020B0604020202020204" pitchFamily="34" charset="0"/>
            </a:endParaRPr>
          </a:p>
          <a:p>
            <a:pPr marL="457200" lvl="1" indent="0" algn="just">
              <a:lnSpc>
                <a:spcPct val="120000"/>
              </a:lnSpc>
              <a:buNone/>
            </a:pPr>
            <a:endParaRPr lang="fr-FR" sz="80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67891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1061</Words>
  <Application>Microsoft Macintosh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Rounded MT Bold</vt:lpstr>
      <vt:lpstr>Calibri</vt:lpstr>
      <vt:lpstr>Calibri Light</vt:lpstr>
      <vt:lpstr>Wingdings</vt:lpstr>
      <vt:lpstr>Office Theme</vt:lpstr>
      <vt:lpstr>PowerPoint Presentation</vt:lpstr>
      <vt:lpstr>I- Brefs rappels de la réforme budgétaire (1/2)</vt:lpstr>
      <vt:lpstr>I- Brefs rappels de la réforme budgétaire (2/2)</vt:lpstr>
      <vt:lpstr>II- Quelques outils de maîtrise et de pilotage de l’exécution des dépenses publiques (1/2)</vt:lpstr>
      <vt:lpstr>II- Quelques outils de maîtrise et de pilotage de l’exécution des dépenses publiques (2/2)</vt:lpstr>
      <vt:lpstr>III- Constats sur la situation de la mise en œuvre de la réforme au Gabon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62</cp:revision>
  <dcterms:created xsi:type="dcterms:W3CDTF">2023-11-05T21:43:48Z</dcterms:created>
  <dcterms:modified xsi:type="dcterms:W3CDTF">2023-11-20T20:08:29Z</dcterms:modified>
</cp:coreProperties>
</file>