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330" r:id="rId4"/>
    <p:sldId id="338" r:id="rId5"/>
    <p:sldId id="341" r:id="rId6"/>
    <p:sldId id="368" r:id="rId7"/>
    <p:sldId id="366" r:id="rId8"/>
    <p:sldId id="700" r:id="rId9"/>
    <p:sldId id="701" r:id="rId10"/>
    <p:sldId id="345" r:id="rId11"/>
    <p:sldId id="355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46"/>
  </p:normalViewPr>
  <p:slideViewPr>
    <p:cSldViewPr snapToGrid="0">
      <p:cViewPr>
        <p:scale>
          <a:sx n="83" d="100"/>
          <a:sy n="83" d="100"/>
        </p:scale>
        <p:origin x="365" y="-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6" Type="http://schemas.openxmlformats.org/officeDocument/2006/relationships/image" Target="../media/image8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61B25-7641-41A2-A6FB-043F9A177A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E6D0713-4627-4334-8397-EF9C31D45728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Adoption du Régime Financier de l’Etat qui introduit la gestion de l’action publique axée sur la performance</a:t>
          </a:r>
        </a:p>
      </dgm:t>
    </dgm:pt>
    <dgm:pt modelId="{1C1E0496-69D5-4AF4-A353-2C28684FA215}" type="parTrans" cxnId="{E48F1897-71E6-45F2-9CE0-7FEBB575A030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90A278-ECFC-4A51-A15D-E8EC8C59254B}" type="sibTrans" cxnId="{E48F1897-71E6-45F2-9CE0-7FEBB575A030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4C662-9826-48B9-BF99-6DDC18EA3CD5}">
      <dgm:prSet phldrT="[Texte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sz="2400" dirty="0">
              <a:latin typeface="Arial" panose="020B0604020202020204" pitchFamily="34" charset="0"/>
              <a:cs typeface="Arial" panose="020B0604020202020204" pitchFamily="34" charset="0"/>
            </a:rPr>
            <a:t>Réalisation de la </a:t>
          </a:r>
          <a:r>
            <a:rPr lang="fr-FR" sz="24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fr-FR" sz="2400" b="1" baseline="30000" dirty="0">
              <a:latin typeface="Arial" panose="020B0604020202020204" pitchFamily="34" charset="0"/>
              <a:cs typeface="Arial" panose="020B0604020202020204" pitchFamily="34" charset="0"/>
            </a:rPr>
            <a:t>ère</a:t>
          </a:r>
          <a:r>
            <a:rPr lang="fr-FR" sz="2400" b="1" dirty="0">
              <a:latin typeface="Arial" panose="020B0604020202020204" pitchFamily="34" charset="0"/>
              <a:cs typeface="Arial" panose="020B0604020202020204" pitchFamily="34" charset="0"/>
            </a:rPr>
            <a:t> évaluation PEFA</a:t>
          </a:r>
        </a:p>
      </dgm:t>
    </dgm:pt>
    <dgm:pt modelId="{6464270A-331A-45BA-9ECA-003408679470}" type="parTrans" cxnId="{1254EC9F-71C6-420B-8C6E-0D790FCE797D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4CCEE-40BF-4ED7-8538-033DEF2A93CF}" type="sibTrans" cxnId="{1254EC9F-71C6-420B-8C6E-0D790FCE797D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50D83-5BC7-43D2-95CA-00BF8EE008D0}">
      <dgm:prSet phldrT="[Texte]" custT="1"/>
      <dgm:spPr>
        <a:noFill/>
        <a:ln>
          <a:noFill/>
        </a:ln>
      </dgm:spPr>
      <dgm:t>
        <a:bodyPr/>
        <a:lstStyle/>
        <a:p>
          <a:pPr algn="just"/>
          <a:r>
            <a:rPr lang="fr-FR" sz="3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gm:t>
    </dgm:pt>
    <dgm:pt modelId="{A1AEAA1E-A2C2-48F3-84E4-DC17241D253D}" type="parTrans" cxnId="{843A21DB-2A0A-40A8-BD38-78F20E889FE7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C269A-AA3A-447B-B9AD-1FE5FB531295}" type="sibTrans" cxnId="{843A21DB-2A0A-40A8-BD38-78F20E889FE7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716214-628E-4A3B-AC09-6FD50FD1DE71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Validation et Démarrage du </a:t>
          </a:r>
          <a:r>
            <a:rPr lang="fr-FR" sz="28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fr-FR" sz="2800" b="1" baseline="30000" dirty="0">
              <a:latin typeface="Arial" panose="020B0604020202020204" pitchFamily="34" charset="0"/>
              <a:cs typeface="Arial" panose="020B0604020202020204" pitchFamily="34" charset="0"/>
            </a:rPr>
            <a:t>er</a:t>
          </a:r>
          <a:r>
            <a:rPr lang="fr-FR" sz="2800" b="1" dirty="0">
              <a:latin typeface="Arial" panose="020B0604020202020204" pitchFamily="34" charset="0"/>
              <a:cs typeface="Arial" panose="020B0604020202020204" pitchFamily="34" charset="0"/>
            </a:rPr>
            <a:t> Plan </a:t>
          </a:r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de réformes</a:t>
          </a:r>
        </a:p>
      </dgm:t>
    </dgm:pt>
    <dgm:pt modelId="{B7FCBCEF-4EB9-4682-B2BC-3F2F220FC372}" type="parTrans" cxnId="{C672D807-0ADA-46DF-ACAE-5E3DE19802AA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A48334-143A-4BC8-8F76-5D4777987487}" type="sibTrans" cxnId="{C672D807-0ADA-46DF-ACAE-5E3DE19802AA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7BD1D-A77C-408D-AA4F-F5513120B4E0}">
      <dgm:prSet phldrT="[Texte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Actualisé en 2012 et clôturé en 2015</a:t>
          </a:r>
        </a:p>
      </dgm:t>
    </dgm:pt>
    <dgm:pt modelId="{D514442B-3227-4D2F-B3EC-8291BCFE5EEE}" type="parTrans" cxnId="{E2C8753C-0FFD-4119-A059-DBF499E36A08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9C6783-5729-4F1D-8EA5-EC159F934CBD}" type="sibTrans" cxnId="{E2C8753C-0FFD-4119-A059-DBF499E36A08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AB68B-4D2E-4891-8748-26235DA86E84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3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gm:t>
    </dgm:pt>
    <dgm:pt modelId="{05010683-C91F-4BF0-ABC5-F1D648E21CC4}" type="parTrans" cxnId="{625EADF6-D617-4F43-81B5-CB494997202F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B6BA9-09BF-4165-BE6D-EF9331B9F210}" type="sibTrans" cxnId="{625EADF6-D617-4F43-81B5-CB494997202F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7A9550-3912-4A81-8F04-FA89CDD039D7}">
      <dgm:prSet phldrT="[Texte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sz="2700" dirty="0">
              <a:latin typeface="Arial" panose="020B0604020202020204" pitchFamily="34" charset="0"/>
              <a:cs typeface="Arial" panose="020B0604020202020204" pitchFamily="34" charset="0"/>
            </a:rPr>
            <a:t>Avènement du </a:t>
          </a:r>
          <a:r>
            <a:rPr lang="fr-FR" sz="27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fr-FR" sz="2700" b="1" baseline="30000" dirty="0">
              <a:latin typeface="Arial" panose="020B0604020202020204" pitchFamily="34" charset="0"/>
              <a:cs typeface="Arial" panose="020B0604020202020204" pitchFamily="34" charset="0"/>
            </a:rPr>
            <a:t>ème</a:t>
          </a:r>
          <a:r>
            <a:rPr lang="fr-FR" sz="2700" b="1" dirty="0">
              <a:latin typeface="Arial" panose="020B0604020202020204" pitchFamily="34" charset="0"/>
              <a:cs typeface="Arial" panose="020B0604020202020204" pitchFamily="34" charset="0"/>
            </a:rPr>
            <a:t> Plan </a:t>
          </a:r>
          <a:r>
            <a:rPr lang="fr-FR" sz="2700" dirty="0">
              <a:latin typeface="Arial" panose="020B0604020202020204" pitchFamily="34" charset="0"/>
              <a:cs typeface="Arial" panose="020B0604020202020204" pitchFamily="34" charset="0"/>
            </a:rPr>
            <a:t>de réformes pour la période triennale 2016-2018 pour consolider les acquis du budget programme</a:t>
          </a:r>
        </a:p>
      </dgm:t>
    </dgm:pt>
    <dgm:pt modelId="{915D17C9-D2BE-4347-BEDB-EC18085FBA8D}" type="parTrans" cxnId="{3EE6E551-E9A1-496A-B143-1FBF5508A69B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45AD1-4DBB-4782-AA51-97FC77F10ADF}" type="sibTrans" cxnId="{3EE6E551-E9A1-496A-B143-1FBF5508A69B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FBCE1-064C-4DB7-A375-2385268F77DC}">
      <dgm:prSet phldrT="[Texte]" custT="1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Réalisation de la </a:t>
          </a:r>
          <a:r>
            <a:rPr lang="fr-FR" sz="28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fr-FR" sz="2800" b="1" baseline="30000" dirty="0">
              <a:latin typeface="Arial" panose="020B0604020202020204" pitchFamily="34" charset="0"/>
              <a:cs typeface="Arial" panose="020B0604020202020204" pitchFamily="34" charset="0"/>
            </a:rPr>
            <a:t>ème</a:t>
          </a:r>
          <a:r>
            <a:rPr lang="fr-FR" sz="2800" b="1" dirty="0">
              <a:latin typeface="Arial" panose="020B0604020202020204" pitchFamily="34" charset="0"/>
              <a:cs typeface="Arial" panose="020B0604020202020204" pitchFamily="34" charset="0"/>
            </a:rPr>
            <a:t> évaluation PEFA </a:t>
          </a:r>
          <a:r>
            <a:rPr lang="fr-FR" sz="2800" dirty="0">
              <a:latin typeface="Arial" panose="020B0604020202020204" pitchFamily="34" charset="0"/>
              <a:cs typeface="Arial" panose="020B0604020202020204" pitchFamily="34" charset="0"/>
            </a:rPr>
            <a:t>qui met en exergue la nécessité de réaménager la cadre de pilotage des réformes</a:t>
          </a:r>
        </a:p>
      </dgm:t>
    </dgm:pt>
    <dgm:pt modelId="{ACB3A414-9B66-4C10-8EDF-200FEA4992D2}" type="parTrans" cxnId="{0D8195CC-C4F9-414A-8FCE-7C3470768D5B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4E5FC-8D2C-4CFB-946C-0FDD35AD1192}" type="sibTrans" cxnId="{0D8195CC-C4F9-414A-8FCE-7C3470768D5B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7DB22-24DF-4590-887C-846FCA467142}">
      <dgm:prSet phldrT="[Texte]" custT="1"/>
      <dgm:spPr>
        <a:noFill/>
        <a:ln>
          <a:noFill/>
        </a:ln>
      </dgm:spPr>
      <dgm:t>
        <a:bodyPr/>
        <a:lstStyle/>
        <a:p>
          <a:pPr algn="just"/>
          <a:r>
            <a: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gm:t>
    </dgm:pt>
    <dgm:pt modelId="{3823B5BE-8B23-4C4E-BDC0-560B6DC6266A}" type="sibTrans" cxnId="{87C3A5B7-4B03-4B85-B16A-3D3C7A71B2F4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9B0333-8DB6-4C0F-B741-184D018F14F3}" type="parTrans" cxnId="{87C3A5B7-4B03-4B85-B16A-3D3C7A71B2F4}">
      <dgm:prSet/>
      <dgm:spPr/>
      <dgm:t>
        <a:bodyPr/>
        <a:lstStyle/>
        <a:p>
          <a:endParaRPr lang="fr-FR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8DE871-8A66-475A-A94D-344271979480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3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gm:t>
    </dgm:pt>
    <dgm:pt modelId="{0BAA8B6C-B991-49C7-82DD-A111E1BB3CB4}" type="parTrans" cxnId="{6BB1C174-7DB7-4FA7-9F56-4678FD3FBF69}">
      <dgm:prSet/>
      <dgm:spPr/>
      <dgm:t>
        <a:bodyPr/>
        <a:lstStyle/>
        <a:p>
          <a:endParaRPr lang="fr-FR" sz="3200"/>
        </a:p>
      </dgm:t>
    </dgm:pt>
    <dgm:pt modelId="{28B1DA01-BC63-4118-A9C8-F32D678D5FAA}" type="sibTrans" cxnId="{6BB1C174-7DB7-4FA7-9F56-4678FD3FBF69}">
      <dgm:prSet/>
      <dgm:spPr/>
      <dgm:t>
        <a:bodyPr/>
        <a:lstStyle/>
        <a:p>
          <a:endParaRPr lang="fr-FR" sz="3200"/>
        </a:p>
      </dgm:t>
    </dgm:pt>
    <dgm:pt modelId="{B29926B3-0A73-42D3-9AC4-7739B5C12C20}" type="pres">
      <dgm:prSet presAssocID="{DA661B25-7641-41A2-A6FB-043F9A177AF3}" presName="Name0" presStyleCnt="0">
        <dgm:presLayoutVars>
          <dgm:dir/>
          <dgm:animLvl val="lvl"/>
          <dgm:resizeHandles val="exact"/>
        </dgm:presLayoutVars>
      </dgm:prSet>
      <dgm:spPr/>
    </dgm:pt>
    <dgm:pt modelId="{B30BDD62-B4E8-4C6E-A400-A22AB94189FF}" type="pres">
      <dgm:prSet presAssocID="{F2A7DB22-24DF-4590-887C-846FCA467142}" presName="linNode" presStyleCnt="0"/>
      <dgm:spPr/>
    </dgm:pt>
    <dgm:pt modelId="{371B3C6F-F917-4051-BBEE-DA4296DFF954}" type="pres">
      <dgm:prSet presAssocID="{F2A7DB22-24DF-4590-887C-846FCA46714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4F25096-BA45-40D1-B9EE-37D1D2003EC0}" type="pres">
      <dgm:prSet presAssocID="{F2A7DB22-24DF-4590-887C-846FCA467142}" presName="descendantText" presStyleLbl="alignAccFollowNode1" presStyleIdx="0" presStyleCnt="4" custScaleX="135082" custScaleY="118370">
        <dgm:presLayoutVars>
          <dgm:bulletEnabled val="1"/>
        </dgm:presLayoutVars>
      </dgm:prSet>
      <dgm:spPr/>
    </dgm:pt>
    <dgm:pt modelId="{168699FC-6333-4100-BEA6-7425D7EFAB9C}" type="pres">
      <dgm:prSet presAssocID="{3823B5BE-8B23-4C4E-BDC0-560B6DC6266A}" presName="sp" presStyleCnt="0"/>
      <dgm:spPr/>
    </dgm:pt>
    <dgm:pt modelId="{2B95F66D-17D5-4132-9018-993A0FB99C37}" type="pres">
      <dgm:prSet presAssocID="{9B050D83-5BC7-43D2-95CA-00BF8EE008D0}" presName="linNode" presStyleCnt="0"/>
      <dgm:spPr/>
    </dgm:pt>
    <dgm:pt modelId="{075CF067-A5E2-45EA-8D3D-EA4EAAB30F48}" type="pres">
      <dgm:prSet presAssocID="{9B050D83-5BC7-43D2-95CA-00BF8EE008D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96CD101-B555-41B2-8FE5-5B50F10F1D8F}" type="pres">
      <dgm:prSet presAssocID="{9B050D83-5BC7-43D2-95CA-00BF8EE008D0}" presName="descendantText" presStyleLbl="alignAccFollowNode1" presStyleIdx="1" presStyleCnt="4" custScaleX="124900" custScaleY="133780">
        <dgm:presLayoutVars>
          <dgm:bulletEnabled val="1"/>
        </dgm:presLayoutVars>
      </dgm:prSet>
      <dgm:spPr/>
    </dgm:pt>
    <dgm:pt modelId="{4481B09F-0171-4994-9066-D4E76F6B3D8F}" type="pres">
      <dgm:prSet presAssocID="{3C3C269A-AA3A-447B-B9AD-1FE5FB531295}" presName="sp" presStyleCnt="0"/>
      <dgm:spPr/>
    </dgm:pt>
    <dgm:pt modelId="{D0C5AE85-EA56-4C4F-9FF2-D6283B881B7C}" type="pres">
      <dgm:prSet presAssocID="{A93AB68B-4D2E-4891-8748-26235DA86E84}" presName="linNode" presStyleCnt="0"/>
      <dgm:spPr/>
    </dgm:pt>
    <dgm:pt modelId="{EDEF18FC-8AC4-4A62-B9C6-805C5260D112}" type="pres">
      <dgm:prSet presAssocID="{A93AB68B-4D2E-4891-8748-26235DA86E8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161804D-2E63-4ED1-80BB-A03A2E0EB40B}" type="pres">
      <dgm:prSet presAssocID="{A93AB68B-4D2E-4891-8748-26235DA86E84}" presName="descendantText" presStyleLbl="alignAccFollowNode1" presStyleIdx="2" presStyleCnt="4" custScaleY="121177">
        <dgm:presLayoutVars>
          <dgm:bulletEnabled val="1"/>
        </dgm:presLayoutVars>
      </dgm:prSet>
      <dgm:spPr/>
    </dgm:pt>
    <dgm:pt modelId="{0926ACA0-7D4D-4C55-B502-742A78552B0E}" type="pres">
      <dgm:prSet presAssocID="{85AB6BA9-09BF-4165-BE6D-EF9331B9F210}" presName="sp" presStyleCnt="0"/>
      <dgm:spPr/>
    </dgm:pt>
    <dgm:pt modelId="{71605246-F468-4E85-9286-24950B442AF3}" type="pres">
      <dgm:prSet presAssocID="{A08DE871-8A66-475A-A94D-344271979480}" presName="linNode" presStyleCnt="0"/>
      <dgm:spPr/>
    </dgm:pt>
    <dgm:pt modelId="{96C49AEA-7F2B-4F03-A1A8-4B349533C553}" type="pres">
      <dgm:prSet presAssocID="{A08DE871-8A66-475A-A94D-344271979480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E91869A-0BA5-4BD8-8F80-229DED5A43B6}" type="pres">
      <dgm:prSet presAssocID="{A08DE871-8A66-475A-A94D-344271979480}" presName="descendantText" presStyleLbl="alignAccFollowNode1" presStyleIdx="3" presStyleCnt="4" custScaleY="124992">
        <dgm:presLayoutVars>
          <dgm:bulletEnabled val="1"/>
        </dgm:presLayoutVars>
      </dgm:prSet>
      <dgm:spPr/>
    </dgm:pt>
  </dgm:ptLst>
  <dgm:cxnLst>
    <dgm:cxn modelId="{C672D807-0ADA-46DF-ACAE-5E3DE19802AA}" srcId="{9B050D83-5BC7-43D2-95CA-00BF8EE008D0}" destId="{20716214-628E-4A3B-AC09-6FD50FD1DE71}" srcOrd="0" destOrd="0" parTransId="{B7FCBCEF-4EB9-4682-B2BC-3F2F220FC372}" sibTransId="{CEA48334-143A-4BC8-8F76-5D4777987487}"/>
    <dgm:cxn modelId="{A6C8FD30-82F2-4290-8488-8F276B90825C}" type="presOf" srcId="{35EFBCE1-064C-4DB7-A375-2385268F77DC}" destId="{3E91869A-0BA5-4BD8-8F80-229DED5A43B6}" srcOrd="0" destOrd="0" presId="urn:microsoft.com/office/officeart/2005/8/layout/vList5"/>
    <dgm:cxn modelId="{E2C8753C-0FFD-4119-A059-DBF499E36A08}" srcId="{9B050D83-5BC7-43D2-95CA-00BF8EE008D0}" destId="{1707BD1D-A77C-408D-AA4F-F5513120B4E0}" srcOrd="1" destOrd="0" parTransId="{D514442B-3227-4D2F-B3EC-8291BCFE5EEE}" sibTransId="{309C6783-5729-4F1D-8EA5-EC159F934CBD}"/>
    <dgm:cxn modelId="{28277B40-A2C9-43C8-A03B-46B498519D46}" type="presOf" srcId="{A93AB68B-4D2E-4891-8748-26235DA86E84}" destId="{EDEF18FC-8AC4-4A62-B9C6-805C5260D112}" srcOrd="0" destOrd="0" presId="urn:microsoft.com/office/officeart/2005/8/layout/vList5"/>
    <dgm:cxn modelId="{87CF4F62-29F2-4A38-8D1D-C00DE8824C1E}" type="presOf" srcId="{A514C662-9826-48B9-BF99-6DDC18EA3CD5}" destId="{B4F25096-BA45-40D1-B9EE-37D1D2003EC0}" srcOrd="0" destOrd="1" presId="urn:microsoft.com/office/officeart/2005/8/layout/vList5"/>
    <dgm:cxn modelId="{3EE6E551-E9A1-496A-B143-1FBF5508A69B}" srcId="{A93AB68B-4D2E-4891-8748-26235DA86E84}" destId="{417A9550-3912-4A81-8F04-FA89CDD039D7}" srcOrd="0" destOrd="0" parTransId="{915D17C9-D2BE-4347-BEDB-EC18085FBA8D}" sibTransId="{F5B45AD1-4DBB-4782-AA51-97FC77F10ADF}"/>
    <dgm:cxn modelId="{6BB1C174-7DB7-4FA7-9F56-4678FD3FBF69}" srcId="{DA661B25-7641-41A2-A6FB-043F9A177AF3}" destId="{A08DE871-8A66-475A-A94D-344271979480}" srcOrd="3" destOrd="0" parTransId="{0BAA8B6C-B991-49C7-82DD-A111E1BB3CB4}" sibTransId="{28B1DA01-BC63-4118-A9C8-F32D678D5FAA}"/>
    <dgm:cxn modelId="{6F269A8C-8425-4998-B558-2EE15E3888C4}" type="presOf" srcId="{20716214-628E-4A3B-AC09-6FD50FD1DE71}" destId="{296CD101-B555-41B2-8FE5-5B50F10F1D8F}" srcOrd="0" destOrd="0" presId="urn:microsoft.com/office/officeart/2005/8/layout/vList5"/>
    <dgm:cxn modelId="{2130378E-A0D8-4BDE-99A5-FA20D535CA40}" type="presOf" srcId="{1707BD1D-A77C-408D-AA4F-F5513120B4E0}" destId="{296CD101-B555-41B2-8FE5-5B50F10F1D8F}" srcOrd="0" destOrd="1" presId="urn:microsoft.com/office/officeart/2005/8/layout/vList5"/>
    <dgm:cxn modelId="{E48F1897-71E6-45F2-9CE0-7FEBB575A030}" srcId="{F2A7DB22-24DF-4590-887C-846FCA467142}" destId="{0E6D0713-4627-4334-8397-EF9C31D45728}" srcOrd="0" destOrd="0" parTransId="{1C1E0496-69D5-4AF4-A353-2C28684FA215}" sibTransId="{CD90A278-ECFC-4A51-A15D-E8EC8C59254B}"/>
    <dgm:cxn modelId="{1254EC9F-71C6-420B-8C6E-0D790FCE797D}" srcId="{F2A7DB22-24DF-4590-887C-846FCA467142}" destId="{A514C662-9826-48B9-BF99-6DDC18EA3CD5}" srcOrd="1" destOrd="0" parTransId="{6464270A-331A-45BA-9ECA-003408679470}" sibTransId="{2064CCEE-40BF-4ED7-8538-033DEF2A93CF}"/>
    <dgm:cxn modelId="{BCE174A1-69AD-498D-AC1E-7815C4F67A1C}" type="presOf" srcId="{417A9550-3912-4A81-8F04-FA89CDD039D7}" destId="{C161804D-2E63-4ED1-80BB-A03A2E0EB40B}" srcOrd="0" destOrd="0" presId="urn:microsoft.com/office/officeart/2005/8/layout/vList5"/>
    <dgm:cxn modelId="{93F5E0A7-07CF-4C23-9D0A-3061CD0E974D}" type="presOf" srcId="{A08DE871-8A66-475A-A94D-344271979480}" destId="{96C49AEA-7F2B-4F03-A1A8-4B349533C553}" srcOrd="0" destOrd="0" presId="urn:microsoft.com/office/officeart/2005/8/layout/vList5"/>
    <dgm:cxn modelId="{87C3A5B7-4B03-4B85-B16A-3D3C7A71B2F4}" srcId="{DA661B25-7641-41A2-A6FB-043F9A177AF3}" destId="{F2A7DB22-24DF-4590-887C-846FCA467142}" srcOrd="0" destOrd="0" parTransId="{019B0333-8DB6-4C0F-B741-184D018F14F3}" sibTransId="{3823B5BE-8B23-4C4E-BDC0-560B6DC6266A}"/>
    <dgm:cxn modelId="{5AD3CAC4-F911-4862-A3B5-0DD70DA13C61}" type="presOf" srcId="{9B050D83-5BC7-43D2-95CA-00BF8EE008D0}" destId="{075CF067-A5E2-45EA-8D3D-EA4EAAB30F48}" srcOrd="0" destOrd="0" presId="urn:microsoft.com/office/officeart/2005/8/layout/vList5"/>
    <dgm:cxn modelId="{0D8195CC-C4F9-414A-8FCE-7C3470768D5B}" srcId="{A08DE871-8A66-475A-A94D-344271979480}" destId="{35EFBCE1-064C-4DB7-A375-2385268F77DC}" srcOrd="0" destOrd="0" parTransId="{ACB3A414-9B66-4C10-8EDF-200FEA4992D2}" sibTransId="{F564E5FC-8D2C-4CFB-946C-0FDD35AD1192}"/>
    <dgm:cxn modelId="{843A21DB-2A0A-40A8-BD38-78F20E889FE7}" srcId="{DA661B25-7641-41A2-A6FB-043F9A177AF3}" destId="{9B050D83-5BC7-43D2-95CA-00BF8EE008D0}" srcOrd="1" destOrd="0" parTransId="{A1AEAA1E-A2C2-48F3-84E4-DC17241D253D}" sibTransId="{3C3C269A-AA3A-447B-B9AD-1FE5FB531295}"/>
    <dgm:cxn modelId="{83F6BEE8-9E6C-4DA5-BB3D-702C6B9EE076}" type="presOf" srcId="{0E6D0713-4627-4334-8397-EF9C31D45728}" destId="{B4F25096-BA45-40D1-B9EE-37D1D2003EC0}" srcOrd="0" destOrd="0" presId="urn:microsoft.com/office/officeart/2005/8/layout/vList5"/>
    <dgm:cxn modelId="{A8931EF3-D24C-4F0F-B20A-66AA80C31985}" type="presOf" srcId="{DA661B25-7641-41A2-A6FB-043F9A177AF3}" destId="{B29926B3-0A73-42D3-9AC4-7739B5C12C20}" srcOrd="0" destOrd="0" presId="urn:microsoft.com/office/officeart/2005/8/layout/vList5"/>
    <dgm:cxn modelId="{625EADF6-D617-4F43-81B5-CB494997202F}" srcId="{DA661B25-7641-41A2-A6FB-043F9A177AF3}" destId="{A93AB68B-4D2E-4891-8748-26235DA86E84}" srcOrd="2" destOrd="0" parTransId="{05010683-C91F-4BF0-ABC5-F1D648E21CC4}" sibTransId="{85AB6BA9-09BF-4165-BE6D-EF9331B9F210}"/>
    <dgm:cxn modelId="{1225CDF7-AF3F-4229-94D6-AE338513E394}" type="presOf" srcId="{F2A7DB22-24DF-4590-887C-846FCA467142}" destId="{371B3C6F-F917-4051-BBEE-DA4296DFF954}" srcOrd="0" destOrd="0" presId="urn:microsoft.com/office/officeart/2005/8/layout/vList5"/>
    <dgm:cxn modelId="{8AF74988-30D9-4E42-A5E4-29F321F07327}" type="presParOf" srcId="{B29926B3-0A73-42D3-9AC4-7739B5C12C20}" destId="{B30BDD62-B4E8-4C6E-A400-A22AB94189FF}" srcOrd="0" destOrd="0" presId="urn:microsoft.com/office/officeart/2005/8/layout/vList5"/>
    <dgm:cxn modelId="{97B04BD8-9355-4128-AE33-4976094B3217}" type="presParOf" srcId="{B30BDD62-B4E8-4C6E-A400-A22AB94189FF}" destId="{371B3C6F-F917-4051-BBEE-DA4296DFF954}" srcOrd="0" destOrd="0" presId="urn:microsoft.com/office/officeart/2005/8/layout/vList5"/>
    <dgm:cxn modelId="{39BA17EA-F20C-451C-B65F-D3615BE20474}" type="presParOf" srcId="{B30BDD62-B4E8-4C6E-A400-A22AB94189FF}" destId="{B4F25096-BA45-40D1-B9EE-37D1D2003EC0}" srcOrd="1" destOrd="0" presId="urn:microsoft.com/office/officeart/2005/8/layout/vList5"/>
    <dgm:cxn modelId="{0DCD1E46-74DD-4194-95EB-EE21B0AC57BF}" type="presParOf" srcId="{B29926B3-0A73-42D3-9AC4-7739B5C12C20}" destId="{168699FC-6333-4100-BEA6-7425D7EFAB9C}" srcOrd="1" destOrd="0" presId="urn:microsoft.com/office/officeart/2005/8/layout/vList5"/>
    <dgm:cxn modelId="{658B2356-1782-407A-9670-E28EC1A0A6E0}" type="presParOf" srcId="{B29926B3-0A73-42D3-9AC4-7739B5C12C20}" destId="{2B95F66D-17D5-4132-9018-993A0FB99C37}" srcOrd="2" destOrd="0" presId="urn:microsoft.com/office/officeart/2005/8/layout/vList5"/>
    <dgm:cxn modelId="{85353B3A-6334-47B3-91C3-7F02F3FE44CB}" type="presParOf" srcId="{2B95F66D-17D5-4132-9018-993A0FB99C37}" destId="{075CF067-A5E2-45EA-8D3D-EA4EAAB30F48}" srcOrd="0" destOrd="0" presId="urn:microsoft.com/office/officeart/2005/8/layout/vList5"/>
    <dgm:cxn modelId="{ABB3CF22-3FB0-43B6-A08D-074522DC691A}" type="presParOf" srcId="{2B95F66D-17D5-4132-9018-993A0FB99C37}" destId="{296CD101-B555-41B2-8FE5-5B50F10F1D8F}" srcOrd="1" destOrd="0" presId="urn:microsoft.com/office/officeart/2005/8/layout/vList5"/>
    <dgm:cxn modelId="{CBB31092-4E28-4BE6-B10D-2F72F51C985F}" type="presParOf" srcId="{B29926B3-0A73-42D3-9AC4-7739B5C12C20}" destId="{4481B09F-0171-4994-9066-D4E76F6B3D8F}" srcOrd="3" destOrd="0" presId="urn:microsoft.com/office/officeart/2005/8/layout/vList5"/>
    <dgm:cxn modelId="{B11504C8-FBE7-464E-AA27-91D344CFD5D5}" type="presParOf" srcId="{B29926B3-0A73-42D3-9AC4-7739B5C12C20}" destId="{D0C5AE85-EA56-4C4F-9FF2-D6283B881B7C}" srcOrd="4" destOrd="0" presId="urn:microsoft.com/office/officeart/2005/8/layout/vList5"/>
    <dgm:cxn modelId="{C3DF60BB-C86D-448D-A4A2-B6ECE73AD451}" type="presParOf" srcId="{D0C5AE85-EA56-4C4F-9FF2-D6283B881B7C}" destId="{EDEF18FC-8AC4-4A62-B9C6-805C5260D112}" srcOrd="0" destOrd="0" presId="urn:microsoft.com/office/officeart/2005/8/layout/vList5"/>
    <dgm:cxn modelId="{2916F23A-5026-4A1C-A161-199AECF619EA}" type="presParOf" srcId="{D0C5AE85-EA56-4C4F-9FF2-D6283B881B7C}" destId="{C161804D-2E63-4ED1-80BB-A03A2E0EB40B}" srcOrd="1" destOrd="0" presId="urn:microsoft.com/office/officeart/2005/8/layout/vList5"/>
    <dgm:cxn modelId="{D3C11615-662C-4A06-AF26-AF13FAB78A53}" type="presParOf" srcId="{B29926B3-0A73-42D3-9AC4-7739B5C12C20}" destId="{0926ACA0-7D4D-4C55-B502-742A78552B0E}" srcOrd="5" destOrd="0" presId="urn:microsoft.com/office/officeart/2005/8/layout/vList5"/>
    <dgm:cxn modelId="{C25E69AF-5E17-4A87-9D2F-4F4AD72FEF5B}" type="presParOf" srcId="{B29926B3-0A73-42D3-9AC4-7739B5C12C20}" destId="{71605246-F468-4E85-9286-24950B442AF3}" srcOrd="6" destOrd="0" presId="urn:microsoft.com/office/officeart/2005/8/layout/vList5"/>
    <dgm:cxn modelId="{D050E8EA-A5D2-4604-BEA2-9EB73A658041}" type="presParOf" srcId="{71605246-F468-4E85-9286-24950B442AF3}" destId="{96C49AEA-7F2B-4F03-A1A8-4B349533C553}" srcOrd="0" destOrd="0" presId="urn:microsoft.com/office/officeart/2005/8/layout/vList5"/>
    <dgm:cxn modelId="{C68149A3-28D6-4E50-B604-D815C83672A6}" type="presParOf" srcId="{71605246-F468-4E85-9286-24950B442AF3}" destId="{3E91869A-0BA5-4BD8-8F80-229DED5A43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50A9C-999B-477B-9295-AA1B9C547AC3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1CCDFA9-14C8-40EA-994B-6A24A8736C36}">
      <dgm:prSet phldrT="[Texte]" custT="1"/>
      <dgm:spPr/>
      <dgm:t>
        <a:bodyPr/>
        <a:lstStyle/>
        <a:p>
          <a:r>
            <a:rPr lang="fr-FR" sz="3800" b="1" dirty="0">
              <a:latin typeface="Arial" panose="020B0604020202020204" pitchFamily="34" charset="0"/>
              <a:cs typeface="Arial" panose="020B0604020202020204" pitchFamily="34" charset="0"/>
            </a:rPr>
            <a:t>Une RFP rénovée</a:t>
          </a:r>
        </a:p>
      </dgm:t>
    </dgm:pt>
    <dgm:pt modelId="{D3F9F47A-1FA5-47C5-B7DD-2DC16359E21B}" type="parTrans" cxnId="{F7BE51B4-9040-4856-BE03-A693EC86ABBD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28A7D-DD4F-4ABA-8538-AAC2C6F79068}" type="sibTrans" cxnId="{F7BE51B4-9040-4856-BE03-A693EC86ABBD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9CA17-1C5A-4559-BF26-28022B721B69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HOLISTIQUE</a:t>
          </a:r>
        </a:p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 à travers la prise en compte de toutes les </a:t>
          </a:r>
          <a:r>
            <a:rPr lang="fr-BE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fonctions de la GFP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0FAEE6-3F63-41AD-B468-5616E49151F7}" type="parTrans" cxnId="{AFE64331-3DC6-4DF0-AA17-4B72D781BC2A}">
      <dgm:prSet custT="1"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646DD-6192-4842-9E28-B328381FE9A3}" type="sibTrans" cxnId="{AFE64331-3DC6-4DF0-AA17-4B72D781BC2A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01306-E0E8-4EF0-9279-2B335FB8036B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REFERENCEE</a:t>
          </a:r>
        </a:p>
        <a:p>
          <a:pPr>
            <a:lnSpc>
              <a:spcPct val="100000"/>
            </a:lnSpc>
          </a:pPr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sur les normes et bonnes pratiques international</a:t>
          </a:r>
        </a:p>
      </dgm:t>
    </dgm:pt>
    <dgm:pt modelId="{E2953795-72A9-47FC-9898-2990350F0D1F}" type="parTrans" cxnId="{2FC513BC-4E3B-409D-A5AC-73A0C66F33BD}">
      <dgm:prSet custT="1"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46D97-6FBC-4F1A-97B9-3C258E2E276F}" type="sibTrans" cxnId="{2FC513BC-4E3B-409D-A5AC-73A0C66F33BD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4A53D-2C19-4E26-9911-CE93725D9FDA}">
      <dgm:prSet phldrT="[Texte]" custT="1"/>
      <dgm:spPr/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PLANIFICATION</a:t>
          </a:r>
        </a:p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axée sur des résultats identifiés annuellement</a:t>
          </a:r>
        </a:p>
      </dgm:t>
    </dgm:pt>
    <dgm:pt modelId="{0C94DF55-4A40-48C7-A47A-BB8C02C9133A}" type="parTrans" cxnId="{348C559F-8096-492E-889A-EC2528E86962}">
      <dgm:prSet custT="1"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ED4EB6-DC28-4795-B843-365BC549EA9C}" type="sibTrans" cxnId="{348C559F-8096-492E-889A-EC2528E86962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8CE9C-5842-4B69-8A06-A6A439076880}">
      <dgm:prSet phldrT="[Texte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sz="1600" b="1" dirty="0">
              <a:latin typeface="Arial" panose="020B0604020202020204" pitchFamily="34" charset="0"/>
              <a:cs typeface="Arial" panose="020B0604020202020204" pitchFamily="34" charset="0"/>
            </a:rPr>
            <a:t>IMPUTABILITE</a:t>
          </a:r>
        </a:p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clairement identifiée et définie</a:t>
          </a:r>
        </a:p>
      </dgm:t>
    </dgm:pt>
    <dgm:pt modelId="{6B2DDDF7-FEAE-4EE0-B6E8-03D88B63B795}" type="parTrans" cxnId="{8321CB1C-22BE-4945-9348-6EE4712635AA}">
      <dgm:prSet custT="1"/>
      <dgm:spPr/>
      <dgm:t>
        <a:bodyPr/>
        <a:lstStyle/>
        <a:p>
          <a:endParaRPr lang="fr-F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85ADF-89FF-4BED-8DBD-12B31C97C9BD}" type="sibTrans" cxnId="{8321CB1C-22BE-4945-9348-6EE4712635AA}">
      <dgm:prSet/>
      <dgm:spPr/>
      <dgm:t>
        <a:bodyPr/>
        <a:lstStyle/>
        <a:p>
          <a:endParaRPr lang="fr-FR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CFD25-CDD4-4EE8-958D-9D9E9C3100E8}" type="pres">
      <dgm:prSet presAssocID="{C5550A9C-999B-477B-9295-AA1B9C547A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E0325-DD02-4E70-8C6C-816594197F70}" type="pres">
      <dgm:prSet presAssocID="{E1CCDFA9-14C8-40EA-994B-6A24A8736C36}" presName="centerShape" presStyleLbl="node0" presStyleIdx="0" presStyleCnt="1" custScaleX="192521" custScaleY="171225" custLinFactNeighborX="4913" custLinFactNeighborY="33767"/>
      <dgm:spPr/>
    </dgm:pt>
    <dgm:pt modelId="{32B2A053-313E-4900-9E92-B32D3F56672B}" type="pres">
      <dgm:prSet presAssocID="{800FAEE6-3F63-41AD-B468-5616E49151F7}" presName="parTrans" presStyleLbl="sibTrans2D1" presStyleIdx="0" presStyleCnt="4"/>
      <dgm:spPr/>
    </dgm:pt>
    <dgm:pt modelId="{0E007497-5867-4A51-BC51-A6C6D011347A}" type="pres">
      <dgm:prSet presAssocID="{800FAEE6-3F63-41AD-B468-5616E49151F7}" presName="connectorText" presStyleLbl="sibTrans2D1" presStyleIdx="0" presStyleCnt="4"/>
      <dgm:spPr/>
    </dgm:pt>
    <dgm:pt modelId="{12B6DFCC-9FD8-487E-89BF-0BCAE814DFA6}" type="pres">
      <dgm:prSet presAssocID="{3EB9CA17-1C5A-4559-BF26-28022B721B69}" presName="node" presStyleLbl="node1" presStyleIdx="0" presStyleCnt="4" custScaleX="173169" custScaleY="157951" custRadScaleRad="154806" custRadScaleInc="-130540">
        <dgm:presLayoutVars>
          <dgm:bulletEnabled val="1"/>
        </dgm:presLayoutVars>
      </dgm:prSet>
      <dgm:spPr/>
    </dgm:pt>
    <dgm:pt modelId="{6FA8684E-570D-4257-8002-B44AD6AA9FEF}" type="pres">
      <dgm:prSet presAssocID="{E2953795-72A9-47FC-9898-2990350F0D1F}" presName="parTrans" presStyleLbl="sibTrans2D1" presStyleIdx="1" presStyleCnt="4"/>
      <dgm:spPr/>
    </dgm:pt>
    <dgm:pt modelId="{0D6B7028-D8B0-498C-974D-1E813D96729A}" type="pres">
      <dgm:prSet presAssocID="{E2953795-72A9-47FC-9898-2990350F0D1F}" presName="connectorText" presStyleLbl="sibTrans2D1" presStyleIdx="1" presStyleCnt="4"/>
      <dgm:spPr/>
    </dgm:pt>
    <dgm:pt modelId="{9EB5A622-C3AF-459B-BA9F-3362807CC364}" type="pres">
      <dgm:prSet presAssocID="{5E501306-E0E8-4EF0-9279-2B335FB8036B}" presName="node" presStyleLbl="node1" presStyleIdx="1" presStyleCnt="4" custScaleX="164408" custScaleY="153968" custRadScaleRad="141769" custRadScaleInc="-89312">
        <dgm:presLayoutVars>
          <dgm:bulletEnabled val="1"/>
        </dgm:presLayoutVars>
      </dgm:prSet>
      <dgm:spPr/>
    </dgm:pt>
    <dgm:pt modelId="{079012D0-0CBF-467F-8500-F758DDD83D51}" type="pres">
      <dgm:prSet presAssocID="{0C94DF55-4A40-48C7-A47A-BB8C02C9133A}" presName="parTrans" presStyleLbl="sibTrans2D1" presStyleIdx="2" presStyleCnt="4"/>
      <dgm:spPr/>
    </dgm:pt>
    <dgm:pt modelId="{1B3A12D0-D3D5-48A7-A90B-097343D0FE67}" type="pres">
      <dgm:prSet presAssocID="{0C94DF55-4A40-48C7-A47A-BB8C02C9133A}" presName="connectorText" presStyleLbl="sibTrans2D1" presStyleIdx="2" presStyleCnt="4"/>
      <dgm:spPr/>
    </dgm:pt>
    <dgm:pt modelId="{EA53AF8F-9C30-44CB-9C34-F84E75A64E27}" type="pres">
      <dgm:prSet presAssocID="{3044A53D-2C19-4E26-9911-CE93725D9FDA}" presName="node" presStyleLbl="node1" presStyleIdx="2" presStyleCnt="4" custScaleX="166714" custScaleY="155848" custRadScaleRad="227167" custRadScaleInc="-181317">
        <dgm:presLayoutVars>
          <dgm:bulletEnabled val="1"/>
        </dgm:presLayoutVars>
      </dgm:prSet>
      <dgm:spPr/>
    </dgm:pt>
    <dgm:pt modelId="{A033365F-9C1A-4817-BB61-AE07C0430FA0}" type="pres">
      <dgm:prSet presAssocID="{6B2DDDF7-FEAE-4EE0-B6E8-03D88B63B795}" presName="parTrans" presStyleLbl="sibTrans2D1" presStyleIdx="3" presStyleCnt="4"/>
      <dgm:spPr/>
    </dgm:pt>
    <dgm:pt modelId="{0B2135E3-9F9C-4EC4-A530-FF648BF4E393}" type="pres">
      <dgm:prSet presAssocID="{6B2DDDF7-FEAE-4EE0-B6E8-03D88B63B795}" presName="connectorText" presStyleLbl="sibTrans2D1" presStyleIdx="3" presStyleCnt="4"/>
      <dgm:spPr/>
    </dgm:pt>
    <dgm:pt modelId="{C51CE241-2991-47E1-A127-C5E3F6700769}" type="pres">
      <dgm:prSet presAssocID="{9768CE9C-5842-4B69-8A06-A6A439076880}" presName="node" presStyleLbl="node1" presStyleIdx="3" presStyleCnt="4" custScaleX="162111" custScaleY="164479" custRadScaleRad="244651" custRadScaleInc="-25754">
        <dgm:presLayoutVars>
          <dgm:bulletEnabled val="1"/>
        </dgm:presLayoutVars>
      </dgm:prSet>
      <dgm:spPr/>
    </dgm:pt>
  </dgm:ptLst>
  <dgm:cxnLst>
    <dgm:cxn modelId="{DAE9A20A-5A76-4BEE-BD9A-AF6FB66431BD}" type="presOf" srcId="{9768CE9C-5842-4B69-8A06-A6A439076880}" destId="{C51CE241-2991-47E1-A127-C5E3F6700769}" srcOrd="0" destOrd="0" presId="urn:microsoft.com/office/officeart/2005/8/layout/radial5"/>
    <dgm:cxn modelId="{A7FEDC18-A631-498E-84C8-85A2D201B93D}" type="presOf" srcId="{E1CCDFA9-14C8-40EA-994B-6A24A8736C36}" destId="{28BE0325-DD02-4E70-8C6C-816594197F70}" srcOrd="0" destOrd="0" presId="urn:microsoft.com/office/officeart/2005/8/layout/radial5"/>
    <dgm:cxn modelId="{8321CB1C-22BE-4945-9348-6EE4712635AA}" srcId="{E1CCDFA9-14C8-40EA-994B-6A24A8736C36}" destId="{9768CE9C-5842-4B69-8A06-A6A439076880}" srcOrd="3" destOrd="0" parTransId="{6B2DDDF7-FEAE-4EE0-B6E8-03D88B63B795}" sibTransId="{9E585ADF-89FF-4BED-8DBD-12B31C97C9BD}"/>
    <dgm:cxn modelId="{3DC5882A-83FD-4AE3-A140-F35DA5476512}" type="presOf" srcId="{E2953795-72A9-47FC-9898-2990350F0D1F}" destId="{6FA8684E-570D-4257-8002-B44AD6AA9FEF}" srcOrd="0" destOrd="0" presId="urn:microsoft.com/office/officeart/2005/8/layout/radial5"/>
    <dgm:cxn modelId="{B896732F-9345-47E9-9255-BB97C8CFB192}" type="presOf" srcId="{0C94DF55-4A40-48C7-A47A-BB8C02C9133A}" destId="{1B3A12D0-D3D5-48A7-A90B-097343D0FE67}" srcOrd="1" destOrd="0" presId="urn:microsoft.com/office/officeart/2005/8/layout/radial5"/>
    <dgm:cxn modelId="{AFE64331-3DC6-4DF0-AA17-4B72D781BC2A}" srcId="{E1CCDFA9-14C8-40EA-994B-6A24A8736C36}" destId="{3EB9CA17-1C5A-4559-BF26-28022B721B69}" srcOrd="0" destOrd="0" parTransId="{800FAEE6-3F63-41AD-B468-5616E49151F7}" sibTransId="{A9D646DD-6192-4842-9E28-B328381FE9A3}"/>
    <dgm:cxn modelId="{7795EF37-63E1-4C87-B85C-59B894571739}" type="presOf" srcId="{800FAEE6-3F63-41AD-B468-5616E49151F7}" destId="{0E007497-5867-4A51-BC51-A6C6D011347A}" srcOrd="1" destOrd="0" presId="urn:microsoft.com/office/officeart/2005/8/layout/radial5"/>
    <dgm:cxn modelId="{49953840-4550-416D-B66D-A98F7D3346B5}" type="presOf" srcId="{C5550A9C-999B-477B-9295-AA1B9C547AC3}" destId="{A86CFD25-CDD4-4EE8-958D-9D9E9C3100E8}" srcOrd="0" destOrd="0" presId="urn:microsoft.com/office/officeart/2005/8/layout/radial5"/>
    <dgm:cxn modelId="{A3609A40-E14F-4D29-8371-0C30B32203F3}" type="presOf" srcId="{3EB9CA17-1C5A-4559-BF26-28022B721B69}" destId="{12B6DFCC-9FD8-487E-89BF-0BCAE814DFA6}" srcOrd="0" destOrd="0" presId="urn:microsoft.com/office/officeart/2005/8/layout/radial5"/>
    <dgm:cxn modelId="{6B0A3E48-BA5C-4778-AE86-D1A87F2ADF9E}" type="presOf" srcId="{6B2DDDF7-FEAE-4EE0-B6E8-03D88B63B795}" destId="{A033365F-9C1A-4817-BB61-AE07C0430FA0}" srcOrd="0" destOrd="0" presId="urn:microsoft.com/office/officeart/2005/8/layout/radial5"/>
    <dgm:cxn modelId="{065A4859-F4E3-42A9-B263-6E1DA5296093}" type="presOf" srcId="{5E501306-E0E8-4EF0-9279-2B335FB8036B}" destId="{9EB5A622-C3AF-459B-BA9F-3362807CC364}" srcOrd="0" destOrd="0" presId="urn:microsoft.com/office/officeart/2005/8/layout/radial5"/>
    <dgm:cxn modelId="{CBD96482-C80F-4099-8C06-A6DEA9D58692}" type="presOf" srcId="{6B2DDDF7-FEAE-4EE0-B6E8-03D88B63B795}" destId="{0B2135E3-9F9C-4EC4-A530-FF648BF4E393}" srcOrd="1" destOrd="0" presId="urn:microsoft.com/office/officeart/2005/8/layout/radial5"/>
    <dgm:cxn modelId="{8304618D-98E0-4017-B344-90FC2CB12E48}" type="presOf" srcId="{E2953795-72A9-47FC-9898-2990350F0D1F}" destId="{0D6B7028-D8B0-498C-974D-1E813D96729A}" srcOrd="1" destOrd="0" presId="urn:microsoft.com/office/officeart/2005/8/layout/radial5"/>
    <dgm:cxn modelId="{348C559F-8096-492E-889A-EC2528E86962}" srcId="{E1CCDFA9-14C8-40EA-994B-6A24A8736C36}" destId="{3044A53D-2C19-4E26-9911-CE93725D9FDA}" srcOrd="2" destOrd="0" parTransId="{0C94DF55-4A40-48C7-A47A-BB8C02C9133A}" sibTransId="{BBED4EB6-DC28-4795-B843-365BC549EA9C}"/>
    <dgm:cxn modelId="{F7BE51B4-9040-4856-BE03-A693EC86ABBD}" srcId="{C5550A9C-999B-477B-9295-AA1B9C547AC3}" destId="{E1CCDFA9-14C8-40EA-994B-6A24A8736C36}" srcOrd="0" destOrd="0" parTransId="{D3F9F47A-1FA5-47C5-B7DD-2DC16359E21B}" sibTransId="{19428A7D-DD4F-4ABA-8538-AAC2C6F79068}"/>
    <dgm:cxn modelId="{2FC513BC-4E3B-409D-A5AC-73A0C66F33BD}" srcId="{E1CCDFA9-14C8-40EA-994B-6A24A8736C36}" destId="{5E501306-E0E8-4EF0-9279-2B335FB8036B}" srcOrd="1" destOrd="0" parTransId="{E2953795-72A9-47FC-9898-2990350F0D1F}" sibTransId="{E4F46D97-6FBC-4F1A-97B9-3C258E2E276F}"/>
    <dgm:cxn modelId="{703A47C6-0E65-4734-ABF1-D8C06AA26ABD}" type="presOf" srcId="{800FAEE6-3F63-41AD-B468-5616E49151F7}" destId="{32B2A053-313E-4900-9E92-B32D3F56672B}" srcOrd="0" destOrd="0" presId="urn:microsoft.com/office/officeart/2005/8/layout/radial5"/>
    <dgm:cxn modelId="{249067F2-DAF4-4975-9588-9E652E1F27A6}" type="presOf" srcId="{3044A53D-2C19-4E26-9911-CE93725D9FDA}" destId="{EA53AF8F-9C30-44CB-9C34-F84E75A64E27}" srcOrd="0" destOrd="0" presId="urn:microsoft.com/office/officeart/2005/8/layout/radial5"/>
    <dgm:cxn modelId="{202C07F5-0915-46D8-9AD7-967D9CF25074}" type="presOf" srcId="{0C94DF55-4A40-48C7-A47A-BB8C02C9133A}" destId="{079012D0-0CBF-467F-8500-F758DDD83D51}" srcOrd="0" destOrd="0" presId="urn:microsoft.com/office/officeart/2005/8/layout/radial5"/>
    <dgm:cxn modelId="{E3995484-E37C-4596-80B7-EAA5D3C8142B}" type="presParOf" srcId="{A86CFD25-CDD4-4EE8-958D-9D9E9C3100E8}" destId="{28BE0325-DD02-4E70-8C6C-816594197F70}" srcOrd="0" destOrd="0" presId="urn:microsoft.com/office/officeart/2005/8/layout/radial5"/>
    <dgm:cxn modelId="{847FAC3E-ED5C-403A-A7C6-ADDA245F4007}" type="presParOf" srcId="{A86CFD25-CDD4-4EE8-958D-9D9E9C3100E8}" destId="{32B2A053-313E-4900-9E92-B32D3F56672B}" srcOrd="1" destOrd="0" presId="urn:microsoft.com/office/officeart/2005/8/layout/radial5"/>
    <dgm:cxn modelId="{F032D231-5E47-4A08-AB72-4A96612D6898}" type="presParOf" srcId="{32B2A053-313E-4900-9E92-B32D3F56672B}" destId="{0E007497-5867-4A51-BC51-A6C6D011347A}" srcOrd="0" destOrd="0" presId="urn:microsoft.com/office/officeart/2005/8/layout/radial5"/>
    <dgm:cxn modelId="{D16F4B27-1A37-418A-A4A4-59AE1879417A}" type="presParOf" srcId="{A86CFD25-CDD4-4EE8-958D-9D9E9C3100E8}" destId="{12B6DFCC-9FD8-487E-89BF-0BCAE814DFA6}" srcOrd="2" destOrd="0" presId="urn:microsoft.com/office/officeart/2005/8/layout/radial5"/>
    <dgm:cxn modelId="{4D0974A4-C09F-4192-BF32-E5091E623898}" type="presParOf" srcId="{A86CFD25-CDD4-4EE8-958D-9D9E9C3100E8}" destId="{6FA8684E-570D-4257-8002-B44AD6AA9FEF}" srcOrd="3" destOrd="0" presId="urn:microsoft.com/office/officeart/2005/8/layout/radial5"/>
    <dgm:cxn modelId="{406C3B88-3B25-40B8-8D4C-FDB29FBBFD06}" type="presParOf" srcId="{6FA8684E-570D-4257-8002-B44AD6AA9FEF}" destId="{0D6B7028-D8B0-498C-974D-1E813D96729A}" srcOrd="0" destOrd="0" presId="urn:microsoft.com/office/officeart/2005/8/layout/radial5"/>
    <dgm:cxn modelId="{BDE60529-EF77-43D9-8A04-75BF13B528FE}" type="presParOf" srcId="{A86CFD25-CDD4-4EE8-958D-9D9E9C3100E8}" destId="{9EB5A622-C3AF-459B-BA9F-3362807CC364}" srcOrd="4" destOrd="0" presId="urn:microsoft.com/office/officeart/2005/8/layout/radial5"/>
    <dgm:cxn modelId="{EC560DEA-FED0-416D-A4D9-6CD1F94322DF}" type="presParOf" srcId="{A86CFD25-CDD4-4EE8-958D-9D9E9C3100E8}" destId="{079012D0-0CBF-467F-8500-F758DDD83D51}" srcOrd="5" destOrd="0" presId="urn:microsoft.com/office/officeart/2005/8/layout/radial5"/>
    <dgm:cxn modelId="{FB77E870-4C91-4BD7-91FF-19C457F7FA6E}" type="presParOf" srcId="{079012D0-0CBF-467F-8500-F758DDD83D51}" destId="{1B3A12D0-D3D5-48A7-A90B-097343D0FE67}" srcOrd="0" destOrd="0" presId="urn:microsoft.com/office/officeart/2005/8/layout/radial5"/>
    <dgm:cxn modelId="{2FCBC475-E2D8-4DF8-8529-74C67FC9E921}" type="presParOf" srcId="{A86CFD25-CDD4-4EE8-958D-9D9E9C3100E8}" destId="{EA53AF8F-9C30-44CB-9C34-F84E75A64E27}" srcOrd="6" destOrd="0" presId="urn:microsoft.com/office/officeart/2005/8/layout/radial5"/>
    <dgm:cxn modelId="{2925C072-916A-4AC8-AD0B-C3BC587D0236}" type="presParOf" srcId="{A86CFD25-CDD4-4EE8-958D-9D9E9C3100E8}" destId="{A033365F-9C1A-4817-BB61-AE07C0430FA0}" srcOrd="7" destOrd="0" presId="urn:microsoft.com/office/officeart/2005/8/layout/radial5"/>
    <dgm:cxn modelId="{5B4FC7CB-480F-4ADA-BF1B-CAF85F19BB95}" type="presParOf" srcId="{A033365F-9C1A-4817-BB61-AE07C0430FA0}" destId="{0B2135E3-9F9C-4EC4-A530-FF648BF4E393}" srcOrd="0" destOrd="0" presId="urn:microsoft.com/office/officeart/2005/8/layout/radial5"/>
    <dgm:cxn modelId="{C85A018A-6C6B-4D38-AF86-C0BD975A6E47}" type="presParOf" srcId="{A86CFD25-CDD4-4EE8-958D-9D9E9C3100E8}" destId="{C51CE241-2991-47E1-A127-C5E3F670076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4982A-99F3-4B2B-99CD-DD58DA0DD3F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5CF19B6F-B6FC-4D66-9EE9-375ED5E22F1C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PGRGFP est validé en décembre 2018 pour la période 2019-2021</a:t>
          </a:r>
        </a:p>
        <a:p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puis prorogé à 2023</a:t>
          </a:r>
        </a:p>
      </dgm:t>
    </dgm:pt>
    <dgm:pt modelId="{E1DEBD09-0424-4043-9F3D-DAEDFB7C5992}" type="parTrans" cxnId="{1F4ECC0A-5BE6-4D64-A797-AD4BA9B16D5A}">
      <dgm:prSet/>
      <dgm:spPr/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27E14C-272D-4BFD-A659-1329DEFAE5B7}" type="sibTrans" cxnId="{1F4ECC0A-5BE6-4D64-A797-AD4BA9B16D5A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228" r="9228"/>
          </a:stretch>
        </a:blipFill>
      </dgm:spPr>
      <dgm:t>
        <a:bodyPr/>
        <a:lstStyle/>
        <a:p>
          <a:endParaRPr lang="fr-F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4DF9D-C6F5-4BD5-8D91-65B96BA64D72}">
      <dgm:prSet phldrT="[Texte]"/>
      <dgm:spPr/>
      <dgm:t>
        <a:bodyPr/>
        <a:lstStyle/>
        <a:p>
          <a:pPr algn="l"/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Disposer d'un système de GFP </a:t>
          </a:r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transparent</a:t>
          </a:r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performant</a:t>
          </a:r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conforme aux </a:t>
          </a:r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standards internationaux</a:t>
          </a:r>
        </a:p>
      </dgm:t>
    </dgm:pt>
    <dgm:pt modelId="{50BEF1D2-1D44-4663-A517-CE86A066FB71}" type="parTrans" cxnId="{2570EE43-4FEF-408B-A743-108A216E8174}">
      <dgm:prSet/>
      <dgm:spPr/>
      <dgm:t>
        <a:bodyPr/>
        <a:lstStyle/>
        <a:p>
          <a:endParaRPr lang="fr-FR"/>
        </a:p>
      </dgm:t>
    </dgm:pt>
    <dgm:pt modelId="{6231DFF5-A26F-4571-916C-1250E45F68B0}" type="sibTrans" cxnId="{2570EE43-4FEF-408B-A743-108A216E8174}">
      <dgm:prSet/>
      <dgm:spPr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fr-FR"/>
        </a:p>
      </dgm:t>
    </dgm:pt>
    <dgm:pt modelId="{0A4D9514-D7A0-4A7B-BB65-39EE2D904F6A}">
      <dgm:prSet phldrT="[Texte]"/>
      <dgm:spPr/>
      <dgm:t>
        <a:bodyPr/>
        <a:lstStyle/>
        <a:p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Près de </a:t>
          </a:r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 SMO</a:t>
          </a:r>
        </a:p>
        <a:p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instances </a:t>
          </a:r>
          <a:r>
            <a:rPr lang="fr-FR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pilotage</a:t>
          </a:r>
        </a:p>
        <a:p>
          <a:r>
            <a:rPr lang="fr-FR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structure </a:t>
          </a:r>
          <a:r>
            <a:rPr lang="fr-FR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d’animation et de coordination</a:t>
          </a:r>
        </a:p>
        <a:p>
          <a:endParaRPr lang="fr-F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DACD0-F4ED-436A-8225-C96BC8329B11}" type="parTrans" cxnId="{6D4C5348-5939-4DBE-A568-EC2D376994E1}">
      <dgm:prSet/>
      <dgm:spPr/>
      <dgm:t>
        <a:bodyPr/>
        <a:lstStyle/>
        <a:p>
          <a:endParaRPr lang="fr-FR"/>
        </a:p>
      </dgm:t>
    </dgm:pt>
    <dgm:pt modelId="{8F55D94B-C133-4B71-81B6-4FCE9CB6A4B5}" type="sibTrans" cxnId="{6D4C5348-5939-4DBE-A568-EC2D376994E1}">
      <dgm:prSet/>
      <dgm:spPr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786" t="-5190" r="-25000"/>
          </a:stretch>
        </a:blipFill>
      </dgm:spPr>
      <dgm:t>
        <a:bodyPr/>
        <a:lstStyle/>
        <a:p>
          <a:endParaRPr lang="fr-FR"/>
        </a:p>
      </dgm:t>
    </dgm:pt>
    <dgm:pt modelId="{90032007-059A-40DD-824B-C65459CA3FFD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05</a:t>
          </a:r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Axes d’intervention</a:t>
          </a:r>
        </a:p>
        <a:p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 </a:t>
          </a:r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Objectifs Stratégiques</a:t>
          </a:r>
          <a:endParaRPr lang="fr-FR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Près de </a:t>
          </a:r>
          <a:r>
            <a: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450</a:t>
          </a:r>
          <a:r>
            <a:rPr lang="fr-FR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résultats</a:t>
          </a:r>
        </a:p>
      </dgm:t>
    </dgm:pt>
    <dgm:pt modelId="{C8C2527C-BFBA-4E4E-A694-1D89E61A65B1}" type="parTrans" cxnId="{FF716B0E-34D8-4BCC-B9B0-600916813BC8}">
      <dgm:prSet/>
      <dgm:spPr/>
      <dgm:t>
        <a:bodyPr/>
        <a:lstStyle/>
        <a:p>
          <a:endParaRPr lang="fr-FR"/>
        </a:p>
      </dgm:t>
    </dgm:pt>
    <dgm:pt modelId="{5897C5F9-30ED-448C-A4CC-18F1EFE0ED14}" type="sibTrans" cxnId="{FF716B0E-34D8-4BCC-B9B0-600916813BC8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fr-FR"/>
        </a:p>
      </dgm:t>
    </dgm:pt>
    <dgm:pt modelId="{F9CBDD72-AB45-4F3B-946D-9E806C67BE82}" type="pres">
      <dgm:prSet presAssocID="{3794982A-99F3-4B2B-99CD-DD58DA0DD3F7}" presName="Name0" presStyleCnt="0">
        <dgm:presLayoutVars>
          <dgm:chMax val="7"/>
          <dgm:chPref val="7"/>
          <dgm:dir/>
        </dgm:presLayoutVars>
      </dgm:prSet>
      <dgm:spPr/>
    </dgm:pt>
    <dgm:pt modelId="{E58C4C98-A401-4C13-B0FF-166CB61B2EDE}" type="pres">
      <dgm:prSet presAssocID="{3794982A-99F3-4B2B-99CD-DD58DA0DD3F7}" presName="Name1" presStyleCnt="0"/>
      <dgm:spPr/>
    </dgm:pt>
    <dgm:pt modelId="{8491C640-B42F-4287-8712-8ABE233DB421}" type="pres">
      <dgm:prSet presAssocID="{C427E14C-272D-4BFD-A659-1329DEFAE5B7}" presName="picture_1" presStyleCnt="0"/>
      <dgm:spPr/>
    </dgm:pt>
    <dgm:pt modelId="{EE484A2D-E8CC-4953-8B82-92AF302C3684}" type="pres">
      <dgm:prSet presAssocID="{C427E14C-272D-4BFD-A659-1329DEFAE5B7}" presName="pictureRepeatNode" presStyleLbl="alignImgPlace1" presStyleIdx="0" presStyleCnt="4" custScaleX="39541" custScaleY="36798" custLinFactNeighborX="-18034" custLinFactNeighborY="-11735"/>
      <dgm:spPr>
        <a:prstGeom prst="doubleWave">
          <a:avLst/>
        </a:prstGeom>
      </dgm:spPr>
    </dgm:pt>
    <dgm:pt modelId="{8B10F6A5-BC1E-4590-A2DF-407057F61863}" type="pres">
      <dgm:prSet presAssocID="{5CF19B6F-B6FC-4D66-9EE9-375ED5E22F1C}" presName="text_1" presStyleLbl="node1" presStyleIdx="0" presStyleCnt="0" custScaleX="156226" custLinFactNeighborX="641" custLinFactNeighborY="-4054">
        <dgm:presLayoutVars>
          <dgm:bulletEnabled val="1"/>
        </dgm:presLayoutVars>
      </dgm:prSet>
      <dgm:spPr/>
    </dgm:pt>
    <dgm:pt modelId="{5F6CFF5C-4076-493D-AF7A-5C3FEDE96D0F}" type="pres">
      <dgm:prSet presAssocID="{6231DFF5-A26F-4571-916C-1250E45F68B0}" presName="picture_2" presStyleCnt="0"/>
      <dgm:spPr/>
    </dgm:pt>
    <dgm:pt modelId="{2AD966BF-820D-4506-B97F-BA7566E65956}" type="pres">
      <dgm:prSet presAssocID="{6231DFF5-A26F-4571-916C-1250E45F68B0}" presName="pictureRepeatNode" presStyleLbl="alignImgPlace1" presStyleIdx="1" presStyleCnt="4" custLinFactNeighborY="0"/>
      <dgm:spPr/>
    </dgm:pt>
    <dgm:pt modelId="{3A06D316-A617-4499-B964-BED5BDD74B66}" type="pres">
      <dgm:prSet presAssocID="{3824DF9D-C6F5-4BD5-8D91-65B96BA64D72}" presName="line_2" presStyleLbl="parChTrans1D1" presStyleIdx="0" presStyleCnt="3"/>
      <dgm:spPr/>
    </dgm:pt>
    <dgm:pt modelId="{CE6EA3DC-873B-4F0A-9706-9C18CB3A1865}" type="pres">
      <dgm:prSet presAssocID="{3824DF9D-C6F5-4BD5-8D91-65B96BA64D72}" presName="textparent_2" presStyleLbl="node1" presStyleIdx="0" presStyleCnt="0"/>
      <dgm:spPr/>
    </dgm:pt>
    <dgm:pt modelId="{F84D5DB7-39BD-4705-8903-B0C6AFB392D2}" type="pres">
      <dgm:prSet presAssocID="{3824DF9D-C6F5-4BD5-8D91-65B96BA64D72}" presName="text_2" presStyleLbl="revTx" presStyleIdx="0" presStyleCnt="3">
        <dgm:presLayoutVars>
          <dgm:bulletEnabled val="1"/>
        </dgm:presLayoutVars>
      </dgm:prSet>
      <dgm:spPr/>
    </dgm:pt>
    <dgm:pt modelId="{0C46EC7C-B003-4676-B6CF-7ED61ADE4E1F}" type="pres">
      <dgm:prSet presAssocID="{5897C5F9-30ED-448C-A4CC-18F1EFE0ED14}" presName="picture_3" presStyleCnt="0"/>
      <dgm:spPr/>
    </dgm:pt>
    <dgm:pt modelId="{9A0F045C-6A89-4789-B344-63AAF6EA710A}" type="pres">
      <dgm:prSet presAssocID="{5897C5F9-30ED-448C-A4CC-18F1EFE0ED14}" presName="pictureRepeatNode" presStyleLbl="alignImgPlace1" presStyleIdx="2" presStyleCnt="4"/>
      <dgm:spPr/>
    </dgm:pt>
    <dgm:pt modelId="{ED580833-2869-4FD4-86E3-698FA74E53EC}" type="pres">
      <dgm:prSet presAssocID="{90032007-059A-40DD-824B-C65459CA3FFD}" presName="line_3" presStyleLbl="parChTrans1D1" presStyleIdx="1" presStyleCnt="3"/>
      <dgm:spPr/>
    </dgm:pt>
    <dgm:pt modelId="{EEED32D4-C6C2-4B5A-93FA-BE7F23541CB8}" type="pres">
      <dgm:prSet presAssocID="{90032007-059A-40DD-824B-C65459CA3FFD}" presName="textparent_3" presStyleLbl="node1" presStyleIdx="0" presStyleCnt="0"/>
      <dgm:spPr/>
    </dgm:pt>
    <dgm:pt modelId="{5E954F67-71AC-4A9D-BD10-405245669A66}" type="pres">
      <dgm:prSet presAssocID="{90032007-059A-40DD-824B-C65459CA3FFD}" presName="text_3" presStyleLbl="revTx" presStyleIdx="1" presStyleCnt="3" custScaleX="229056">
        <dgm:presLayoutVars>
          <dgm:bulletEnabled val="1"/>
        </dgm:presLayoutVars>
      </dgm:prSet>
      <dgm:spPr/>
    </dgm:pt>
    <dgm:pt modelId="{DBA5D78E-8BF2-4CB4-9F21-1C98408A2C00}" type="pres">
      <dgm:prSet presAssocID="{8F55D94B-C133-4B71-81B6-4FCE9CB6A4B5}" presName="picture_4" presStyleCnt="0"/>
      <dgm:spPr/>
    </dgm:pt>
    <dgm:pt modelId="{6C48223F-6006-4916-B314-0C3DDED541CA}" type="pres">
      <dgm:prSet presAssocID="{8F55D94B-C133-4B71-81B6-4FCE9CB6A4B5}" presName="pictureRepeatNode" presStyleLbl="alignImgPlace1" presStyleIdx="3" presStyleCnt="4" custScaleX="110000" custScaleY="110000" custLinFactNeighborX="-12469" custLinFactNeighborY="4873"/>
      <dgm:spPr/>
    </dgm:pt>
    <dgm:pt modelId="{6533B82B-BB79-402A-A025-46EA224081E6}" type="pres">
      <dgm:prSet presAssocID="{0A4D9514-D7A0-4A7B-BB65-39EE2D904F6A}" presName="line_4" presStyleLbl="parChTrans1D1" presStyleIdx="2" presStyleCnt="3"/>
      <dgm:spPr/>
    </dgm:pt>
    <dgm:pt modelId="{57F15893-BDA4-47F3-8BF9-B8EF0179B2C0}" type="pres">
      <dgm:prSet presAssocID="{0A4D9514-D7A0-4A7B-BB65-39EE2D904F6A}" presName="textparent_4" presStyleLbl="node1" presStyleIdx="0" presStyleCnt="0"/>
      <dgm:spPr/>
    </dgm:pt>
    <dgm:pt modelId="{5804764F-6B18-42B1-8175-F51B480BB6DC}" type="pres">
      <dgm:prSet presAssocID="{0A4D9514-D7A0-4A7B-BB65-39EE2D904F6A}" presName="text_4" presStyleLbl="revTx" presStyleIdx="2" presStyleCnt="3" custScaleX="488295" custLinFactNeighborX="41520" custLinFactNeighborY="-1863">
        <dgm:presLayoutVars>
          <dgm:bulletEnabled val="1"/>
        </dgm:presLayoutVars>
      </dgm:prSet>
      <dgm:spPr/>
    </dgm:pt>
  </dgm:ptLst>
  <dgm:cxnLst>
    <dgm:cxn modelId="{301C4206-C298-4DCD-AD08-028E773CACB8}" type="presOf" srcId="{5CF19B6F-B6FC-4D66-9EE9-375ED5E22F1C}" destId="{8B10F6A5-BC1E-4590-A2DF-407057F61863}" srcOrd="0" destOrd="0" presId="urn:microsoft.com/office/officeart/2008/layout/CircularPictureCallout"/>
    <dgm:cxn modelId="{1F4ECC0A-5BE6-4D64-A797-AD4BA9B16D5A}" srcId="{3794982A-99F3-4B2B-99CD-DD58DA0DD3F7}" destId="{5CF19B6F-B6FC-4D66-9EE9-375ED5E22F1C}" srcOrd="0" destOrd="0" parTransId="{E1DEBD09-0424-4043-9F3D-DAEDFB7C5992}" sibTransId="{C427E14C-272D-4BFD-A659-1329DEFAE5B7}"/>
    <dgm:cxn modelId="{FF716B0E-34D8-4BCC-B9B0-600916813BC8}" srcId="{3794982A-99F3-4B2B-99CD-DD58DA0DD3F7}" destId="{90032007-059A-40DD-824B-C65459CA3FFD}" srcOrd="2" destOrd="0" parTransId="{C8C2527C-BFBA-4E4E-A694-1D89E61A65B1}" sibTransId="{5897C5F9-30ED-448C-A4CC-18F1EFE0ED14}"/>
    <dgm:cxn modelId="{19834015-922D-43F7-A401-F433242C38A9}" type="presOf" srcId="{0A4D9514-D7A0-4A7B-BB65-39EE2D904F6A}" destId="{5804764F-6B18-42B1-8175-F51B480BB6DC}" srcOrd="0" destOrd="0" presId="urn:microsoft.com/office/officeart/2008/layout/CircularPictureCallout"/>
    <dgm:cxn modelId="{2570EE43-4FEF-408B-A743-108A216E8174}" srcId="{3794982A-99F3-4B2B-99CD-DD58DA0DD3F7}" destId="{3824DF9D-C6F5-4BD5-8D91-65B96BA64D72}" srcOrd="1" destOrd="0" parTransId="{50BEF1D2-1D44-4663-A517-CE86A066FB71}" sibTransId="{6231DFF5-A26F-4571-916C-1250E45F68B0}"/>
    <dgm:cxn modelId="{6D4C5348-5939-4DBE-A568-EC2D376994E1}" srcId="{3794982A-99F3-4B2B-99CD-DD58DA0DD3F7}" destId="{0A4D9514-D7A0-4A7B-BB65-39EE2D904F6A}" srcOrd="3" destOrd="0" parTransId="{0BEDACD0-F4ED-436A-8225-C96BC8329B11}" sibTransId="{8F55D94B-C133-4B71-81B6-4FCE9CB6A4B5}"/>
    <dgm:cxn modelId="{D0415783-EC83-403F-9C22-F4A55FCE3E93}" type="presOf" srcId="{5897C5F9-30ED-448C-A4CC-18F1EFE0ED14}" destId="{9A0F045C-6A89-4789-B344-63AAF6EA710A}" srcOrd="0" destOrd="0" presId="urn:microsoft.com/office/officeart/2008/layout/CircularPictureCallout"/>
    <dgm:cxn modelId="{F0502C91-2BC3-439C-BF03-74732F8DFAF2}" type="presOf" srcId="{3824DF9D-C6F5-4BD5-8D91-65B96BA64D72}" destId="{F84D5DB7-39BD-4705-8903-B0C6AFB392D2}" srcOrd="0" destOrd="0" presId="urn:microsoft.com/office/officeart/2008/layout/CircularPictureCallout"/>
    <dgm:cxn modelId="{56E1E294-05DC-4F28-80F2-28A33250DAE2}" type="presOf" srcId="{C427E14C-272D-4BFD-A659-1329DEFAE5B7}" destId="{EE484A2D-E8CC-4953-8B82-92AF302C3684}" srcOrd="0" destOrd="0" presId="urn:microsoft.com/office/officeart/2008/layout/CircularPictureCallout"/>
    <dgm:cxn modelId="{B316F0A0-3715-4132-8E0B-04763AEDCFB1}" type="presOf" srcId="{3794982A-99F3-4B2B-99CD-DD58DA0DD3F7}" destId="{F9CBDD72-AB45-4F3B-946D-9E806C67BE82}" srcOrd="0" destOrd="0" presId="urn:microsoft.com/office/officeart/2008/layout/CircularPictureCallout"/>
    <dgm:cxn modelId="{DF99DBCE-C6D7-4F05-ADC8-59651AA0136E}" type="presOf" srcId="{8F55D94B-C133-4B71-81B6-4FCE9CB6A4B5}" destId="{6C48223F-6006-4916-B314-0C3DDED541CA}" srcOrd="0" destOrd="0" presId="urn:microsoft.com/office/officeart/2008/layout/CircularPictureCallout"/>
    <dgm:cxn modelId="{58D96AE1-7C6B-4F73-AF07-0D6087E448DF}" type="presOf" srcId="{90032007-059A-40DD-824B-C65459CA3FFD}" destId="{5E954F67-71AC-4A9D-BD10-405245669A66}" srcOrd="0" destOrd="0" presId="urn:microsoft.com/office/officeart/2008/layout/CircularPictureCallout"/>
    <dgm:cxn modelId="{928FCAEF-03DA-4A31-8B20-0C4373AFAC4C}" type="presOf" srcId="{6231DFF5-A26F-4571-916C-1250E45F68B0}" destId="{2AD966BF-820D-4506-B97F-BA7566E65956}" srcOrd="0" destOrd="0" presId="urn:microsoft.com/office/officeart/2008/layout/CircularPictureCallout"/>
    <dgm:cxn modelId="{BACC6A94-0FEB-4C65-8A08-98D96B1F6FFB}" type="presParOf" srcId="{F9CBDD72-AB45-4F3B-946D-9E806C67BE82}" destId="{E58C4C98-A401-4C13-B0FF-166CB61B2EDE}" srcOrd="0" destOrd="0" presId="urn:microsoft.com/office/officeart/2008/layout/CircularPictureCallout"/>
    <dgm:cxn modelId="{2965D3BF-B7BE-4A3F-ACBA-FCB37010B5EE}" type="presParOf" srcId="{E58C4C98-A401-4C13-B0FF-166CB61B2EDE}" destId="{8491C640-B42F-4287-8712-8ABE233DB421}" srcOrd="0" destOrd="0" presId="urn:microsoft.com/office/officeart/2008/layout/CircularPictureCallout"/>
    <dgm:cxn modelId="{E40250FD-3452-4802-966B-DE54D2B222E7}" type="presParOf" srcId="{8491C640-B42F-4287-8712-8ABE233DB421}" destId="{EE484A2D-E8CC-4953-8B82-92AF302C3684}" srcOrd="0" destOrd="0" presId="urn:microsoft.com/office/officeart/2008/layout/CircularPictureCallout"/>
    <dgm:cxn modelId="{E9A3D83D-A975-4E32-A731-BFC87982E039}" type="presParOf" srcId="{E58C4C98-A401-4C13-B0FF-166CB61B2EDE}" destId="{8B10F6A5-BC1E-4590-A2DF-407057F61863}" srcOrd="1" destOrd="0" presId="urn:microsoft.com/office/officeart/2008/layout/CircularPictureCallout"/>
    <dgm:cxn modelId="{8344DACB-0DF2-4B73-B32C-E4F7009C7948}" type="presParOf" srcId="{E58C4C98-A401-4C13-B0FF-166CB61B2EDE}" destId="{5F6CFF5C-4076-493D-AF7A-5C3FEDE96D0F}" srcOrd="2" destOrd="0" presId="urn:microsoft.com/office/officeart/2008/layout/CircularPictureCallout"/>
    <dgm:cxn modelId="{D2C9AD56-F4F0-494C-AEA0-5355929272D9}" type="presParOf" srcId="{5F6CFF5C-4076-493D-AF7A-5C3FEDE96D0F}" destId="{2AD966BF-820D-4506-B97F-BA7566E65956}" srcOrd="0" destOrd="0" presId="urn:microsoft.com/office/officeart/2008/layout/CircularPictureCallout"/>
    <dgm:cxn modelId="{A79F83CE-DE96-4C00-ACB2-AD8D02104AA7}" type="presParOf" srcId="{E58C4C98-A401-4C13-B0FF-166CB61B2EDE}" destId="{3A06D316-A617-4499-B964-BED5BDD74B66}" srcOrd="3" destOrd="0" presId="urn:microsoft.com/office/officeart/2008/layout/CircularPictureCallout"/>
    <dgm:cxn modelId="{360FD65D-5525-4064-88DA-50D7640EC75C}" type="presParOf" srcId="{E58C4C98-A401-4C13-B0FF-166CB61B2EDE}" destId="{CE6EA3DC-873B-4F0A-9706-9C18CB3A1865}" srcOrd="4" destOrd="0" presId="urn:microsoft.com/office/officeart/2008/layout/CircularPictureCallout"/>
    <dgm:cxn modelId="{CCBD1031-BCFA-4FA2-9160-406CBAE3488B}" type="presParOf" srcId="{CE6EA3DC-873B-4F0A-9706-9C18CB3A1865}" destId="{F84D5DB7-39BD-4705-8903-B0C6AFB392D2}" srcOrd="0" destOrd="0" presId="urn:microsoft.com/office/officeart/2008/layout/CircularPictureCallout"/>
    <dgm:cxn modelId="{600B5B74-F493-44A9-AB90-9C59683CAC76}" type="presParOf" srcId="{E58C4C98-A401-4C13-B0FF-166CB61B2EDE}" destId="{0C46EC7C-B003-4676-B6CF-7ED61ADE4E1F}" srcOrd="5" destOrd="0" presId="urn:microsoft.com/office/officeart/2008/layout/CircularPictureCallout"/>
    <dgm:cxn modelId="{336B0E06-FF24-48A9-B468-23E8C45D3328}" type="presParOf" srcId="{0C46EC7C-B003-4676-B6CF-7ED61ADE4E1F}" destId="{9A0F045C-6A89-4789-B344-63AAF6EA710A}" srcOrd="0" destOrd="0" presId="urn:microsoft.com/office/officeart/2008/layout/CircularPictureCallout"/>
    <dgm:cxn modelId="{A540DEDD-182C-429A-B47D-BCCF9DA4E836}" type="presParOf" srcId="{E58C4C98-A401-4C13-B0FF-166CB61B2EDE}" destId="{ED580833-2869-4FD4-86E3-698FA74E53EC}" srcOrd="6" destOrd="0" presId="urn:microsoft.com/office/officeart/2008/layout/CircularPictureCallout"/>
    <dgm:cxn modelId="{75282EF1-E0CB-441C-8494-5AE5A6595A41}" type="presParOf" srcId="{E58C4C98-A401-4C13-B0FF-166CB61B2EDE}" destId="{EEED32D4-C6C2-4B5A-93FA-BE7F23541CB8}" srcOrd="7" destOrd="0" presId="urn:microsoft.com/office/officeart/2008/layout/CircularPictureCallout"/>
    <dgm:cxn modelId="{A6CC734E-4126-4DBC-AB9F-451A3DF6356A}" type="presParOf" srcId="{EEED32D4-C6C2-4B5A-93FA-BE7F23541CB8}" destId="{5E954F67-71AC-4A9D-BD10-405245669A66}" srcOrd="0" destOrd="0" presId="urn:microsoft.com/office/officeart/2008/layout/CircularPictureCallout"/>
    <dgm:cxn modelId="{795129E6-1CDF-4E32-8A7A-9D270B3AE3FF}" type="presParOf" srcId="{E58C4C98-A401-4C13-B0FF-166CB61B2EDE}" destId="{DBA5D78E-8BF2-4CB4-9F21-1C98408A2C00}" srcOrd="8" destOrd="0" presId="urn:microsoft.com/office/officeart/2008/layout/CircularPictureCallout"/>
    <dgm:cxn modelId="{D90423E8-0E9B-46BF-9922-C6F8BDC2D6F1}" type="presParOf" srcId="{DBA5D78E-8BF2-4CB4-9F21-1C98408A2C00}" destId="{6C48223F-6006-4916-B314-0C3DDED541CA}" srcOrd="0" destOrd="0" presId="urn:microsoft.com/office/officeart/2008/layout/CircularPictureCallout"/>
    <dgm:cxn modelId="{557E43AC-25B5-4B1D-8955-57D319FF309C}" type="presParOf" srcId="{E58C4C98-A401-4C13-B0FF-166CB61B2EDE}" destId="{6533B82B-BB79-402A-A025-46EA224081E6}" srcOrd="9" destOrd="0" presId="urn:microsoft.com/office/officeart/2008/layout/CircularPictureCallout"/>
    <dgm:cxn modelId="{01E4D781-D2D1-4D2D-958C-515608C0BCFA}" type="presParOf" srcId="{E58C4C98-A401-4C13-B0FF-166CB61B2EDE}" destId="{57F15893-BDA4-47F3-8BF9-B8EF0179B2C0}" srcOrd="10" destOrd="0" presId="urn:microsoft.com/office/officeart/2008/layout/CircularPictureCallout"/>
    <dgm:cxn modelId="{3043199B-05C2-4AB5-AFB8-5B848925FBE8}" type="presParOf" srcId="{57F15893-BDA4-47F3-8BF9-B8EF0179B2C0}" destId="{5804764F-6B18-42B1-8175-F51B480BB6D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25096-BA45-40D1-B9EE-37D1D2003EC0}">
      <dsp:nvSpPr>
        <dsp:cNvPr id="0" name=""/>
        <dsp:cNvSpPr/>
      </dsp:nvSpPr>
      <dsp:spPr>
        <a:xfrm rot="5400000">
          <a:off x="7305558" y="-3688253"/>
          <a:ext cx="1160649" cy="8605155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Adoption du Régime Financier de l’Etat qui introduit la gestion de l’action publique axée sur la performance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latin typeface="Arial" panose="020B0604020202020204" pitchFamily="34" charset="0"/>
              <a:cs typeface="Arial" panose="020B0604020202020204" pitchFamily="34" charset="0"/>
            </a:rPr>
            <a:t>Réalisation de la </a:t>
          </a:r>
          <a:r>
            <a:rPr lang="fr-FR" sz="24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fr-FR" sz="24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ère</a:t>
          </a:r>
          <a:r>
            <a:rPr lang="fr-FR" sz="2400" b="1" kern="1200" dirty="0">
              <a:latin typeface="Arial" panose="020B0604020202020204" pitchFamily="34" charset="0"/>
              <a:cs typeface="Arial" panose="020B0604020202020204" pitchFamily="34" charset="0"/>
            </a:rPr>
            <a:t> évaluation PEFA</a:t>
          </a:r>
        </a:p>
      </dsp:txBody>
      <dsp:txXfrm rot="-5400000">
        <a:off x="3583305" y="90658"/>
        <a:ext cx="8548497" cy="1047333"/>
      </dsp:txXfrm>
    </dsp:sp>
    <dsp:sp modelId="{371B3C6F-F917-4051-BBEE-DA4296DFF954}">
      <dsp:nvSpPr>
        <dsp:cNvPr id="0" name=""/>
        <dsp:cNvSpPr/>
      </dsp:nvSpPr>
      <dsp:spPr>
        <a:xfrm>
          <a:off x="0" y="1495"/>
          <a:ext cx="3583305" cy="12256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sp:txBody>
      <dsp:txXfrm>
        <a:off x="59832" y="61327"/>
        <a:ext cx="3463641" cy="1105994"/>
      </dsp:txXfrm>
    </dsp:sp>
    <dsp:sp modelId="{296CD101-B555-41B2-8FE5-5B50F10F1D8F}">
      <dsp:nvSpPr>
        <dsp:cNvPr id="0" name=""/>
        <dsp:cNvSpPr/>
      </dsp:nvSpPr>
      <dsp:spPr>
        <a:xfrm rot="5400000">
          <a:off x="7330807" y="-2257611"/>
          <a:ext cx="1311748" cy="8403846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Validation et Démarrage du </a:t>
          </a:r>
          <a:r>
            <a:rPr lang="fr-FR" sz="28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fr-FR" sz="28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er</a:t>
          </a:r>
          <a:r>
            <a:rPr lang="fr-FR" sz="2800" b="1" kern="1200" dirty="0">
              <a:latin typeface="Arial" panose="020B0604020202020204" pitchFamily="34" charset="0"/>
              <a:cs typeface="Arial" panose="020B0604020202020204" pitchFamily="34" charset="0"/>
            </a:rPr>
            <a:t> Plan </a:t>
          </a: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de réformes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Actualisé en 2012 et clôturé en 2015</a:t>
          </a:r>
        </a:p>
      </dsp:txBody>
      <dsp:txXfrm rot="-5400000">
        <a:off x="3784758" y="1352472"/>
        <a:ext cx="8339812" cy="1183680"/>
      </dsp:txXfrm>
    </dsp:sp>
    <dsp:sp modelId="{075CF067-A5E2-45EA-8D3D-EA4EAAB30F48}">
      <dsp:nvSpPr>
        <dsp:cNvPr id="0" name=""/>
        <dsp:cNvSpPr/>
      </dsp:nvSpPr>
      <dsp:spPr>
        <a:xfrm>
          <a:off x="0" y="1331482"/>
          <a:ext cx="3784758" cy="12256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sp:txBody>
      <dsp:txXfrm>
        <a:off x="59832" y="1391314"/>
        <a:ext cx="3665094" cy="1105994"/>
      </dsp:txXfrm>
    </dsp:sp>
    <dsp:sp modelId="{C161804D-2E63-4ED1-80BB-A03A2E0EB40B}">
      <dsp:nvSpPr>
        <dsp:cNvPr id="0" name=""/>
        <dsp:cNvSpPr/>
      </dsp:nvSpPr>
      <dsp:spPr>
        <a:xfrm rot="5400000">
          <a:off x="7696473" y="-627142"/>
          <a:ext cx="1188172" cy="780288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>
              <a:latin typeface="Arial" panose="020B0604020202020204" pitchFamily="34" charset="0"/>
              <a:cs typeface="Arial" panose="020B0604020202020204" pitchFamily="34" charset="0"/>
            </a:rPr>
            <a:t>Avènement du </a:t>
          </a:r>
          <a:r>
            <a:rPr lang="fr-FR" sz="27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fr-FR" sz="27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ème</a:t>
          </a:r>
          <a:r>
            <a:rPr lang="fr-FR" sz="2700" b="1" kern="1200" dirty="0">
              <a:latin typeface="Arial" panose="020B0604020202020204" pitchFamily="34" charset="0"/>
              <a:cs typeface="Arial" panose="020B0604020202020204" pitchFamily="34" charset="0"/>
            </a:rPr>
            <a:t> Plan </a:t>
          </a:r>
          <a:r>
            <a:rPr lang="fr-FR" sz="2700" kern="1200" dirty="0">
              <a:latin typeface="Arial" panose="020B0604020202020204" pitchFamily="34" charset="0"/>
              <a:cs typeface="Arial" panose="020B0604020202020204" pitchFamily="34" charset="0"/>
            </a:rPr>
            <a:t>de réformes pour la période triennale 2016-2018 pour consolider les acquis du budget programme</a:t>
          </a:r>
        </a:p>
      </dsp:txBody>
      <dsp:txXfrm rot="-5400000">
        <a:off x="4389119" y="2738214"/>
        <a:ext cx="7744878" cy="1072168"/>
      </dsp:txXfrm>
    </dsp:sp>
    <dsp:sp modelId="{EDEF18FC-8AC4-4A62-B9C6-805C5260D112}">
      <dsp:nvSpPr>
        <dsp:cNvPr id="0" name=""/>
        <dsp:cNvSpPr/>
      </dsp:nvSpPr>
      <dsp:spPr>
        <a:xfrm>
          <a:off x="0" y="2661468"/>
          <a:ext cx="4389120" cy="12256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sp:txBody>
      <dsp:txXfrm>
        <a:off x="59832" y="2721300"/>
        <a:ext cx="4269456" cy="1105994"/>
      </dsp:txXfrm>
    </dsp:sp>
    <dsp:sp modelId="{3E91869A-0BA5-4BD8-8F80-229DED5A43B6}">
      <dsp:nvSpPr>
        <dsp:cNvPr id="0" name=""/>
        <dsp:cNvSpPr/>
      </dsp:nvSpPr>
      <dsp:spPr>
        <a:xfrm rot="5400000">
          <a:off x="7677769" y="659799"/>
          <a:ext cx="1225580" cy="7802880"/>
        </a:xfrm>
        <a:prstGeom prst="round2SameRect">
          <a:avLst/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Réalisation de la </a:t>
          </a:r>
          <a:r>
            <a:rPr lang="fr-FR" sz="2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fr-FR" sz="28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ème</a:t>
          </a:r>
          <a:r>
            <a:rPr lang="fr-FR" sz="2800" b="1" kern="1200" dirty="0">
              <a:latin typeface="Arial" panose="020B0604020202020204" pitchFamily="34" charset="0"/>
              <a:cs typeface="Arial" panose="020B0604020202020204" pitchFamily="34" charset="0"/>
            </a:rPr>
            <a:t> évaluation PEFA </a:t>
          </a:r>
          <a:r>
            <a:rPr lang="fr-FR" sz="2800" kern="1200" dirty="0">
              <a:latin typeface="Arial" panose="020B0604020202020204" pitchFamily="34" charset="0"/>
              <a:cs typeface="Arial" panose="020B0604020202020204" pitchFamily="34" charset="0"/>
            </a:rPr>
            <a:t>qui met en exergue la nécessité de réaménager la cadre de pilotage des réformes</a:t>
          </a:r>
        </a:p>
      </dsp:txBody>
      <dsp:txXfrm rot="-5400000">
        <a:off x="4389119" y="4008277"/>
        <a:ext cx="7743052" cy="1105924"/>
      </dsp:txXfrm>
    </dsp:sp>
    <dsp:sp modelId="{96C49AEA-7F2B-4F03-A1A8-4B349533C553}">
      <dsp:nvSpPr>
        <dsp:cNvPr id="0" name=""/>
        <dsp:cNvSpPr/>
      </dsp:nvSpPr>
      <dsp:spPr>
        <a:xfrm>
          <a:off x="0" y="3948409"/>
          <a:ext cx="4389120" cy="12256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Arial" panose="020B0604020202020204" pitchFamily="34" charset="0"/>
              <a:cs typeface="Arial" panose="020B0604020202020204" pitchFamily="34" charset="0"/>
            </a:rPr>
            <a:t>i</a:t>
          </a:r>
        </a:p>
      </dsp:txBody>
      <dsp:txXfrm>
        <a:off x="59832" y="4008241"/>
        <a:ext cx="4269456" cy="1105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0325-DD02-4E70-8C6C-816594197F70}">
      <dsp:nvSpPr>
        <dsp:cNvPr id="0" name=""/>
        <dsp:cNvSpPr/>
      </dsp:nvSpPr>
      <dsp:spPr>
        <a:xfrm>
          <a:off x="4906470" y="2857743"/>
          <a:ext cx="2756374" cy="24514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800" b="1" kern="1200" dirty="0">
              <a:latin typeface="Arial" panose="020B0604020202020204" pitchFamily="34" charset="0"/>
              <a:cs typeface="Arial" panose="020B0604020202020204" pitchFamily="34" charset="0"/>
            </a:rPr>
            <a:t>Une RFP rénovée</a:t>
          </a:r>
        </a:p>
      </dsp:txBody>
      <dsp:txXfrm>
        <a:off x="5310132" y="3216753"/>
        <a:ext cx="1949050" cy="1733453"/>
      </dsp:txXfrm>
    </dsp:sp>
    <dsp:sp modelId="{32B2A053-313E-4900-9E92-B32D3F56672B}">
      <dsp:nvSpPr>
        <dsp:cNvPr id="0" name=""/>
        <dsp:cNvSpPr/>
      </dsp:nvSpPr>
      <dsp:spPr>
        <a:xfrm rot="13567529">
          <a:off x="4404194" y="2335770"/>
          <a:ext cx="868231" cy="486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527819" y="2485763"/>
        <a:ext cx="722195" cy="292073"/>
      </dsp:txXfrm>
    </dsp:sp>
    <dsp:sp modelId="{12B6DFCC-9FD8-487E-89BF-0BCAE814DFA6}">
      <dsp:nvSpPr>
        <dsp:cNvPr id="0" name=""/>
        <dsp:cNvSpPr/>
      </dsp:nvSpPr>
      <dsp:spPr>
        <a:xfrm>
          <a:off x="2196574" y="-9825"/>
          <a:ext cx="2479306" cy="226142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HOLISTIQUE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 à travers la prise en compte de toutes les </a:t>
          </a:r>
          <a:r>
            <a:rPr lang="fr-BE" sz="1600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fonctions de la GFP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60" y="321353"/>
        <a:ext cx="1753134" cy="1599070"/>
      </dsp:txXfrm>
    </dsp:sp>
    <dsp:sp modelId="{6FA8684E-570D-4257-8002-B44AD6AA9FEF}">
      <dsp:nvSpPr>
        <dsp:cNvPr id="0" name=""/>
        <dsp:cNvSpPr/>
      </dsp:nvSpPr>
      <dsp:spPr>
        <a:xfrm rot="18209817">
          <a:off x="6986910" y="2304527"/>
          <a:ext cx="627987" cy="486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9630" y="2462775"/>
        <a:ext cx="481951" cy="292073"/>
      </dsp:txXfrm>
    </dsp:sp>
    <dsp:sp modelId="{9EB5A622-C3AF-459B-BA9F-3362807CC364}">
      <dsp:nvSpPr>
        <dsp:cNvPr id="0" name=""/>
        <dsp:cNvSpPr/>
      </dsp:nvSpPr>
      <dsp:spPr>
        <a:xfrm>
          <a:off x="7080758" y="0"/>
          <a:ext cx="2353873" cy="2204400"/>
        </a:xfrm>
        <a:prstGeom prst="ellips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REFERENCEE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sur les normes et bonnes pratiques international</a:t>
          </a:r>
        </a:p>
      </dsp:txBody>
      <dsp:txXfrm>
        <a:off x="7425475" y="322827"/>
        <a:ext cx="1664439" cy="1558746"/>
      </dsp:txXfrm>
    </dsp:sp>
    <dsp:sp modelId="{079012D0-0CBF-467F-8500-F758DDD83D51}">
      <dsp:nvSpPr>
        <dsp:cNvPr id="0" name=""/>
        <dsp:cNvSpPr/>
      </dsp:nvSpPr>
      <dsp:spPr>
        <a:xfrm rot="21055582">
          <a:off x="8025245" y="3486127"/>
          <a:ext cx="951575" cy="486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26159" y="3594999"/>
        <a:ext cx="805539" cy="292073"/>
      </dsp:txXfrm>
    </dsp:sp>
    <dsp:sp modelId="{EA53AF8F-9C30-44CB-9C34-F84E75A64E27}">
      <dsp:nvSpPr>
        <dsp:cNvPr id="0" name=""/>
        <dsp:cNvSpPr/>
      </dsp:nvSpPr>
      <dsp:spPr>
        <a:xfrm>
          <a:off x="9397063" y="2280168"/>
          <a:ext cx="2386888" cy="2231317"/>
        </a:xfrm>
        <a:prstGeom prst="ellips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PLANIFICATION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axée sur des résultats identifiés annuellement</a:t>
          </a:r>
        </a:p>
      </dsp:txBody>
      <dsp:txXfrm>
        <a:off x="9746615" y="2606937"/>
        <a:ext cx="1687784" cy="1577779"/>
      </dsp:txXfrm>
    </dsp:sp>
    <dsp:sp modelId="{A033365F-9C1A-4817-BB61-AE07C0430FA0}">
      <dsp:nvSpPr>
        <dsp:cNvPr id="0" name=""/>
        <dsp:cNvSpPr/>
      </dsp:nvSpPr>
      <dsp:spPr>
        <a:xfrm rot="11052870">
          <a:off x="3058419" y="3650670"/>
          <a:ext cx="1311575" cy="4867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04258" y="3753393"/>
        <a:ext cx="1165539" cy="292073"/>
      </dsp:txXfrm>
    </dsp:sp>
    <dsp:sp modelId="{C51CE241-2991-47E1-A127-C5E3F6700769}">
      <dsp:nvSpPr>
        <dsp:cNvPr id="0" name=""/>
        <dsp:cNvSpPr/>
      </dsp:nvSpPr>
      <dsp:spPr>
        <a:xfrm>
          <a:off x="125260" y="2537666"/>
          <a:ext cx="2320986" cy="2354889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latin typeface="Arial" panose="020B0604020202020204" pitchFamily="34" charset="0"/>
              <a:cs typeface="Arial" panose="020B0604020202020204" pitchFamily="34" charset="0"/>
            </a:rPr>
            <a:t>IMPUTABILITE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clairement identifiée et définie</a:t>
          </a:r>
        </a:p>
      </dsp:txBody>
      <dsp:txXfrm>
        <a:off x="465161" y="2882532"/>
        <a:ext cx="1641184" cy="1665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3B82B-BB79-402A-A025-46EA224081E6}">
      <dsp:nvSpPr>
        <dsp:cNvPr id="0" name=""/>
        <dsp:cNvSpPr/>
      </dsp:nvSpPr>
      <dsp:spPr>
        <a:xfrm>
          <a:off x="2594060" y="4368428"/>
          <a:ext cx="520581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80833-2869-4FD4-86E3-698FA74E53EC}">
      <dsp:nvSpPr>
        <dsp:cNvPr id="0" name=""/>
        <dsp:cNvSpPr/>
      </dsp:nvSpPr>
      <dsp:spPr>
        <a:xfrm>
          <a:off x="2594060" y="2553650"/>
          <a:ext cx="445916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6D316-A617-4499-B964-BED5BDD74B66}">
      <dsp:nvSpPr>
        <dsp:cNvPr id="0" name=""/>
        <dsp:cNvSpPr/>
      </dsp:nvSpPr>
      <dsp:spPr>
        <a:xfrm>
          <a:off x="2594060" y="738873"/>
          <a:ext cx="5205818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84A2D-E8CC-4953-8B82-92AF302C3684}">
      <dsp:nvSpPr>
        <dsp:cNvPr id="0" name=""/>
        <dsp:cNvSpPr/>
      </dsp:nvSpPr>
      <dsp:spPr>
        <a:xfrm>
          <a:off x="633867" y="991179"/>
          <a:ext cx="2050231" cy="1908005"/>
        </a:xfrm>
        <a:prstGeom prst="doubleWav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228" r="92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0F6A5-BC1E-4590-A2DF-407057F61863}">
      <dsp:nvSpPr>
        <dsp:cNvPr id="0" name=""/>
        <dsp:cNvSpPr/>
      </dsp:nvSpPr>
      <dsp:spPr>
        <a:xfrm>
          <a:off x="23190" y="2645021"/>
          <a:ext cx="5184281" cy="1711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PGRGFP est validé en décembre 2018 pour la période 2019-2021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puis prorogé à 2023</a:t>
          </a:r>
        </a:p>
      </dsp:txBody>
      <dsp:txXfrm>
        <a:off x="23190" y="2645021"/>
        <a:ext cx="5184281" cy="1711075"/>
      </dsp:txXfrm>
    </dsp:sp>
    <dsp:sp modelId="{2AD966BF-820D-4506-B97F-BA7566E65956}">
      <dsp:nvSpPr>
        <dsp:cNvPr id="0" name=""/>
        <dsp:cNvSpPr/>
      </dsp:nvSpPr>
      <dsp:spPr>
        <a:xfrm>
          <a:off x="7022116" y="-38888"/>
          <a:ext cx="1555523" cy="155552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D5DB7-39BD-4705-8903-B0C6AFB392D2}">
      <dsp:nvSpPr>
        <dsp:cNvPr id="0" name=""/>
        <dsp:cNvSpPr/>
      </dsp:nvSpPr>
      <dsp:spPr>
        <a:xfrm>
          <a:off x="8577640" y="-38888"/>
          <a:ext cx="2574963" cy="15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Disposer d'un système de GFP </a:t>
          </a: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transparent</a:t>
          </a: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performant</a:t>
          </a: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conforme aux </a:t>
          </a: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standards internationaux</a:t>
          </a:r>
        </a:p>
      </dsp:txBody>
      <dsp:txXfrm>
        <a:off x="8577640" y="-38888"/>
        <a:ext cx="2574963" cy="1555523"/>
      </dsp:txXfrm>
    </dsp:sp>
    <dsp:sp modelId="{9A0F045C-6A89-4789-B344-63AAF6EA710A}">
      <dsp:nvSpPr>
        <dsp:cNvPr id="0" name=""/>
        <dsp:cNvSpPr/>
      </dsp:nvSpPr>
      <dsp:spPr>
        <a:xfrm>
          <a:off x="6275465" y="1775889"/>
          <a:ext cx="1555523" cy="155552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54F67-71AC-4A9D-BD10-405245669A66}">
      <dsp:nvSpPr>
        <dsp:cNvPr id="0" name=""/>
        <dsp:cNvSpPr/>
      </dsp:nvSpPr>
      <dsp:spPr>
        <a:xfrm>
          <a:off x="7830989" y="1775889"/>
          <a:ext cx="4190351" cy="15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05</a:t>
          </a: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Axes d’intervention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27 </a:t>
          </a: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Objectifs Stratégiques</a:t>
          </a:r>
          <a:endParaRPr lang="fr-FR" sz="1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Près de </a:t>
          </a: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450</a:t>
          </a: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résultats</a:t>
          </a:r>
        </a:p>
      </dsp:txBody>
      <dsp:txXfrm>
        <a:off x="7830989" y="1775889"/>
        <a:ext cx="4190351" cy="1555523"/>
      </dsp:txXfrm>
    </dsp:sp>
    <dsp:sp modelId="{6C48223F-6006-4916-B314-0C3DDED541CA}">
      <dsp:nvSpPr>
        <dsp:cNvPr id="0" name=""/>
        <dsp:cNvSpPr/>
      </dsp:nvSpPr>
      <dsp:spPr>
        <a:xfrm>
          <a:off x="6750382" y="3512890"/>
          <a:ext cx="1711075" cy="1711075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786" t="-519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764F-6B18-42B1-8175-F51B480BB6DC}">
      <dsp:nvSpPr>
        <dsp:cNvPr id="0" name=""/>
        <dsp:cNvSpPr/>
      </dsp:nvSpPr>
      <dsp:spPr>
        <a:xfrm>
          <a:off x="8579559" y="3561687"/>
          <a:ext cx="3444209" cy="155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Près de </a:t>
          </a: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 SMO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instances </a:t>
          </a:r>
          <a:r>
            <a:rPr lang="fr-FR" sz="19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pilotage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structure </a:t>
          </a:r>
          <a:r>
            <a:rPr lang="fr-FR" sz="19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d’animation et de coordination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79559" y="3561687"/>
        <a:ext cx="3444209" cy="155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1F1D-C166-4333-BC2D-271175627852}" type="datetimeFigureOut">
              <a:rPr lang="fr-FR" smtClean="0"/>
              <a:t>16/11/2023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66F1A-48F9-4D8C-A038-8BC5D79599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24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6153" algn="l"/>
                <a:tab pos="893888" algn="l"/>
                <a:tab pos="1341623" algn="l"/>
                <a:tab pos="1789358" algn="l"/>
                <a:tab pos="2238676" algn="l"/>
                <a:tab pos="2686410" algn="l"/>
                <a:tab pos="3134146" algn="l"/>
                <a:tab pos="3581880" algn="l"/>
                <a:tab pos="4031197" algn="l"/>
                <a:tab pos="4478933" algn="l"/>
                <a:tab pos="4926667" algn="l"/>
                <a:tab pos="5374403" algn="l"/>
                <a:tab pos="5822137" algn="l"/>
                <a:tab pos="6271454" algn="l"/>
                <a:tab pos="6719190" algn="l"/>
                <a:tab pos="7166924" algn="l"/>
                <a:tab pos="7614660" algn="l"/>
                <a:tab pos="8063977" algn="l"/>
                <a:tab pos="8511711" algn="l"/>
                <a:tab pos="8959447" algn="l"/>
              </a:tabLst>
            </a:pPr>
            <a:r>
              <a:rPr lang="fr-FR">
                <a:latin typeface="Arial" pitchFamily="34" charset="0"/>
                <a:ea typeface="MS PGothic" pitchFamily="34" charset="-128"/>
              </a:rPr>
              <a:t>07/03/11</a:t>
            </a:r>
          </a:p>
        </p:txBody>
      </p:sp>
      <p:sp>
        <p:nvSpPr>
          <p:cNvPr id="3789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D66513-0CC5-456A-82A5-3F57575FACA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789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263" y="746125"/>
            <a:ext cx="6626225" cy="3727450"/>
          </a:xfrm>
          <a:solidFill>
            <a:srgbClr val="FFFFFF"/>
          </a:solidFill>
          <a:ln/>
        </p:spPr>
      </p:sp>
      <p:sp>
        <p:nvSpPr>
          <p:cNvPr id="3789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7376" y="4722892"/>
            <a:ext cx="5400109" cy="4568954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3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latin typeface="Arial" pitchFamily="34" charset="0"/>
                <a:ea typeface="Geneva"/>
                <a:cs typeface="Geneva"/>
              </a:rPr>
              <a:t>07/03/11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4BC080-E3FB-4C24-BB9C-949963CE3644}" type="slidenum">
              <a:rPr lang="fr-FR" smtClean="0">
                <a:latin typeface="Arial" pitchFamily="34" charset="0"/>
                <a:ea typeface="Geneva"/>
                <a:cs typeface="Geneva"/>
              </a:rPr>
              <a:pPr>
                <a:buFont typeface="Times New Roman" pitchFamily="18" charset="0"/>
                <a:buNone/>
              </a:pPr>
              <a:t>5</a:t>
            </a:fld>
            <a:endParaRPr lang="fr-FR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765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solidFill>
            <a:srgbClr val="FFFFFF"/>
          </a:solidFill>
          <a:ln/>
        </p:spPr>
      </p:sp>
      <p:sp>
        <p:nvSpPr>
          <p:cNvPr id="2765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8815" y="4713646"/>
            <a:ext cx="5424235" cy="4560314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latin typeface="Arial" pitchFamily="34" charset="0"/>
                <a:ea typeface="Geneva"/>
                <a:cs typeface="Geneva"/>
              </a:rPr>
              <a:t>07/03/11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4BC080-E3FB-4C24-BB9C-949963CE3644}" type="slidenum">
              <a:rPr lang="fr-FR" smtClean="0">
                <a:latin typeface="Arial" pitchFamily="34" charset="0"/>
                <a:ea typeface="Geneva"/>
                <a:cs typeface="Geneva"/>
              </a:rPr>
              <a:pPr>
                <a:buFont typeface="Times New Roman" pitchFamily="18" charset="0"/>
                <a:buNone/>
              </a:pPr>
              <a:t>6</a:t>
            </a:fld>
            <a:endParaRPr lang="fr-FR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765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solidFill>
            <a:srgbClr val="FFFFFF"/>
          </a:solidFill>
          <a:ln/>
        </p:spPr>
      </p:sp>
      <p:sp>
        <p:nvSpPr>
          <p:cNvPr id="2765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8815" y="4713646"/>
            <a:ext cx="5424235" cy="4560314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29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latin typeface="Arial" pitchFamily="34" charset="0"/>
                <a:ea typeface="Geneva"/>
                <a:cs typeface="Geneva"/>
              </a:rPr>
              <a:t>07/03/11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4BC080-E3FB-4C24-BB9C-949963CE3644}" type="slidenum">
              <a:rPr lang="fr-FR" smtClean="0">
                <a:latin typeface="Arial" pitchFamily="34" charset="0"/>
                <a:ea typeface="Geneva"/>
                <a:cs typeface="Geneva"/>
              </a:rPr>
              <a:pPr>
                <a:buFont typeface="Times New Roman" pitchFamily="18" charset="0"/>
                <a:buNone/>
              </a:pPr>
              <a:t>7</a:t>
            </a:fld>
            <a:endParaRPr lang="fr-FR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765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solidFill>
            <a:srgbClr val="FFFFFF"/>
          </a:solidFill>
          <a:ln/>
        </p:spPr>
      </p:sp>
      <p:sp>
        <p:nvSpPr>
          <p:cNvPr id="2765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8815" y="4713646"/>
            <a:ext cx="5424235" cy="4560314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25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07/03/11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034956-59BE-40CB-BD54-15AF6F841D3E}" type="slidenum">
              <a:rPr lang="fr-FR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301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08038"/>
            <a:ext cx="7172326" cy="4035425"/>
          </a:xfrm>
          <a:solidFill>
            <a:srgbClr val="FFFFFF"/>
          </a:solidFill>
          <a:ln/>
        </p:spPr>
      </p:sp>
      <p:sp>
        <p:nvSpPr>
          <p:cNvPr id="4301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4262" y="5120405"/>
            <a:ext cx="5383074" cy="4846650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07/03/11</a:t>
            </a:r>
          </a:p>
        </p:txBody>
      </p:sp>
      <p:sp>
        <p:nvSpPr>
          <p:cNvPr id="4301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034956-59BE-40CB-BD54-15AF6F841D3E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301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08038"/>
            <a:ext cx="7172326" cy="4035425"/>
          </a:xfrm>
          <a:solidFill>
            <a:srgbClr val="FFFFFF"/>
          </a:solidFill>
          <a:ln/>
        </p:spPr>
      </p:sp>
      <p:sp>
        <p:nvSpPr>
          <p:cNvPr id="4301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4262" y="5120405"/>
            <a:ext cx="5383074" cy="4846650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78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latin typeface="Arial" pitchFamily="34" charset="0"/>
                <a:ea typeface="Geneva"/>
                <a:cs typeface="Geneva"/>
              </a:rPr>
              <a:t>07/03/11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4BC080-E3FB-4C24-BB9C-949963CE3644}" type="slidenum">
              <a:rPr lang="fr-FR" smtClean="0">
                <a:latin typeface="Arial" pitchFamily="34" charset="0"/>
                <a:ea typeface="Geneva"/>
                <a:cs typeface="Geneva"/>
              </a:rPr>
              <a:pPr>
                <a:buFont typeface="Times New Roman" pitchFamily="18" charset="0"/>
                <a:buNone/>
              </a:pPr>
              <a:t>10</a:t>
            </a:fld>
            <a:endParaRPr lang="fr-FR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765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solidFill>
            <a:srgbClr val="FFFFFF"/>
          </a:solidFill>
          <a:ln/>
        </p:spPr>
      </p:sp>
      <p:sp>
        <p:nvSpPr>
          <p:cNvPr id="2765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8815" y="4713646"/>
            <a:ext cx="5424235" cy="4560314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7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fr-FR">
                <a:latin typeface="Arial" pitchFamily="34" charset="0"/>
                <a:ea typeface="Geneva"/>
                <a:cs typeface="Geneva"/>
              </a:rPr>
              <a:t>07/03/11</a:t>
            </a:r>
          </a:p>
        </p:txBody>
      </p:sp>
      <p:sp>
        <p:nvSpPr>
          <p:cNvPr id="2765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94BC080-E3FB-4C24-BB9C-949963CE3644}" type="slidenum">
              <a:rPr lang="fr-FR" smtClean="0">
                <a:latin typeface="Arial" pitchFamily="34" charset="0"/>
                <a:ea typeface="Geneva"/>
                <a:cs typeface="Geneva"/>
              </a:rPr>
              <a:pPr>
                <a:buFont typeface="Times New Roman" pitchFamily="18" charset="0"/>
                <a:buNone/>
              </a:pPr>
              <a:t>11</a:t>
            </a:fld>
            <a:endParaRPr lang="fr-FR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27652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3525" cy="3721100"/>
          </a:xfrm>
          <a:solidFill>
            <a:srgbClr val="FFFFFF"/>
          </a:solidFill>
          <a:ln/>
        </p:spPr>
      </p:sp>
      <p:sp>
        <p:nvSpPr>
          <p:cNvPr id="2765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78815" y="4713646"/>
            <a:ext cx="5424235" cy="4560314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8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34409"/>
              </p:ext>
            </p:extLst>
          </p:nvPr>
        </p:nvGraphicFramePr>
        <p:xfrm>
          <a:off x="1000897" y="719665"/>
          <a:ext cx="10256108" cy="2837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5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PILOTAGE DES RÉFORMES 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0" y="3557459"/>
            <a:ext cx="1219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artage d’expérience et bonnes pratiques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 pilotage des réformes au Cameroun avec le Plan Global de Réformes de la Gestion des Finances Publiques (PGRGFP) 2019-2023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Sophie BOUMSONG, Chef de Division de la Réforme Budgétaire</a:t>
            </a: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94014" y="3559176"/>
            <a:ext cx="70897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58775" algn="just">
              <a:buClr>
                <a:srgbClr val="FF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</a:endParaRPr>
          </a:p>
          <a:p>
            <a:pPr indent="358775" algn="just">
              <a:buClr>
                <a:srgbClr val="FF0000"/>
              </a:buClr>
              <a:buFont typeface="Lucida Grande"/>
              <a:buChar char="➜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1" y="6304236"/>
            <a:ext cx="227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7DEAD9C-F174-4218-9ED6-B561284BCCB3}" type="slidenum">
              <a:rPr lang="fr-FR" sz="1000" b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10</a:t>
            </a:fld>
            <a:endParaRPr lang="fr-FR" sz="10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575562" y="785017"/>
            <a:ext cx="9576000" cy="1240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5364" y="6293761"/>
            <a:ext cx="227013" cy="263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965378"/>
            <a:ext cx="12191999" cy="5680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appropriation insuffisante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des structures de mise en œuvre des réformes </a:t>
            </a:r>
          </a:p>
          <a:p>
            <a:pPr marL="896938" lvl="2" indent="-192088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Faiblesse d’une organisation interne pour la réflexion sur les activités et leur mise en œuvre </a:t>
            </a:r>
          </a:p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La qualité des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ressources humaines </a:t>
            </a:r>
            <a:endParaRPr lang="fr-F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6938" lvl="2" indent="-192088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structure permanente en charge </a:t>
            </a: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coordination des réformes mériterait d’être renforcée ;</a:t>
            </a:r>
          </a:p>
          <a:p>
            <a:pPr marL="896938" lvl="2" indent="-192088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Certaines réformes sont complexes et appellent des actions de renforcement de capacités plus affirmées à destination des personnels</a:t>
            </a:r>
          </a:p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 financement reste un défi </a:t>
            </a:r>
          </a:p>
          <a:p>
            <a:pPr marL="896938" lvl="2" indent="-192088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projets informatiques souffrent d’une absence de financement du fait de la durée de leur mise en œuvre</a:t>
            </a:r>
          </a:p>
          <a:p>
            <a:pPr marL="896938" lvl="2" indent="-192088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Les financements extérieurs sont mis en place avec retard</a:t>
            </a:r>
          </a:p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plan de réforme trop ambitieux </a:t>
            </a: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La Coordination des appuis d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es partenaires à parfaire.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77F0F23-6FA8-5108-0EB1-76B9DA60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94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742950" indent="-742950" defTabSz="449023" fontAlgn="base">
              <a:buClr>
                <a:srgbClr val="FF0000"/>
              </a:buClr>
              <a:buSzPct val="100000"/>
              <a:buFont typeface="+mj-lt"/>
              <a:buAutoNum type="arabicPeriod" startAt="3"/>
              <a:defRPr/>
            </a:pPr>
            <a:r>
              <a:rPr lang="fr-CM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M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 ET DIFFICULTÉS ASSOCIÉS</a:t>
            </a:r>
          </a:p>
        </p:txBody>
      </p:sp>
    </p:spTree>
    <p:extLst>
      <p:ext uri="{BB962C8B-B14F-4D97-AF65-F5344CB8AC3E}">
        <p14:creationId xmlns:p14="http://schemas.microsoft.com/office/powerpoint/2010/main" val="1284085692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94014" y="3559176"/>
            <a:ext cx="70897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58775" algn="just">
              <a:buClr>
                <a:srgbClr val="FF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</a:endParaRPr>
          </a:p>
          <a:p>
            <a:pPr indent="358775" algn="just">
              <a:buClr>
                <a:srgbClr val="FF0000"/>
              </a:buClr>
              <a:buFont typeface="Lucida Grande"/>
              <a:buChar char="➜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1" y="6304236"/>
            <a:ext cx="227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7DEAD9C-F174-4218-9ED6-B561284BCCB3}" type="slidenum">
              <a:rPr lang="fr-FR" sz="1000" b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lang="fr-FR" sz="10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575562" y="840435"/>
            <a:ext cx="9576000" cy="1240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5364" y="6293761"/>
            <a:ext cx="227013" cy="263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256328"/>
            <a:ext cx="12191999" cy="4180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Afin d’optimiser la mise en œuvre des RFP au Cameroun, il est envisagé :</a:t>
            </a:r>
          </a:p>
          <a:p>
            <a:pPr marL="192088" lvl="3" indent="-192088" algn="just" eaLnBrk="0" hangingPunct="0">
              <a:spcBef>
                <a:spcPts val="600"/>
              </a:spcBef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0" algn="l"/>
                <a:tab pos="449263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47750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renforcement de l’offre de formation sur les finances publiques,</a:t>
            </a:r>
          </a:p>
          <a:p>
            <a:pPr marL="1047750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définition d’une stratégie d’informatisation du système d’information du système de gestion des finances publiques et son implémentation ;</a:t>
            </a:r>
          </a:p>
          <a:p>
            <a:pPr marL="1047750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cohérence des financements en matière de RFP ;</a:t>
            </a:r>
          </a:p>
          <a:p>
            <a:pPr marL="1047750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stratégie de mutualisation des expériences pays </a:t>
            </a:r>
          </a:p>
          <a:p>
            <a:pPr marL="896938" lvl="2" indent="-192088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77F0F23-6FA8-5108-0EB1-76B9DA60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72" y="1268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742950" indent="-742950" defTabSz="449023" fontAlgn="base">
              <a:buClr>
                <a:srgbClr val="FF0000"/>
              </a:buClr>
              <a:buSzPct val="100000"/>
              <a:buFont typeface="+mj-lt"/>
              <a:buAutoNum type="arabicPeriod" startAt="4"/>
              <a:defRPr/>
            </a:pPr>
            <a:r>
              <a:rPr lang="fr-CM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M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 ET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52642792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A39A44C1-B16C-942B-0639-7FECB2352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07" y="16697"/>
            <a:ext cx="1219200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 indent="-3587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CONTEXTE</a:t>
            </a:r>
            <a:r>
              <a:rPr lang="fr-FR" sz="4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																		 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A676552-4D4D-35B6-85CF-C0A6CD62E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6248401"/>
            <a:ext cx="227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572973-A05D-403B-9AB6-8E774040A950}" type="slidenum">
              <a:rPr lang="fr-FR" sz="1000" b="1">
                <a:solidFill>
                  <a:srgbClr val="0D0D0D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fr-FR" sz="1000" b="1">
              <a:solidFill>
                <a:srgbClr val="0D0D0D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D978B8D-FEB2-8E2A-96EB-783C653EBBC2}"/>
              </a:ext>
            </a:extLst>
          </p:cNvPr>
          <p:cNvCxnSpPr/>
          <p:nvPr/>
        </p:nvCxnSpPr>
        <p:spPr bwMode="auto">
          <a:xfrm flipV="1">
            <a:off x="3505200" y="855895"/>
            <a:ext cx="8686800" cy="16935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5E12B80-E1D2-2529-2FC4-7A97BD0DC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91624"/>
              </p:ext>
            </p:extLst>
          </p:nvPr>
        </p:nvGraphicFramePr>
        <p:xfrm>
          <a:off x="0" y="1163657"/>
          <a:ext cx="12192000" cy="5175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1D9E2114-EEF3-DA97-1215-3A23B9EF1934}"/>
              </a:ext>
            </a:extLst>
          </p:cNvPr>
          <p:cNvSpPr txBox="1"/>
          <p:nvPr/>
        </p:nvSpPr>
        <p:spPr>
          <a:xfrm>
            <a:off x="452534" y="1357604"/>
            <a:ext cx="283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M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6380756-1F7D-BA0C-11BA-F0E3DC89393A}"/>
              </a:ext>
            </a:extLst>
          </p:cNvPr>
          <p:cNvSpPr txBox="1"/>
          <p:nvPr/>
        </p:nvSpPr>
        <p:spPr>
          <a:xfrm>
            <a:off x="959497" y="2708987"/>
            <a:ext cx="283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M" sz="4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48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2ACD58E-1CE4-2DA5-DE14-9CF538F2D0D2}"/>
              </a:ext>
            </a:extLst>
          </p:cNvPr>
          <p:cNvSpPr txBox="1"/>
          <p:nvPr/>
        </p:nvSpPr>
        <p:spPr>
          <a:xfrm>
            <a:off x="1746379" y="4009052"/>
            <a:ext cx="283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M" sz="4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48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3BF216E-7269-22D5-7835-EC914CA8D78B}"/>
              </a:ext>
            </a:extLst>
          </p:cNvPr>
          <p:cNvSpPr txBox="1"/>
          <p:nvPr/>
        </p:nvSpPr>
        <p:spPr>
          <a:xfrm>
            <a:off x="2146043" y="5332443"/>
            <a:ext cx="283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M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6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0EC3E3E-8E7B-E3FF-9C81-7E913DA31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9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" y="1"/>
            <a:ext cx="12192000" cy="1156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</a:bodyPr>
          <a:lstStyle>
            <a:lvl1pPr indent="-3587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384175" indent="-742950"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CONCEPTION DU NOUVEAU CADRE </a:t>
            </a:r>
          </a:p>
          <a:p>
            <a:pPr indent="0"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		   DE PILOTAGE DES REFORMES					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-138447" y="6126756"/>
            <a:ext cx="6111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0572973-A05D-403B-9AB6-8E774040A950}" type="slidenum">
              <a:rPr lang="fr-FR" sz="1000" b="1">
                <a:solidFill>
                  <a:srgbClr val="0D0D0D"/>
                </a:solidFill>
                <a:latin typeface="Arial" pitchFamily="34" charset="0"/>
                <a:ea typeface="MS PGothic" pitchFamily="34" charset="-128"/>
              </a:rPr>
              <a:pPr algn="r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000" b="1">
              <a:solidFill>
                <a:srgbClr val="0D0D0D"/>
              </a:solidFill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9" name="Connecteur droit 8"/>
          <p:cNvCxnSpPr/>
          <p:nvPr/>
        </p:nvCxnSpPr>
        <p:spPr bwMode="auto">
          <a:xfrm flipV="1">
            <a:off x="3478111" y="1209706"/>
            <a:ext cx="8686800" cy="16935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D45A07A-0EDD-8811-E86B-04D8AED7E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573501"/>
              </p:ext>
            </p:extLst>
          </p:nvPr>
        </p:nvGraphicFramePr>
        <p:xfrm>
          <a:off x="0" y="1412390"/>
          <a:ext cx="12192000" cy="544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3599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894014" y="3559176"/>
            <a:ext cx="7089775" cy="70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indent="358775" algn="just">
              <a:buClr>
                <a:srgbClr val="FF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</a:endParaRPr>
          </a:p>
          <a:p>
            <a:pPr indent="358775" algn="just">
              <a:buClr>
                <a:srgbClr val="FF0000"/>
              </a:buClr>
              <a:buFont typeface="Lucida Grande"/>
              <a:buChar char="➜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1" y="6304236"/>
            <a:ext cx="227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7DEAD9C-F174-4218-9ED6-B561284BCCB3}" type="slidenum">
              <a:rPr lang="fr-FR" sz="1000" b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5</a:t>
            </a:fld>
            <a:endParaRPr lang="fr-FR" sz="10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-16572" y="15117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571500" indent="-571500" defTabSz="449023" fontAlgn="base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fr-CM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fr-CM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575562" y="868145"/>
            <a:ext cx="9576000" cy="1240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5364" y="6293761"/>
            <a:ext cx="227013" cy="263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4C52110-1049-2F95-0F1A-68BDE0507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6840826"/>
              </p:ext>
            </p:extLst>
          </p:nvPr>
        </p:nvGraphicFramePr>
        <p:xfrm>
          <a:off x="168230" y="1369596"/>
          <a:ext cx="12023769" cy="518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79775101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09448" y="5108972"/>
            <a:ext cx="6234551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FF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Financement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renforcé </a:t>
            </a:r>
          </a:p>
          <a:p>
            <a:pPr algn="ctr">
              <a:buClr>
                <a:srgbClr val="FF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la communauté des PTF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1" y="6304236"/>
            <a:ext cx="227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7DEAD9C-F174-4218-9ED6-B561284BCCB3}" type="slidenum">
              <a:rPr lang="fr-FR" sz="1000" b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6</a:t>
            </a:fld>
            <a:endParaRPr lang="fr-FR" sz="10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761" y="15324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571500" indent="-571500" defTabSz="449023" fontAlgn="base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fr-CM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fr-CM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>
            <a:off x="2575562" y="868145"/>
            <a:ext cx="9576000" cy="1240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5364" y="6293761"/>
            <a:ext cx="227013" cy="263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Image 1" descr="http://www.hubert-herald.nl/Cameroun_bestanden/image003.jpg">
            <a:extLst>
              <a:ext uri="{FF2B5EF4-FFF2-40B4-BE49-F238E27FC236}">
                <a16:creationId xmlns:a16="http://schemas.microsoft.com/office/drawing/2014/main" id="{77CB0BBA-8952-CD0D-8B99-61112634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55" y="2789933"/>
            <a:ext cx="1594801" cy="23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3058EEF-1905-CCE2-949B-8D29ECE29E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3707" y="1048599"/>
            <a:ext cx="2511431" cy="1626151"/>
          </a:xfrm>
          <a:prstGeom prst="rect">
            <a:avLst/>
          </a:prstGeom>
        </p:spPr>
      </p:pic>
      <p:pic>
        <p:nvPicPr>
          <p:cNvPr id="18" name="Image 17" descr="Une image contenant logo, symbole, cercle, Graphique&#10;&#10;Description générée automatiquement">
            <a:extLst>
              <a:ext uri="{FF2B5EF4-FFF2-40B4-BE49-F238E27FC236}">
                <a16:creationId xmlns:a16="http://schemas.microsoft.com/office/drawing/2014/main" id="{5D979B2D-4DC9-3170-5121-A8AB83A1F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1888" y="2312471"/>
            <a:ext cx="2015009" cy="1353414"/>
          </a:xfrm>
          <a:prstGeom prst="rect">
            <a:avLst/>
          </a:prstGeom>
        </p:spPr>
      </p:pic>
      <p:pic>
        <p:nvPicPr>
          <p:cNvPr id="20" name="Image 19" descr="Une image contenant Graphique, logo, cercle, Police&#10;&#10;Description générée automatiquement">
            <a:extLst>
              <a:ext uri="{FF2B5EF4-FFF2-40B4-BE49-F238E27FC236}">
                <a16:creationId xmlns:a16="http://schemas.microsoft.com/office/drawing/2014/main" id="{A85FD154-1B74-46E7-CC28-9194232B8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92" y="926463"/>
            <a:ext cx="1990460" cy="1990460"/>
          </a:xfrm>
          <a:prstGeom prst="rect">
            <a:avLst/>
          </a:prstGeom>
        </p:spPr>
      </p:pic>
      <p:pic>
        <p:nvPicPr>
          <p:cNvPr id="22" name="Image 21" descr="Une image contenant logo, carte, symbole&#10;&#10;Description générée automatiquement">
            <a:extLst>
              <a:ext uri="{FF2B5EF4-FFF2-40B4-BE49-F238E27FC236}">
                <a16:creationId xmlns:a16="http://schemas.microsoft.com/office/drawing/2014/main" id="{8E4BDAC6-80D7-37E0-72AA-6466E05B8E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669" y="4867866"/>
            <a:ext cx="2148609" cy="1425895"/>
          </a:xfrm>
          <a:prstGeom prst="rect">
            <a:avLst/>
          </a:prstGeom>
        </p:spPr>
      </p:pic>
      <p:pic>
        <p:nvPicPr>
          <p:cNvPr id="24" name="Image 23" descr="Une image contenant symbole, Emblème, logo, clipart&#10;&#10;Description générée automatiquement">
            <a:extLst>
              <a:ext uri="{FF2B5EF4-FFF2-40B4-BE49-F238E27FC236}">
                <a16:creationId xmlns:a16="http://schemas.microsoft.com/office/drawing/2014/main" id="{E1A6F752-8B4E-3A8E-64A7-45CBC9CC2F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1273" y="4867866"/>
            <a:ext cx="2828640" cy="1414320"/>
          </a:xfrm>
          <a:prstGeom prst="rect">
            <a:avLst/>
          </a:prstGeom>
        </p:spPr>
      </p:pic>
      <p:pic>
        <p:nvPicPr>
          <p:cNvPr id="26" name="Image 25" descr="Une image contenant graphisme, Graphique&#10;&#10;Description générée automatiquement">
            <a:extLst>
              <a:ext uri="{FF2B5EF4-FFF2-40B4-BE49-F238E27FC236}">
                <a16:creationId xmlns:a16="http://schemas.microsoft.com/office/drawing/2014/main" id="{85373AD2-EEC9-1513-274B-DA46F0E5A1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90" y="3581858"/>
            <a:ext cx="2893073" cy="9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2487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00201" y="6304236"/>
            <a:ext cx="227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47DEAD9C-F174-4218-9ED6-B561284BCCB3}" type="slidenum">
              <a:rPr lang="fr-FR" sz="1000" b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pPr algn="r">
                <a:buClr>
                  <a:srgbClr val="000000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7</a:t>
            </a:fld>
            <a:endParaRPr lang="fr-FR" sz="1000" b="1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6572" y="918120"/>
            <a:ext cx="12208572" cy="1390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lvl="0" algn="just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Résultats obtenus </a:t>
            </a:r>
            <a:endParaRPr lang="fr-CM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CM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Suivant l</a:t>
            </a:r>
            <a:r>
              <a:rPr lang="fr-CM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rapport PEFA 2023</a:t>
            </a:r>
            <a:r>
              <a:rPr lang="fr-CM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Globalement, </a:t>
            </a:r>
            <a:r>
              <a:rPr lang="fr-FR" sz="2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gestion des finances publiques s’est améliorée </a:t>
            </a:r>
            <a:r>
              <a:rPr lang="fr-FR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 rapport à l’évaluation précédente, mais les marges de progression restent importantes.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9B69438-4D8A-B54D-44B0-487C7590A356}"/>
              </a:ext>
            </a:extLst>
          </p:cNvPr>
          <p:cNvCxnSpPr/>
          <p:nvPr/>
        </p:nvCxnSpPr>
        <p:spPr bwMode="auto">
          <a:xfrm>
            <a:off x="2575562" y="798872"/>
            <a:ext cx="9576000" cy="1240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 Box 2">
            <a:extLst>
              <a:ext uri="{FF2B5EF4-FFF2-40B4-BE49-F238E27FC236}">
                <a16:creationId xmlns:a16="http://schemas.microsoft.com/office/drawing/2014/main" id="{C199C0DD-907B-3E1E-28C2-FCFB6B21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72" y="15117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571500" indent="-571500" defTabSz="449023" fontAlgn="base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fr-CM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fr-CM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7C2F498D-018D-A5FE-A7A3-3A5DBF81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90943"/>
            <a:ext cx="12151562" cy="4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2543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997149"/>
            <a:ext cx="12191999" cy="5668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principales réalisations </a:t>
            </a:r>
            <a:r>
              <a:rPr lang="fr-FR" sz="21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l’opérationnalisation du Comité de Cadrage Interministériel Macroéconomique et Budgétaire (CCMB) par décret n°2021/0080/PM du 27 janvier 2021 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l’optimisation des outils de cadrage macroéconomique et budgétaire (TOFE, CBMT, CDMT, DPEB, …) 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l’adoption de la loi n°2020/010 du 20 juillet 2020 régissant l'activité statistique 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l’institutionnalisation du calendrier budgétaire de l’Etat par décret n° 2019/281 du 31 mai 2019 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œuvre du Débat d’orientation Budgétaire (DOB)  ;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l’opérationnalisation de la Budgétisation Sensible au Genre (BSG)  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l’amélioration du format des lois des finances 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2100" dirty="0">
              <a:solidFill>
                <a:srgbClr val="000000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776E41A-ABE5-C299-D892-763D3BBB87B7}"/>
              </a:ext>
            </a:extLst>
          </p:cNvPr>
          <p:cNvCxnSpPr>
            <a:cxnSpLocks/>
          </p:cNvCxnSpPr>
          <p:nvPr/>
        </p:nvCxnSpPr>
        <p:spPr bwMode="auto">
          <a:xfrm>
            <a:off x="7436152" y="779357"/>
            <a:ext cx="4715410" cy="21179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2AD18B59-487B-7374-74B3-7A03E897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572" y="15117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571500" indent="-571500" defTabSz="449023" fontAlgn="base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fr-CM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fr-CM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997149"/>
            <a:ext cx="12191999" cy="5668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principales réalisations </a:t>
            </a:r>
            <a:r>
              <a:rPr lang="fr-FR" sz="2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Digitalisation des procédures de mobilisation de recettes 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mise en place d’une base de données commune à la DGI et à la DGD appelée FUSION </a:t>
            </a:r>
          </a:p>
          <a:p>
            <a:pPr marL="690562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multiplication des cadres de concertation avec les opérateurs économiques et la société civile à toutes les phases d’élaboration du projet de loi de finances ;</a:t>
            </a:r>
          </a:p>
          <a:p>
            <a:pPr marL="690562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L’organisation d’espaces de dialogue avec les OSC ;</a:t>
            </a:r>
          </a:p>
          <a:p>
            <a:pPr marL="690562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l’optimisation des dispositifs de gestion des risques budgétaires et comptables avec les travaux de refonte du contrôle financier, </a:t>
            </a:r>
          </a:p>
          <a:p>
            <a:pPr marL="690562" lvl="2" indent="-342900" algn="just" eaLnBrk="0" hangingPunct="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développement des contrôles internes budgétaire et comptable, la mise en cohérence des plans de passation des marchés, des plans d’engagement et des plans de trésorerie ;</a:t>
            </a:r>
          </a:p>
          <a:p>
            <a:pPr marL="690562" lvl="2" indent="-342900" algn="just" eaLnBrk="0" hangingPunct="0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Wingdings" panose="05000000000000000000" pitchFamily="2" charset="2"/>
              <a:buChar char="Ø"/>
              <a:tabLst>
                <a:tab pos="0" algn="l"/>
                <a:tab pos="896938" algn="l"/>
                <a:tab pos="125730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2100" dirty="0">
              <a:solidFill>
                <a:srgbClr val="000000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776E41A-ABE5-C299-D892-763D3BBB87B7}"/>
              </a:ext>
            </a:extLst>
          </p:cNvPr>
          <p:cNvCxnSpPr/>
          <p:nvPr/>
        </p:nvCxnSpPr>
        <p:spPr bwMode="auto">
          <a:xfrm>
            <a:off x="2575562" y="798872"/>
            <a:ext cx="9576000" cy="1240"/>
          </a:xfrm>
          <a:prstGeom prst="line">
            <a:avLst/>
          </a:prstGeom>
          <a:ln w="22225" cap="flat" cmpd="sng" algn="ctr">
            <a:solidFill>
              <a:srgbClr val="FB041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2AD18B59-487B-7374-74B3-7A03E897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43" y="54147"/>
            <a:ext cx="12168134" cy="54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5000" rIns="90000" bIns="45000"/>
          <a:lstStyle/>
          <a:p>
            <a:pPr marL="571500" indent="-571500" defTabSz="449023" fontAlgn="base">
              <a:buClr>
                <a:srgbClr val="FF0000"/>
              </a:buClr>
              <a:buSzPct val="100000"/>
              <a:buFont typeface="+mj-lt"/>
              <a:buAutoNum type="arabicPeriod" startAt="2"/>
              <a:defRPr/>
            </a:pPr>
            <a:r>
              <a:rPr lang="fr-CM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EN PLACE DE LA RÉFORME</a:t>
            </a:r>
            <a:endParaRPr lang="fr-CM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8031904-6AD2-4F12-A84C-C455856887DD}">
  <we:reference id="wa104381155" version="1.1.4.0" store="fr-FR" storeType="OMEX"/>
  <we:alternateReferences>
    <we:reference id="wa104381155" version="1.1.4.0" store="wa104381155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760</Words>
  <Application>Microsoft Office PowerPoint</Application>
  <PresentationFormat>Grand écran</PresentationFormat>
  <Paragraphs>111</Paragraphs>
  <Slides>12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Lucida Grande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BOUMSONG</dc:creator>
  <cp:keywords>Cameroun;CMR;Expérience;pays;partage</cp:keywords>
  <cp:lastModifiedBy>LAURENCE JACQUET</cp:lastModifiedBy>
  <cp:revision>26</cp:revision>
  <dcterms:created xsi:type="dcterms:W3CDTF">2023-11-05T21:43:48Z</dcterms:created>
  <dcterms:modified xsi:type="dcterms:W3CDTF">2023-11-16T16:24:42Z</dcterms:modified>
</cp:coreProperties>
</file>