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72" r:id="rId4"/>
    <p:sldId id="262" r:id="rId5"/>
    <p:sldId id="268" r:id="rId6"/>
    <p:sldId id="275" r:id="rId7"/>
    <p:sldId id="265" r:id="rId8"/>
    <p:sldId id="274" r:id="rId9"/>
    <p:sldId id="277" r:id="rId10"/>
    <p:sldId id="26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A9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66BC57-5929-467C-93F2-2BAD9D52E59E}" v="3" dt="2023-11-07T07:19:15.3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31"/>
    <p:restoredTop sz="94646"/>
  </p:normalViewPr>
  <p:slideViewPr>
    <p:cSldViewPr snapToGrid="0">
      <p:cViewPr varScale="1">
        <p:scale>
          <a:sx n="63" d="100"/>
          <a:sy n="63" d="100"/>
        </p:scale>
        <p:origin x="59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B66BC0-0DDA-4AEA-83CD-6F9740633639}" type="doc">
      <dgm:prSet loTypeId="urn:microsoft.com/office/officeart/2005/8/layout/chevron2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1F90B160-1767-4E19-8B50-8E4AF39D4E89}">
      <dgm:prSet phldrT="[Texte]" custT="1"/>
      <dgm:spPr/>
      <dgm:t>
        <a:bodyPr/>
        <a:lstStyle/>
        <a:p>
          <a:r>
            <a:rPr lang="fr-FR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Problèmes identifiés</a:t>
          </a:r>
        </a:p>
      </dgm:t>
    </dgm:pt>
    <dgm:pt modelId="{7CBFBD6D-0A21-4CEE-B7A7-1596D8475966}" type="parTrans" cxnId="{60611C70-0724-4E92-9799-2B98697D73D3}">
      <dgm:prSet/>
      <dgm:spPr/>
      <dgm:t>
        <a:bodyPr/>
        <a:lstStyle/>
        <a:p>
          <a:endParaRPr lang="fr-FR"/>
        </a:p>
      </dgm:t>
    </dgm:pt>
    <dgm:pt modelId="{67BD2F9C-74AC-49E6-9F28-4A802E2F8FEE}" type="sibTrans" cxnId="{60611C70-0724-4E92-9799-2B98697D73D3}">
      <dgm:prSet/>
      <dgm:spPr/>
      <dgm:t>
        <a:bodyPr/>
        <a:lstStyle/>
        <a:p>
          <a:endParaRPr lang="fr-FR"/>
        </a:p>
      </dgm:t>
    </dgm:pt>
    <dgm:pt modelId="{7F2AC82E-7388-44B2-B9D0-24F264CA6C0D}">
      <dgm:prSet phldrT="[Texte]" custT="1"/>
      <dgm:spPr>
        <a:ln w="25400" cmpd="sng">
          <a:solidFill>
            <a:schemeClr val="accent4">
              <a:hueOff val="0"/>
              <a:satOff val="0"/>
              <a:lumOff val="0"/>
              <a:alpha val="99000"/>
            </a:schemeClr>
          </a:solidFill>
        </a:ln>
      </dgm:spPr>
      <dgm:t>
        <a:bodyPr/>
        <a:lstStyle/>
        <a:p>
          <a:r>
            <a:rPr lang="fr-FR" sz="1800" dirty="0">
              <a:latin typeface="Arial" panose="020B0604020202020204" pitchFamily="34" charset="0"/>
              <a:cs typeface="Arial" panose="020B0604020202020204" pitchFamily="34" charset="0"/>
            </a:rPr>
            <a:t>Défis et problèmes climatiques et environnementaux</a:t>
          </a:r>
          <a:endParaRPr lang="fr-FR" sz="1800" dirty="0"/>
        </a:p>
      </dgm:t>
    </dgm:pt>
    <dgm:pt modelId="{DCBD0711-00BD-45EF-9853-B6E23E8F5FBB}" type="parTrans" cxnId="{6A0A658C-5CA3-4317-AB04-8B03E32AC0ED}">
      <dgm:prSet/>
      <dgm:spPr/>
      <dgm:t>
        <a:bodyPr/>
        <a:lstStyle/>
        <a:p>
          <a:endParaRPr lang="fr-FR"/>
        </a:p>
      </dgm:t>
    </dgm:pt>
    <dgm:pt modelId="{B2F92D91-BC43-4D35-98B9-213457507E52}" type="sibTrans" cxnId="{6A0A658C-5CA3-4317-AB04-8B03E32AC0ED}">
      <dgm:prSet/>
      <dgm:spPr/>
      <dgm:t>
        <a:bodyPr/>
        <a:lstStyle/>
        <a:p>
          <a:endParaRPr lang="fr-FR"/>
        </a:p>
      </dgm:t>
    </dgm:pt>
    <dgm:pt modelId="{E6B365A0-3930-479E-B182-E00591963C48}">
      <dgm:prSet phldrT="[Texte]" custT="1"/>
      <dgm:spPr>
        <a:ln>
          <a:solidFill>
            <a:srgbClr val="7030A0"/>
          </a:solidFill>
        </a:ln>
      </dgm:spPr>
      <dgm:t>
        <a:bodyPr/>
        <a:lstStyle/>
        <a:p>
          <a:endParaRPr lang="fr-FR" sz="1200" b="1" dirty="0">
            <a:solidFill>
              <a:schemeClr val="tx1"/>
            </a:solidFill>
          </a:endParaRPr>
        </a:p>
        <a:p>
          <a:r>
            <a:rPr lang="fr-FR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Points de départ de la réforme</a:t>
          </a:r>
        </a:p>
      </dgm:t>
    </dgm:pt>
    <dgm:pt modelId="{A2BDD70F-09CE-4715-A893-017A934E6A32}" type="parTrans" cxnId="{FD4E1697-8BB4-4067-B0EB-367B09EDBF06}">
      <dgm:prSet/>
      <dgm:spPr/>
      <dgm:t>
        <a:bodyPr/>
        <a:lstStyle/>
        <a:p>
          <a:endParaRPr lang="fr-FR"/>
        </a:p>
      </dgm:t>
    </dgm:pt>
    <dgm:pt modelId="{EDFB61CA-53EA-426B-B742-C3F0067221EA}" type="sibTrans" cxnId="{FD4E1697-8BB4-4067-B0EB-367B09EDBF06}">
      <dgm:prSet/>
      <dgm:spPr/>
      <dgm:t>
        <a:bodyPr/>
        <a:lstStyle/>
        <a:p>
          <a:endParaRPr lang="fr-FR"/>
        </a:p>
      </dgm:t>
    </dgm:pt>
    <dgm:pt modelId="{94C00F66-1E73-40FB-B335-A86DBCF8530B}">
      <dgm:prSet phldrT="[Texte]" custT="1"/>
      <dgm:spPr>
        <a:ln w="38100">
          <a:solidFill>
            <a:srgbClr val="16A907"/>
          </a:solidFill>
        </a:ln>
      </dgm:spPr>
      <dgm:t>
        <a:bodyPr/>
        <a:lstStyle/>
        <a:p>
          <a:r>
            <a:rPr lang="fr-FR" sz="1600" dirty="0">
              <a:latin typeface="Arial" panose="020B0604020202020204" pitchFamily="34" charset="0"/>
              <a:cs typeface="Arial" panose="020B0604020202020204" pitchFamily="34" charset="0"/>
            </a:rPr>
            <a:t>Volonté et engagement politiques affirmés dans la FDR</a:t>
          </a:r>
        </a:p>
      </dgm:t>
    </dgm:pt>
    <dgm:pt modelId="{DB6C7CF2-D742-4DA9-ABD6-06081CDAE9A2}" type="parTrans" cxnId="{B4D4103E-8A89-4A9E-8CE6-56269CD5A759}">
      <dgm:prSet/>
      <dgm:spPr/>
      <dgm:t>
        <a:bodyPr/>
        <a:lstStyle/>
        <a:p>
          <a:endParaRPr lang="fr-FR"/>
        </a:p>
      </dgm:t>
    </dgm:pt>
    <dgm:pt modelId="{C33F8377-B4D7-4DFA-A468-85B94D9B16A6}" type="sibTrans" cxnId="{B4D4103E-8A89-4A9E-8CE6-56269CD5A759}">
      <dgm:prSet/>
      <dgm:spPr/>
      <dgm:t>
        <a:bodyPr/>
        <a:lstStyle/>
        <a:p>
          <a:endParaRPr lang="fr-FR"/>
        </a:p>
      </dgm:t>
    </dgm:pt>
    <dgm:pt modelId="{5F08DD1E-34AA-4477-8B54-C61B6EE517C6}">
      <dgm:prSet phldrT="[Texte]" custT="1"/>
      <dgm:spPr>
        <a:solidFill>
          <a:srgbClr val="7030A0">
            <a:alpha val="48000"/>
          </a:srgbClr>
        </a:solidFill>
        <a:ln>
          <a:solidFill>
            <a:srgbClr val="7030A0"/>
          </a:solidFill>
        </a:ln>
      </dgm:spPr>
      <dgm:t>
        <a:bodyPr/>
        <a:lstStyle/>
        <a:p>
          <a:endParaRPr lang="fr-FR" sz="10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fr-FR" sz="1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Mécanismes de conception</a:t>
          </a:r>
        </a:p>
      </dgm:t>
    </dgm:pt>
    <dgm:pt modelId="{56EB3B09-164F-41A3-AD7E-67724F73407C}" type="parTrans" cxnId="{BA7EB9A6-F81D-44CD-BE39-567E8FD4CE75}">
      <dgm:prSet/>
      <dgm:spPr/>
      <dgm:t>
        <a:bodyPr/>
        <a:lstStyle/>
        <a:p>
          <a:endParaRPr lang="fr-FR"/>
        </a:p>
      </dgm:t>
    </dgm:pt>
    <dgm:pt modelId="{F824F6A6-D891-41A3-96E5-227B911DBCE8}" type="sibTrans" cxnId="{BA7EB9A6-F81D-44CD-BE39-567E8FD4CE75}">
      <dgm:prSet/>
      <dgm:spPr/>
      <dgm:t>
        <a:bodyPr/>
        <a:lstStyle/>
        <a:p>
          <a:endParaRPr lang="fr-FR"/>
        </a:p>
      </dgm:t>
    </dgm:pt>
    <dgm:pt modelId="{BE11FD98-E1DC-44C7-9F9D-9EC1C7BC77E3}">
      <dgm:prSet phldrT="[Texte]" custT="1"/>
      <dgm:spPr>
        <a:ln w="38100">
          <a:solidFill>
            <a:srgbClr val="7030A0"/>
          </a:solidFill>
        </a:ln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fr-FR" sz="1600" dirty="0">
              <a:latin typeface="Arial" panose="020B0604020202020204" pitchFamily="34" charset="0"/>
              <a:cs typeface="Arial" panose="020B0604020202020204" pitchFamily="34" charset="0"/>
            </a:rPr>
            <a:t> Loi n° 2008-005 du 30 mai 2008 portant loi-cadre sur l'environnement pour répondre aux ODD 13 relatif aux changements climatiques</a:t>
          </a:r>
        </a:p>
      </dgm:t>
    </dgm:pt>
    <dgm:pt modelId="{8B44521A-898A-4476-8C73-B3382B9E5A5D}" type="parTrans" cxnId="{B862AFD2-1A27-4FE0-879A-F79E9D56522D}">
      <dgm:prSet/>
      <dgm:spPr/>
      <dgm:t>
        <a:bodyPr/>
        <a:lstStyle/>
        <a:p>
          <a:endParaRPr lang="fr-FR"/>
        </a:p>
      </dgm:t>
    </dgm:pt>
    <dgm:pt modelId="{AEA08B70-2F01-4FEF-AB51-340B90DEDA1D}" type="sibTrans" cxnId="{B862AFD2-1A27-4FE0-879A-F79E9D56522D}">
      <dgm:prSet/>
      <dgm:spPr/>
      <dgm:t>
        <a:bodyPr/>
        <a:lstStyle/>
        <a:p>
          <a:endParaRPr lang="fr-FR"/>
        </a:p>
      </dgm:t>
    </dgm:pt>
    <dgm:pt modelId="{21F2BE74-3F6E-48B5-B7A9-1A95F2AF2FC4}">
      <dgm:prSet custT="1"/>
      <dgm:spPr>
        <a:ln w="25400" cmpd="sng">
          <a:solidFill>
            <a:schemeClr val="accent4">
              <a:hueOff val="0"/>
              <a:satOff val="0"/>
              <a:lumOff val="0"/>
              <a:alpha val="99000"/>
            </a:schemeClr>
          </a:solidFill>
        </a:ln>
      </dgm:spPr>
      <dgm:t>
        <a:bodyPr/>
        <a:lstStyle/>
        <a:p>
          <a:r>
            <a:rPr lang="fr-FR" sz="1800" dirty="0">
              <a:latin typeface="Arial" panose="020B0604020202020204" pitchFamily="34" charset="0"/>
              <a:cs typeface="Arial" panose="020B0604020202020204" pitchFamily="34" charset="0"/>
            </a:rPr>
            <a:t>Aggravation des problèmes sociaux</a:t>
          </a:r>
        </a:p>
      </dgm:t>
    </dgm:pt>
    <dgm:pt modelId="{F64C9281-E136-41AC-BB27-C0DA87D868B0}" type="parTrans" cxnId="{E4E56AC9-EFD9-4F1E-9895-BC737B1FFA92}">
      <dgm:prSet/>
      <dgm:spPr/>
      <dgm:t>
        <a:bodyPr/>
        <a:lstStyle/>
        <a:p>
          <a:endParaRPr lang="fr-FR"/>
        </a:p>
      </dgm:t>
    </dgm:pt>
    <dgm:pt modelId="{FC4806D9-203B-4033-B511-36F3A8355A76}" type="sibTrans" cxnId="{E4E56AC9-EFD9-4F1E-9895-BC737B1FFA92}">
      <dgm:prSet/>
      <dgm:spPr/>
      <dgm:t>
        <a:bodyPr/>
        <a:lstStyle/>
        <a:p>
          <a:endParaRPr lang="fr-FR"/>
        </a:p>
      </dgm:t>
    </dgm:pt>
    <dgm:pt modelId="{794396D5-1007-4CA7-8003-E233AF0BA91D}">
      <dgm:prSet custT="1"/>
      <dgm:spPr>
        <a:ln w="25400" cmpd="sng">
          <a:solidFill>
            <a:schemeClr val="accent4">
              <a:hueOff val="0"/>
              <a:satOff val="0"/>
              <a:lumOff val="0"/>
              <a:alpha val="99000"/>
            </a:schemeClr>
          </a:solidFill>
        </a:ln>
      </dgm:spPr>
      <dgm:t>
        <a:bodyPr/>
        <a:lstStyle/>
        <a:p>
          <a:r>
            <a:rPr lang="fr-FR" sz="1800" dirty="0">
              <a:latin typeface="Arial" panose="020B0604020202020204" pitchFamily="34" charset="0"/>
              <a:cs typeface="Arial" panose="020B0604020202020204" pitchFamily="34" charset="0"/>
            </a:rPr>
            <a:t>Perturbation de l’activité économique, ralentissement de la croissance</a:t>
          </a:r>
        </a:p>
      </dgm:t>
    </dgm:pt>
    <dgm:pt modelId="{339E8A9B-3EBF-4033-9DCB-081D974281FE}" type="parTrans" cxnId="{2294801F-AFA8-4646-B5C8-7E8E2EFF1274}">
      <dgm:prSet/>
      <dgm:spPr/>
      <dgm:t>
        <a:bodyPr/>
        <a:lstStyle/>
        <a:p>
          <a:endParaRPr lang="fr-FR"/>
        </a:p>
      </dgm:t>
    </dgm:pt>
    <dgm:pt modelId="{FD48F98B-1755-48D4-A0CA-89868690736E}" type="sibTrans" cxnId="{2294801F-AFA8-4646-B5C8-7E8E2EFF1274}">
      <dgm:prSet/>
      <dgm:spPr/>
      <dgm:t>
        <a:bodyPr/>
        <a:lstStyle/>
        <a:p>
          <a:endParaRPr lang="fr-FR"/>
        </a:p>
      </dgm:t>
    </dgm:pt>
    <dgm:pt modelId="{C6835D71-C27D-4AEA-A630-2FCBE93E3B59}">
      <dgm:prSet phldrT="[Texte]" custT="1"/>
      <dgm:spPr>
        <a:ln w="38100">
          <a:solidFill>
            <a:srgbClr val="16A907"/>
          </a:solidFill>
        </a:ln>
      </dgm:spPr>
      <dgm:t>
        <a:bodyPr/>
        <a:lstStyle/>
        <a:p>
          <a:r>
            <a:rPr lang="fr-FR" sz="1600" dirty="0">
              <a:latin typeface="Arial" panose="020B0604020202020204" pitchFamily="34" charset="0"/>
              <a:cs typeface="Arial" panose="020B0604020202020204" pitchFamily="34" charset="0"/>
            </a:rPr>
            <a:t>Objectifs ambitieux de la stratégie nationale / dans la feuille de route gouvernemental Togo (FDR) 2020-2025 avec des projets prioritaires P35 « Réponse aux risques climatiques majeurs » et P36 « Programme de mobilité verte » ainsi que la reforme 6 « Réforme de la législation environnementale » </a:t>
          </a:r>
        </a:p>
      </dgm:t>
    </dgm:pt>
    <dgm:pt modelId="{84948716-32B5-4654-BBFD-F28C87B1F006}" type="parTrans" cxnId="{803AA6D4-EF8A-4B95-8B3B-39832E285BBF}">
      <dgm:prSet/>
      <dgm:spPr/>
      <dgm:t>
        <a:bodyPr/>
        <a:lstStyle/>
        <a:p>
          <a:endParaRPr lang="fr-FR"/>
        </a:p>
      </dgm:t>
    </dgm:pt>
    <dgm:pt modelId="{B7582660-D434-4312-9A5D-BEF1E598D98D}" type="sibTrans" cxnId="{803AA6D4-EF8A-4B95-8B3B-39832E285BBF}">
      <dgm:prSet/>
      <dgm:spPr/>
      <dgm:t>
        <a:bodyPr/>
        <a:lstStyle/>
        <a:p>
          <a:endParaRPr lang="fr-FR"/>
        </a:p>
      </dgm:t>
    </dgm:pt>
    <dgm:pt modelId="{32A49316-646F-4D43-989E-94EDB59627B0}">
      <dgm:prSet phldrT="[Texte]" custT="1"/>
      <dgm:spPr/>
      <dgm:t>
        <a:bodyPr/>
        <a:lstStyle/>
        <a:p>
          <a:r>
            <a:rPr lang="fr-FR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Bonnes Pratiques</a:t>
          </a:r>
        </a:p>
      </dgm:t>
    </dgm:pt>
    <dgm:pt modelId="{3D1CF507-1903-4B28-9A2F-2FB27A06161D}" type="parTrans" cxnId="{3B5B7885-3454-4ED7-AD95-A1EF39BDF065}">
      <dgm:prSet/>
      <dgm:spPr/>
      <dgm:t>
        <a:bodyPr/>
        <a:lstStyle/>
        <a:p>
          <a:endParaRPr lang="fr-FR"/>
        </a:p>
      </dgm:t>
    </dgm:pt>
    <dgm:pt modelId="{F1F178C3-A172-4201-9894-5921386E1342}" type="sibTrans" cxnId="{3B5B7885-3454-4ED7-AD95-A1EF39BDF065}">
      <dgm:prSet/>
      <dgm:spPr/>
      <dgm:t>
        <a:bodyPr/>
        <a:lstStyle/>
        <a:p>
          <a:endParaRPr lang="fr-FR"/>
        </a:p>
      </dgm:t>
    </dgm:pt>
    <dgm:pt modelId="{52ACB282-6817-442E-98C6-7D012C27CA79}">
      <dgm:prSet custT="1"/>
      <dgm:spPr>
        <a:ln w="38100">
          <a:solidFill>
            <a:srgbClr val="0070C0"/>
          </a:solidFill>
        </a:ln>
      </dgm:spPr>
      <dgm:t>
        <a:bodyPr/>
        <a:lstStyle/>
        <a:p>
          <a:r>
            <a:rPr lang="fr-FR" sz="1600" dirty="0">
              <a:latin typeface="Arial" panose="020B0604020202020204" pitchFamily="34" charset="0"/>
              <a:cs typeface="Arial" panose="020B0604020202020204" pitchFamily="34" charset="0"/>
            </a:rPr>
            <a:t>Calendrier budgétaire opérationnel consacrant une étape entière à la BV</a:t>
          </a:r>
        </a:p>
      </dgm:t>
    </dgm:pt>
    <dgm:pt modelId="{22C0E452-CC4F-4D1E-89BE-C15B90B2FD2F}" type="parTrans" cxnId="{80D33907-C5B0-433C-9624-6F9D906AAE98}">
      <dgm:prSet/>
      <dgm:spPr/>
      <dgm:t>
        <a:bodyPr/>
        <a:lstStyle/>
        <a:p>
          <a:endParaRPr lang="fr-FR"/>
        </a:p>
      </dgm:t>
    </dgm:pt>
    <dgm:pt modelId="{1C13090F-7E4E-443C-B768-22E6ED8A9998}" type="sibTrans" cxnId="{80D33907-C5B0-433C-9624-6F9D906AAE98}">
      <dgm:prSet/>
      <dgm:spPr/>
      <dgm:t>
        <a:bodyPr/>
        <a:lstStyle/>
        <a:p>
          <a:endParaRPr lang="fr-FR"/>
        </a:p>
      </dgm:t>
    </dgm:pt>
    <dgm:pt modelId="{D2A32DBD-3CD9-4875-B0A3-748E8FADF607}">
      <dgm:prSet phldrT="[Texte]" custT="1"/>
      <dgm:spPr>
        <a:ln w="38100">
          <a:solidFill>
            <a:srgbClr val="16A907"/>
          </a:solidFill>
        </a:ln>
      </dgm:spPr>
      <dgm:t>
        <a:bodyPr/>
        <a:lstStyle/>
        <a:p>
          <a:r>
            <a:rPr lang="fr-FR" sz="1600" dirty="0">
              <a:latin typeface="Arial" panose="020B0604020202020204" pitchFamily="34" charset="0"/>
              <a:cs typeface="Arial" panose="020B0604020202020204" pitchFamily="34" charset="0"/>
            </a:rPr>
            <a:t>Bascule du Togo en budget programme en janvier 2021 et introduction réussie  de la BSG (marquage)</a:t>
          </a:r>
          <a:endParaRPr lang="fr-FR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224D3E-D673-466A-B90D-F63D9EE9C196}" type="parTrans" cxnId="{53F97B0A-61CD-45E4-A2C2-0DA3C6B74A3A}">
      <dgm:prSet/>
      <dgm:spPr/>
      <dgm:t>
        <a:bodyPr/>
        <a:lstStyle/>
        <a:p>
          <a:endParaRPr lang="fr-FR"/>
        </a:p>
      </dgm:t>
    </dgm:pt>
    <dgm:pt modelId="{B1870118-E1A2-4FBF-A0D8-46849860F32F}" type="sibTrans" cxnId="{53F97B0A-61CD-45E4-A2C2-0DA3C6B74A3A}">
      <dgm:prSet/>
      <dgm:spPr/>
      <dgm:t>
        <a:bodyPr/>
        <a:lstStyle/>
        <a:p>
          <a:endParaRPr lang="fr-FR"/>
        </a:p>
      </dgm:t>
    </dgm:pt>
    <dgm:pt modelId="{3A8E6129-FF9D-4E30-B735-B683A17D27EE}">
      <dgm:prSet custT="1"/>
      <dgm:spPr>
        <a:ln w="38100">
          <a:solidFill>
            <a:srgbClr val="0070C0"/>
          </a:solidFill>
        </a:ln>
      </dgm:spPr>
      <dgm:t>
        <a:bodyPr/>
        <a:lstStyle/>
        <a:p>
          <a:r>
            <a:rPr lang="fr-FR" sz="1600" dirty="0">
              <a:latin typeface="Arial" panose="020B0604020202020204" pitchFamily="34" charset="0"/>
              <a:cs typeface="Arial" panose="020B0604020202020204" pitchFamily="34" charset="0"/>
            </a:rPr>
            <a:t>Phase pilote avec les ministères sur la base de leur vulnérabilité aux changements climatiques et leur potentiel d’atténuation / Intégration des axes climat et environnement au budget </a:t>
          </a:r>
        </a:p>
      </dgm:t>
    </dgm:pt>
    <dgm:pt modelId="{566C25DE-3DB7-4EA0-8292-B083256028F2}" type="parTrans" cxnId="{87A0C702-B792-4A9A-977E-B74DA656A3B8}">
      <dgm:prSet/>
      <dgm:spPr/>
      <dgm:t>
        <a:bodyPr/>
        <a:lstStyle/>
        <a:p>
          <a:endParaRPr lang="fr-FR"/>
        </a:p>
      </dgm:t>
    </dgm:pt>
    <dgm:pt modelId="{00FEA856-A837-4969-BC05-4223C3F90045}" type="sibTrans" cxnId="{87A0C702-B792-4A9A-977E-B74DA656A3B8}">
      <dgm:prSet/>
      <dgm:spPr/>
      <dgm:t>
        <a:bodyPr/>
        <a:lstStyle/>
        <a:p>
          <a:endParaRPr lang="fr-FR"/>
        </a:p>
      </dgm:t>
    </dgm:pt>
    <dgm:pt modelId="{47D5C19E-E3CE-4270-8380-72EE1412BC2D}">
      <dgm:prSet phldrT="[Texte]" custT="1"/>
      <dgm:spPr>
        <a:ln w="38100">
          <a:solidFill>
            <a:srgbClr val="7030A0"/>
          </a:solidFill>
        </a:ln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fr-FR" sz="1600" dirty="0">
              <a:latin typeface="Arial" panose="020B0604020202020204" pitchFamily="34" charset="0"/>
              <a:cs typeface="Arial" panose="020B0604020202020204" pitchFamily="34" charset="0"/>
            </a:rPr>
            <a:t> Réalisation de l’évaluation PEFA (une première dans l’UEMOA pour accélérer le processus d’intégration des CC dans les politiques publiques) sur demande du MEF</a:t>
          </a:r>
        </a:p>
      </dgm:t>
    </dgm:pt>
    <dgm:pt modelId="{49814EDD-F01F-4283-8DF7-6872C579D90A}" type="parTrans" cxnId="{7A5030D4-6E54-4E92-A0B1-0C3159F67BDB}">
      <dgm:prSet/>
      <dgm:spPr/>
      <dgm:t>
        <a:bodyPr/>
        <a:lstStyle/>
        <a:p>
          <a:endParaRPr lang="fr-FR"/>
        </a:p>
      </dgm:t>
    </dgm:pt>
    <dgm:pt modelId="{EB17C578-0313-4BB2-8CA8-370209BBE0E4}" type="sibTrans" cxnId="{7A5030D4-6E54-4E92-A0B1-0C3159F67BDB}">
      <dgm:prSet/>
      <dgm:spPr/>
      <dgm:t>
        <a:bodyPr/>
        <a:lstStyle/>
        <a:p>
          <a:endParaRPr lang="fr-FR"/>
        </a:p>
      </dgm:t>
    </dgm:pt>
    <dgm:pt modelId="{C9CF974A-033D-4D6A-9E36-E09346869928}">
      <dgm:prSet phldrT="[Texte]" custT="1"/>
      <dgm:spPr>
        <a:ln w="38100">
          <a:solidFill>
            <a:srgbClr val="7030A0"/>
          </a:solidFill>
        </a:ln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fr-FR" sz="1600" dirty="0">
              <a:latin typeface="Arial" panose="020B0604020202020204" pitchFamily="34" charset="0"/>
              <a:cs typeface="Arial" panose="020B0604020202020204" pitchFamily="34" charset="0"/>
            </a:rPr>
            <a:t>  Projet de feuille de route de la BSC</a:t>
          </a:r>
        </a:p>
      </dgm:t>
    </dgm:pt>
    <dgm:pt modelId="{524F2122-5B5B-464F-86FC-F8A86C7A0A1C}" type="parTrans" cxnId="{289CD167-95F0-4BBA-B064-0A1162C15494}">
      <dgm:prSet/>
      <dgm:spPr/>
      <dgm:t>
        <a:bodyPr/>
        <a:lstStyle/>
        <a:p>
          <a:endParaRPr lang="fr-FR"/>
        </a:p>
      </dgm:t>
    </dgm:pt>
    <dgm:pt modelId="{49069B52-FED1-43A5-81C8-181A238E8730}" type="sibTrans" cxnId="{289CD167-95F0-4BBA-B064-0A1162C15494}">
      <dgm:prSet/>
      <dgm:spPr/>
      <dgm:t>
        <a:bodyPr/>
        <a:lstStyle/>
        <a:p>
          <a:endParaRPr lang="fr-FR"/>
        </a:p>
      </dgm:t>
    </dgm:pt>
    <dgm:pt modelId="{E8F93D2D-EF5D-4DEB-802B-9E2EF39ADD62}">
      <dgm:prSet custT="1"/>
      <dgm:spPr>
        <a:ln w="38100">
          <a:solidFill>
            <a:srgbClr val="0070C0"/>
          </a:solidFill>
        </a:ln>
      </dgm:spPr>
      <dgm:t>
        <a:bodyPr/>
        <a:lstStyle/>
        <a:p>
          <a:r>
            <a:rPr lang="fr-FR" sz="1600" dirty="0">
              <a:latin typeface="Arial" panose="020B0604020202020204" pitchFamily="34" charset="0"/>
              <a:cs typeface="Arial" panose="020B0604020202020204" pitchFamily="34" charset="0"/>
            </a:rPr>
            <a:t>Séances avec le MERF / Immersion des acteurs budgétaires</a:t>
          </a:r>
        </a:p>
      </dgm:t>
    </dgm:pt>
    <dgm:pt modelId="{C5AEA018-719B-473E-B9E7-3D802D2AC181}" type="parTrans" cxnId="{B6393498-8711-426C-93F8-723E5B983544}">
      <dgm:prSet/>
      <dgm:spPr/>
      <dgm:t>
        <a:bodyPr/>
        <a:lstStyle/>
        <a:p>
          <a:endParaRPr lang="fr-FR"/>
        </a:p>
      </dgm:t>
    </dgm:pt>
    <dgm:pt modelId="{10E938C2-BD1A-4B21-9A2F-A19B13664AB5}" type="sibTrans" cxnId="{B6393498-8711-426C-93F8-723E5B983544}">
      <dgm:prSet/>
      <dgm:spPr/>
      <dgm:t>
        <a:bodyPr/>
        <a:lstStyle/>
        <a:p>
          <a:endParaRPr lang="fr-FR"/>
        </a:p>
      </dgm:t>
    </dgm:pt>
    <dgm:pt modelId="{1D82100E-D7C7-4173-9F78-D12A248B8048}">
      <dgm:prSet custT="1"/>
      <dgm:spPr>
        <a:ln w="38100">
          <a:solidFill>
            <a:srgbClr val="0070C0"/>
          </a:solidFill>
        </a:ln>
      </dgm:spPr>
      <dgm:t>
        <a:bodyPr/>
        <a:lstStyle/>
        <a:p>
          <a:r>
            <a:rPr lang="fr-FR" sz="1600" dirty="0">
              <a:latin typeface="Arial" panose="020B0604020202020204" pitchFamily="34" charset="0"/>
              <a:cs typeface="Arial" panose="020B0604020202020204" pitchFamily="34" charset="0"/>
            </a:rPr>
            <a:t>Acquis et expériences acquises du budget programme dans la déconcentration totale de l’ordonnancement et du BSG</a:t>
          </a:r>
        </a:p>
      </dgm:t>
    </dgm:pt>
    <dgm:pt modelId="{B9FEF330-6291-4381-8696-43D1E33F9276}" type="parTrans" cxnId="{276D9597-0371-4CF6-B388-18418CCD42E5}">
      <dgm:prSet/>
      <dgm:spPr/>
      <dgm:t>
        <a:bodyPr/>
        <a:lstStyle/>
        <a:p>
          <a:endParaRPr lang="fr-FR"/>
        </a:p>
      </dgm:t>
    </dgm:pt>
    <dgm:pt modelId="{B38F758D-54E6-471B-8326-6044BC3CB021}" type="sibTrans" cxnId="{276D9597-0371-4CF6-B388-18418CCD42E5}">
      <dgm:prSet/>
      <dgm:spPr/>
      <dgm:t>
        <a:bodyPr/>
        <a:lstStyle/>
        <a:p>
          <a:endParaRPr lang="fr-FR"/>
        </a:p>
      </dgm:t>
    </dgm:pt>
    <dgm:pt modelId="{24621D4B-7D0F-4937-BB94-11E84FA1202A}" type="pres">
      <dgm:prSet presAssocID="{18B66BC0-0DDA-4AEA-83CD-6F9740633639}" presName="linearFlow" presStyleCnt="0">
        <dgm:presLayoutVars>
          <dgm:dir/>
          <dgm:animLvl val="lvl"/>
          <dgm:resizeHandles val="exact"/>
        </dgm:presLayoutVars>
      </dgm:prSet>
      <dgm:spPr/>
    </dgm:pt>
    <dgm:pt modelId="{D10E5B93-4FE7-4D9B-8D04-281AD1A0E482}" type="pres">
      <dgm:prSet presAssocID="{1F90B160-1767-4E19-8B50-8E4AF39D4E89}" presName="composite" presStyleCnt="0"/>
      <dgm:spPr/>
    </dgm:pt>
    <dgm:pt modelId="{CE5787EC-AA4B-4FD1-8BD3-0A0930D4A3B3}" type="pres">
      <dgm:prSet presAssocID="{1F90B160-1767-4E19-8B50-8E4AF39D4E89}" presName="parentText" presStyleLbl="alignNode1" presStyleIdx="0" presStyleCnt="4" custScaleX="165082">
        <dgm:presLayoutVars>
          <dgm:chMax val="1"/>
          <dgm:bulletEnabled val="1"/>
        </dgm:presLayoutVars>
      </dgm:prSet>
      <dgm:spPr/>
    </dgm:pt>
    <dgm:pt modelId="{DCC507E8-A0A1-4F25-8C5E-3AD49948C414}" type="pres">
      <dgm:prSet presAssocID="{1F90B160-1767-4E19-8B50-8E4AF39D4E89}" presName="descendantText" presStyleLbl="alignAcc1" presStyleIdx="0" presStyleCnt="4" custScaleX="100000" custScaleY="143885" custLinFactNeighborX="4656" custLinFactNeighborY="7574">
        <dgm:presLayoutVars>
          <dgm:bulletEnabled val="1"/>
        </dgm:presLayoutVars>
      </dgm:prSet>
      <dgm:spPr/>
    </dgm:pt>
    <dgm:pt modelId="{6179A89F-8EE8-4FE0-93FD-1CEA9EB8F556}" type="pres">
      <dgm:prSet presAssocID="{67BD2F9C-74AC-49E6-9F28-4A802E2F8FEE}" presName="sp" presStyleCnt="0"/>
      <dgm:spPr/>
    </dgm:pt>
    <dgm:pt modelId="{FA77201A-749B-4EC9-805F-9ADF0649B511}" type="pres">
      <dgm:prSet presAssocID="{E6B365A0-3930-479E-B182-E00591963C48}" presName="composite" presStyleCnt="0"/>
      <dgm:spPr/>
    </dgm:pt>
    <dgm:pt modelId="{C4A2FDD1-8C64-4BE6-ABA0-0FE15F7DDA43}" type="pres">
      <dgm:prSet presAssocID="{E6B365A0-3930-479E-B182-E00591963C48}" presName="parentText" presStyleLbl="alignNode1" presStyleIdx="1" presStyleCnt="4" custScaleX="149252" custScaleY="153510">
        <dgm:presLayoutVars>
          <dgm:chMax val="1"/>
          <dgm:bulletEnabled val="1"/>
        </dgm:presLayoutVars>
      </dgm:prSet>
      <dgm:spPr/>
    </dgm:pt>
    <dgm:pt modelId="{815DF3A8-88B4-4E92-9A2C-6AB5DDFCB4C1}" type="pres">
      <dgm:prSet presAssocID="{E6B365A0-3930-479E-B182-E00591963C48}" presName="descendantText" presStyleLbl="alignAcc1" presStyleIdx="1" presStyleCnt="4" custScaleX="92706" custScaleY="193246" custLinFactNeighborX="835" custLinFactNeighborY="2810">
        <dgm:presLayoutVars>
          <dgm:bulletEnabled val="1"/>
        </dgm:presLayoutVars>
      </dgm:prSet>
      <dgm:spPr/>
    </dgm:pt>
    <dgm:pt modelId="{2EA4B2C2-BDC8-406C-B2D2-1CBFA0EE8720}" type="pres">
      <dgm:prSet presAssocID="{EDFB61CA-53EA-426B-B742-C3F0067221EA}" presName="sp" presStyleCnt="0"/>
      <dgm:spPr/>
    </dgm:pt>
    <dgm:pt modelId="{5A0D249E-E34B-4310-9623-B5D8CE0DE697}" type="pres">
      <dgm:prSet presAssocID="{5F08DD1E-34AA-4477-8B54-C61B6EE517C6}" presName="composite" presStyleCnt="0"/>
      <dgm:spPr/>
    </dgm:pt>
    <dgm:pt modelId="{9AEA99AB-FB6C-420D-82D3-AD660F858367}" type="pres">
      <dgm:prSet presAssocID="{5F08DD1E-34AA-4477-8B54-C61B6EE517C6}" presName="parentText" presStyleLbl="alignNode1" presStyleIdx="2" presStyleCnt="4" custScaleX="172074" custScaleY="133008" custLinFactNeighborX="13280" custLinFactNeighborY="-12399">
        <dgm:presLayoutVars>
          <dgm:chMax val="1"/>
          <dgm:bulletEnabled val="1"/>
        </dgm:presLayoutVars>
      </dgm:prSet>
      <dgm:spPr/>
    </dgm:pt>
    <dgm:pt modelId="{3B5D67CF-9305-4672-A91A-EAACDA24EEF0}" type="pres">
      <dgm:prSet presAssocID="{5F08DD1E-34AA-4477-8B54-C61B6EE517C6}" presName="descendantText" presStyleLbl="alignAcc1" presStyleIdx="2" presStyleCnt="4" custScaleX="93433" custScaleY="188643" custLinFactNeighborX="340" custLinFactNeighborY="7516">
        <dgm:presLayoutVars>
          <dgm:bulletEnabled val="1"/>
        </dgm:presLayoutVars>
      </dgm:prSet>
      <dgm:spPr/>
    </dgm:pt>
    <dgm:pt modelId="{681E2730-384C-41E4-9BEE-4056EC98BBE6}" type="pres">
      <dgm:prSet presAssocID="{F824F6A6-D891-41A3-96E5-227B911DBCE8}" presName="sp" presStyleCnt="0"/>
      <dgm:spPr/>
    </dgm:pt>
    <dgm:pt modelId="{42C53F6A-7240-4B25-AC1E-BC0991D9551D}" type="pres">
      <dgm:prSet presAssocID="{32A49316-646F-4D43-989E-94EDB59627B0}" presName="composite" presStyleCnt="0"/>
      <dgm:spPr/>
    </dgm:pt>
    <dgm:pt modelId="{EFF48AC6-20D7-421A-AEE9-AEA2F59EECE3}" type="pres">
      <dgm:prSet presAssocID="{32A49316-646F-4D43-989E-94EDB59627B0}" presName="parentText" presStyleLbl="alignNode1" presStyleIdx="3" presStyleCnt="4" custScaleX="186151" custScaleY="137992" custLinFactNeighborX="-624" custLinFactNeighborY="79">
        <dgm:presLayoutVars>
          <dgm:chMax val="1"/>
          <dgm:bulletEnabled val="1"/>
        </dgm:presLayoutVars>
      </dgm:prSet>
      <dgm:spPr/>
    </dgm:pt>
    <dgm:pt modelId="{12ECFD16-7796-4EDB-B8F1-DE37B159B06C}" type="pres">
      <dgm:prSet presAssocID="{32A49316-646F-4D43-989E-94EDB59627B0}" presName="descendantText" presStyleLbl="alignAcc1" presStyleIdx="3" presStyleCnt="4" custScaleX="92332" custScaleY="256234" custLinFactNeighborX="236" custLinFactNeighborY="6119">
        <dgm:presLayoutVars>
          <dgm:bulletEnabled val="1"/>
        </dgm:presLayoutVars>
      </dgm:prSet>
      <dgm:spPr/>
    </dgm:pt>
  </dgm:ptLst>
  <dgm:cxnLst>
    <dgm:cxn modelId="{87A0C702-B792-4A9A-977E-B74DA656A3B8}" srcId="{32A49316-646F-4D43-989E-94EDB59627B0}" destId="{3A8E6129-FF9D-4E30-B735-B683A17D27EE}" srcOrd="2" destOrd="0" parTransId="{566C25DE-3DB7-4EA0-8292-B083256028F2}" sibTransId="{00FEA856-A837-4969-BC05-4223C3F90045}"/>
    <dgm:cxn modelId="{80D33907-C5B0-433C-9624-6F9D906AAE98}" srcId="{32A49316-646F-4D43-989E-94EDB59627B0}" destId="{52ACB282-6817-442E-98C6-7D012C27CA79}" srcOrd="0" destOrd="0" parTransId="{22C0E452-CC4F-4D1E-89BE-C15B90B2FD2F}" sibTransId="{1C13090F-7E4E-443C-B768-22E6ED8A9998}"/>
    <dgm:cxn modelId="{53F97B0A-61CD-45E4-A2C2-0DA3C6B74A3A}" srcId="{E6B365A0-3930-479E-B182-E00591963C48}" destId="{D2A32DBD-3CD9-4875-B0A3-748E8FADF607}" srcOrd="2" destOrd="0" parTransId="{3A224D3E-D673-466A-B90D-F63D9EE9C196}" sibTransId="{B1870118-E1A2-4FBF-A0D8-46849860F32F}"/>
    <dgm:cxn modelId="{B6925F0E-3307-4BF1-820D-6950C2FA2DE7}" type="presOf" srcId="{94C00F66-1E73-40FB-B335-A86DBCF8530B}" destId="{815DF3A8-88B4-4E92-9A2C-6AB5DDFCB4C1}" srcOrd="0" destOrd="0" presId="urn:microsoft.com/office/officeart/2005/8/layout/chevron2"/>
    <dgm:cxn modelId="{DEDAE118-8BF4-4F7F-A0C4-FB1DEFBC7FD8}" type="presOf" srcId="{21F2BE74-3F6E-48B5-B7A9-1A95F2AF2FC4}" destId="{DCC507E8-A0A1-4F25-8C5E-3AD49948C414}" srcOrd="0" destOrd="1" presId="urn:microsoft.com/office/officeart/2005/8/layout/chevron2"/>
    <dgm:cxn modelId="{2294801F-AFA8-4646-B5C8-7E8E2EFF1274}" srcId="{1F90B160-1767-4E19-8B50-8E4AF39D4E89}" destId="{794396D5-1007-4CA7-8003-E233AF0BA91D}" srcOrd="2" destOrd="0" parTransId="{339E8A9B-3EBF-4033-9DCB-081D974281FE}" sibTransId="{FD48F98B-1755-48D4-A0CA-89868690736E}"/>
    <dgm:cxn modelId="{59C8A52C-F038-4D20-AE3D-333B81189F88}" type="presOf" srcId="{3A8E6129-FF9D-4E30-B735-B683A17D27EE}" destId="{12ECFD16-7796-4EDB-B8F1-DE37B159B06C}" srcOrd="0" destOrd="2" presId="urn:microsoft.com/office/officeart/2005/8/layout/chevron2"/>
    <dgm:cxn modelId="{0789A32D-1077-4F09-BC13-595510D5E148}" type="presOf" srcId="{C9CF974A-033D-4D6A-9E36-E09346869928}" destId="{3B5D67CF-9305-4672-A91A-EAACDA24EEF0}" srcOrd="0" destOrd="1" presId="urn:microsoft.com/office/officeart/2005/8/layout/chevron2"/>
    <dgm:cxn modelId="{B4D4103E-8A89-4A9E-8CE6-56269CD5A759}" srcId="{E6B365A0-3930-479E-B182-E00591963C48}" destId="{94C00F66-1E73-40FB-B335-A86DBCF8530B}" srcOrd="0" destOrd="0" parTransId="{DB6C7CF2-D742-4DA9-ABD6-06081CDAE9A2}" sibTransId="{C33F8377-B4D7-4DFA-A468-85B94D9B16A6}"/>
    <dgm:cxn modelId="{5C11EF3F-C930-41F1-8BE2-3CC479502C3B}" type="presOf" srcId="{52ACB282-6817-442E-98C6-7D012C27CA79}" destId="{12ECFD16-7796-4EDB-B8F1-DE37B159B06C}" srcOrd="0" destOrd="0" presId="urn:microsoft.com/office/officeart/2005/8/layout/chevron2"/>
    <dgm:cxn modelId="{ECD4E240-0638-413B-821F-82F629AEDE12}" type="presOf" srcId="{D2A32DBD-3CD9-4875-B0A3-748E8FADF607}" destId="{815DF3A8-88B4-4E92-9A2C-6AB5DDFCB4C1}" srcOrd="0" destOrd="2" presId="urn:microsoft.com/office/officeart/2005/8/layout/chevron2"/>
    <dgm:cxn modelId="{289CD167-95F0-4BBA-B064-0A1162C15494}" srcId="{5F08DD1E-34AA-4477-8B54-C61B6EE517C6}" destId="{C9CF974A-033D-4D6A-9E36-E09346869928}" srcOrd="1" destOrd="0" parTransId="{524F2122-5B5B-464F-86FC-F8A86C7A0A1C}" sibTransId="{49069B52-FED1-43A5-81C8-181A238E8730}"/>
    <dgm:cxn modelId="{59D6F267-6831-4BD4-B37E-8781828C28FC}" type="presOf" srcId="{794396D5-1007-4CA7-8003-E233AF0BA91D}" destId="{DCC507E8-A0A1-4F25-8C5E-3AD49948C414}" srcOrd="0" destOrd="2" presId="urn:microsoft.com/office/officeart/2005/8/layout/chevron2"/>
    <dgm:cxn modelId="{D569F84D-69E7-4C48-B2B2-9BCD483E793F}" type="presOf" srcId="{18B66BC0-0DDA-4AEA-83CD-6F9740633639}" destId="{24621D4B-7D0F-4937-BB94-11E84FA1202A}" srcOrd="0" destOrd="0" presId="urn:microsoft.com/office/officeart/2005/8/layout/chevron2"/>
    <dgm:cxn modelId="{60611C70-0724-4E92-9799-2B98697D73D3}" srcId="{18B66BC0-0DDA-4AEA-83CD-6F9740633639}" destId="{1F90B160-1767-4E19-8B50-8E4AF39D4E89}" srcOrd="0" destOrd="0" parTransId="{7CBFBD6D-0A21-4CEE-B7A7-1596D8475966}" sibTransId="{67BD2F9C-74AC-49E6-9F28-4A802E2F8FEE}"/>
    <dgm:cxn modelId="{ECC0E07D-E992-4BDC-8485-AF41449546C9}" type="presOf" srcId="{7F2AC82E-7388-44B2-B9D0-24F264CA6C0D}" destId="{DCC507E8-A0A1-4F25-8C5E-3AD49948C414}" srcOrd="0" destOrd="0" presId="urn:microsoft.com/office/officeart/2005/8/layout/chevron2"/>
    <dgm:cxn modelId="{3B5B7885-3454-4ED7-AD95-A1EF39BDF065}" srcId="{18B66BC0-0DDA-4AEA-83CD-6F9740633639}" destId="{32A49316-646F-4D43-989E-94EDB59627B0}" srcOrd="3" destOrd="0" parTransId="{3D1CF507-1903-4B28-9A2F-2FB27A06161D}" sibTransId="{F1F178C3-A172-4201-9894-5921386E1342}"/>
    <dgm:cxn modelId="{6A0A658C-5CA3-4317-AB04-8B03E32AC0ED}" srcId="{1F90B160-1767-4E19-8B50-8E4AF39D4E89}" destId="{7F2AC82E-7388-44B2-B9D0-24F264CA6C0D}" srcOrd="0" destOrd="0" parTransId="{DCBD0711-00BD-45EF-9853-B6E23E8F5FBB}" sibTransId="{B2F92D91-BC43-4D35-98B9-213457507E52}"/>
    <dgm:cxn modelId="{D3734F93-1713-4614-8C00-2DAA193CE8AC}" type="presOf" srcId="{47D5C19E-E3CE-4270-8380-72EE1412BC2D}" destId="{3B5D67CF-9305-4672-A91A-EAACDA24EEF0}" srcOrd="0" destOrd="2" presId="urn:microsoft.com/office/officeart/2005/8/layout/chevron2"/>
    <dgm:cxn modelId="{FD4E1697-8BB4-4067-B0EB-367B09EDBF06}" srcId="{18B66BC0-0DDA-4AEA-83CD-6F9740633639}" destId="{E6B365A0-3930-479E-B182-E00591963C48}" srcOrd="1" destOrd="0" parTransId="{A2BDD70F-09CE-4715-A893-017A934E6A32}" sibTransId="{EDFB61CA-53EA-426B-B742-C3F0067221EA}"/>
    <dgm:cxn modelId="{276D9597-0371-4CF6-B388-18418CCD42E5}" srcId="{32A49316-646F-4D43-989E-94EDB59627B0}" destId="{1D82100E-D7C7-4173-9F78-D12A248B8048}" srcOrd="3" destOrd="0" parTransId="{B9FEF330-6291-4381-8696-43D1E33F9276}" sibTransId="{B38F758D-54E6-471B-8326-6044BC3CB021}"/>
    <dgm:cxn modelId="{B6393498-8711-426C-93F8-723E5B983544}" srcId="{32A49316-646F-4D43-989E-94EDB59627B0}" destId="{E8F93D2D-EF5D-4DEB-802B-9E2EF39ADD62}" srcOrd="1" destOrd="0" parTransId="{C5AEA018-719B-473E-B9E7-3D802D2AC181}" sibTransId="{10E938C2-BD1A-4B21-9A2F-A19B13664AB5}"/>
    <dgm:cxn modelId="{42624FA3-2CFC-445A-B02E-51FAA2740234}" type="presOf" srcId="{5F08DD1E-34AA-4477-8B54-C61B6EE517C6}" destId="{9AEA99AB-FB6C-420D-82D3-AD660F858367}" srcOrd="0" destOrd="0" presId="urn:microsoft.com/office/officeart/2005/8/layout/chevron2"/>
    <dgm:cxn modelId="{BA7EB9A6-F81D-44CD-BE39-567E8FD4CE75}" srcId="{18B66BC0-0DDA-4AEA-83CD-6F9740633639}" destId="{5F08DD1E-34AA-4477-8B54-C61B6EE517C6}" srcOrd="2" destOrd="0" parTransId="{56EB3B09-164F-41A3-AD7E-67724F73407C}" sibTransId="{F824F6A6-D891-41A3-96E5-227B911DBCE8}"/>
    <dgm:cxn modelId="{C7F0BDC3-CB05-4017-87DF-162CE9D8B4E1}" type="presOf" srcId="{32A49316-646F-4D43-989E-94EDB59627B0}" destId="{EFF48AC6-20D7-421A-AEE9-AEA2F59EECE3}" srcOrd="0" destOrd="0" presId="urn:microsoft.com/office/officeart/2005/8/layout/chevron2"/>
    <dgm:cxn modelId="{4747D4C5-4DC6-4C3D-91BC-5FBD1C4E968E}" type="presOf" srcId="{1F90B160-1767-4E19-8B50-8E4AF39D4E89}" destId="{CE5787EC-AA4B-4FD1-8BD3-0A0930D4A3B3}" srcOrd="0" destOrd="0" presId="urn:microsoft.com/office/officeart/2005/8/layout/chevron2"/>
    <dgm:cxn modelId="{E4E56AC9-EFD9-4F1E-9895-BC737B1FFA92}" srcId="{1F90B160-1767-4E19-8B50-8E4AF39D4E89}" destId="{21F2BE74-3F6E-48B5-B7A9-1A95F2AF2FC4}" srcOrd="1" destOrd="0" parTransId="{F64C9281-E136-41AC-BB27-C0DA87D868B0}" sibTransId="{FC4806D9-203B-4033-B511-36F3A8355A76}"/>
    <dgm:cxn modelId="{B99BD4CC-0CA0-4779-A319-17C4B23E4436}" type="presOf" srcId="{BE11FD98-E1DC-44C7-9F9D-9EC1C7BC77E3}" destId="{3B5D67CF-9305-4672-A91A-EAACDA24EEF0}" srcOrd="0" destOrd="0" presId="urn:microsoft.com/office/officeart/2005/8/layout/chevron2"/>
    <dgm:cxn modelId="{B862AFD2-1A27-4FE0-879A-F79E9D56522D}" srcId="{5F08DD1E-34AA-4477-8B54-C61B6EE517C6}" destId="{BE11FD98-E1DC-44C7-9F9D-9EC1C7BC77E3}" srcOrd="0" destOrd="0" parTransId="{8B44521A-898A-4476-8C73-B3382B9E5A5D}" sibTransId="{AEA08B70-2F01-4FEF-AB51-340B90DEDA1D}"/>
    <dgm:cxn modelId="{7A5030D4-6E54-4E92-A0B1-0C3159F67BDB}" srcId="{C9CF974A-033D-4D6A-9E36-E09346869928}" destId="{47D5C19E-E3CE-4270-8380-72EE1412BC2D}" srcOrd="0" destOrd="0" parTransId="{49814EDD-F01F-4283-8DF7-6872C579D90A}" sibTransId="{EB17C578-0313-4BB2-8CA8-370209BBE0E4}"/>
    <dgm:cxn modelId="{803AA6D4-EF8A-4B95-8B3B-39832E285BBF}" srcId="{E6B365A0-3930-479E-B182-E00591963C48}" destId="{C6835D71-C27D-4AEA-A630-2FCBE93E3B59}" srcOrd="1" destOrd="0" parTransId="{84948716-32B5-4654-BBFD-F28C87B1F006}" sibTransId="{B7582660-D434-4312-9A5D-BEF1E598D98D}"/>
    <dgm:cxn modelId="{F08DCBD6-C47F-4926-8FA1-0CE8213FAAB3}" type="presOf" srcId="{1D82100E-D7C7-4173-9F78-D12A248B8048}" destId="{12ECFD16-7796-4EDB-B8F1-DE37B159B06C}" srcOrd="0" destOrd="3" presId="urn:microsoft.com/office/officeart/2005/8/layout/chevron2"/>
    <dgm:cxn modelId="{457CC8EA-9D1C-4743-9F47-6BD5496D6692}" type="presOf" srcId="{C6835D71-C27D-4AEA-A630-2FCBE93E3B59}" destId="{815DF3A8-88B4-4E92-9A2C-6AB5DDFCB4C1}" srcOrd="0" destOrd="1" presId="urn:microsoft.com/office/officeart/2005/8/layout/chevron2"/>
    <dgm:cxn modelId="{1449D0F1-DCAA-4D12-818F-EB9E44C34AF4}" type="presOf" srcId="{E6B365A0-3930-479E-B182-E00591963C48}" destId="{C4A2FDD1-8C64-4BE6-ABA0-0FE15F7DDA43}" srcOrd="0" destOrd="0" presId="urn:microsoft.com/office/officeart/2005/8/layout/chevron2"/>
    <dgm:cxn modelId="{531258F2-540A-433E-84AB-554CBA4FAD9F}" type="presOf" srcId="{E8F93D2D-EF5D-4DEB-802B-9E2EF39ADD62}" destId="{12ECFD16-7796-4EDB-B8F1-DE37B159B06C}" srcOrd="0" destOrd="1" presId="urn:microsoft.com/office/officeart/2005/8/layout/chevron2"/>
    <dgm:cxn modelId="{11B1C289-ECBD-40D3-BEE4-5EE94157FF49}" type="presParOf" srcId="{24621D4B-7D0F-4937-BB94-11E84FA1202A}" destId="{D10E5B93-4FE7-4D9B-8D04-281AD1A0E482}" srcOrd="0" destOrd="0" presId="urn:microsoft.com/office/officeart/2005/8/layout/chevron2"/>
    <dgm:cxn modelId="{AD4566A4-A286-44A3-AE48-783EF678C0A3}" type="presParOf" srcId="{D10E5B93-4FE7-4D9B-8D04-281AD1A0E482}" destId="{CE5787EC-AA4B-4FD1-8BD3-0A0930D4A3B3}" srcOrd="0" destOrd="0" presId="urn:microsoft.com/office/officeart/2005/8/layout/chevron2"/>
    <dgm:cxn modelId="{2BBA6268-5BC6-403A-ADD6-04A9090F2487}" type="presParOf" srcId="{D10E5B93-4FE7-4D9B-8D04-281AD1A0E482}" destId="{DCC507E8-A0A1-4F25-8C5E-3AD49948C414}" srcOrd="1" destOrd="0" presId="urn:microsoft.com/office/officeart/2005/8/layout/chevron2"/>
    <dgm:cxn modelId="{90B7C0D0-4ACE-4346-AC77-762B5EFAD33B}" type="presParOf" srcId="{24621D4B-7D0F-4937-BB94-11E84FA1202A}" destId="{6179A89F-8EE8-4FE0-93FD-1CEA9EB8F556}" srcOrd="1" destOrd="0" presId="urn:microsoft.com/office/officeart/2005/8/layout/chevron2"/>
    <dgm:cxn modelId="{87085E2E-8790-45F2-BD81-546086411395}" type="presParOf" srcId="{24621D4B-7D0F-4937-BB94-11E84FA1202A}" destId="{FA77201A-749B-4EC9-805F-9ADF0649B511}" srcOrd="2" destOrd="0" presId="urn:microsoft.com/office/officeart/2005/8/layout/chevron2"/>
    <dgm:cxn modelId="{5EE100BD-4D81-4FA1-AD7A-4516D171194A}" type="presParOf" srcId="{FA77201A-749B-4EC9-805F-9ADF0649B511}" destId="{C4A2FDD1-8C64-4BE6-ABA0-0FE15F7DDA43}" srcOrd="0" destOrd="0" presId="urn:microsoft.com/office/officeart/2005/8/layout/chevron2"/>
    <dgm:cxn modelId="{F5B4DAD8-C60A-4F8C-993E-EDA9D54C7DD5}" type="presParOf" srcId="{FA77201A-749B-4EC9-805F-9ADF0649B511}" destId="{815DF3A8-88B4-4E92-9A2C-6AB5DDFCB4C1}" srcOrd="1" destOrd="0" presId="urn:microsoft.com/office/officeart/2005/8/layout/chevron2"/>
    <dgm:cxn modelId="{074B613F-D621-47AE-AA4F-4EE66FCDB391}" type="presParOf" srcId="{24621D4B-7D0F-4937-BB94-11E84FA1202A}" destId="{2EA4B2C2-BDC8-406C-B2D2-1CBFA0EE8720}" srcOrd="3" destOrd="0" presId="urn:microsoft.com/office/officeart/2005/8/layout/chevron2"/>
    <dgm:cxn modelId="{C3876F3A-66DE-462C-8CA8-0DB6E57DD163}" type="presParOf" srcId="{24621D4B-7D0F-4937-BB94-11E84FA1202A}" destId="{5A0D249E-E34B-4310-9623-B5D8CE0DE697}" srcOrd="4" destOrd="0" presId="urn:microsoft.com/office/officeart/2005/8/layout/chevron2"/>
    <dgm:cxn modelId="{4128C183-8EE7-44FC-B296-52ACD8839AFB}" type="presParOf" srcId="{5A0D249E-E34B-4310-9623-B5D8CE0DE697}" destId="{9AEA99AB-FB6C-420D-82D3-AD660F858367}" srcOrd="0" destOrd="0" presId="urn:microsoft.com/office/officeart/2005/8/layout/chevron2"/>
    <dgm:cxn modelId="{4AD758B3-2C4B-4509-B53E-1BC0EF64910A}" type="presParOf" srcId="{5A0D249E-E34B-4310-9623-B5D8CE0DE697}" destId="{3B5D67CF-9305-4672-A91A-EAACDA24EEF0}" srcOrd="1" destOrd="0" presId="urn:microsoft.com/office/officeart/2005/8/layout/chevron2"/>
    <dgm:cxn modelId="{5218DD18-A912-4D7F-99FF-7571BF3682B0}" type="presParOf" srcId="{24621D4B-7D0F-4937-BB94-11E84FA1202A}" destId="{681E2730-384C-41E4-9BEE-4056EC98BBE6}" srcOrd="5" destOrd="0" presId="urn:microsoft.com/office/officeart/2005/8/layout/chevron2"/>
    <dgm:cxn modelId="{5EF1EFD8-7F7B-4DC5-A0AB-46FE1376C2CB}" type="presParOf" srcId="{24621D4B-7D0F-4937-BB94-11E84FA1202A}" destId="{42C53F6A-7240-4B25-AC1E-BC0991D9551D}" srcOrd="6" destOrd="0" presId="urn:microsoft.com/office/officeart/2005/8/layout/chevron2"/>
    <dgm:cxn modelId="{88FAA071-DDBA-4746-89FF-D5FEF0E327CF}" type="presParOf" srcId="{42C53F6A-7240-4B25-AC1E-BC0991D9551D}" destId="{EFF48AC6-20D7-421A-AEE9-AEA2F59EECE3}" srcOrd="0" destOrd="0" presId="urn:microsoft.com/office/officeart/2005/8/layout/chevron2"/>
    <dgm:cxn modelId="{B0D71B5D-1783-4E1D-ACAE-4EE85DC56A55}" type="presParOf" srcId="{42C53F6A-7240-4B25-AC1E-BC0991D9551D}" destId="{12ECFD16-7796-4EDB-B8F1-DE37B159B06C}" srcOrd="1" destOrd="0" presId="urn:microsoft.com/office/officeart/2005/8/layout/chevron2"/>
  </dgm:cxnLst>
  <dgm:bg/>
  <dgm:whole>
    <a:ln w="9525" cap="flat" cmpd="sng" algn="ctr">
      <a:solidFill>
        <a:srgbClr val="00B050"/>
      </a:solidFill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B66BC0-0DDA-4AEA-83CD-6F9740633639}" type="doc">
      <dgm:prSet loTypeId="urn:microsoft.com/office/officeart/2005/8/layout/chevron2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1F90B160-1767-4E19-8B50-8E4AF39D4E89}">
      <dgm:prSet phldrT="[Texte]" custT="1"/>
      <dgm:spPr/>
      <dgm:t>
        <a:bodyPr/>
        <a:lstStyle/>
        <a:p>
          <a:endParaRPr lang="fr-FR" sz="1800" strike="sngStrike" dirty="0">
            <a:solidFill>
              <a:schemeClr val="tx1"/>
            </a:solidFill>
          </a:endParaRPr>
        </a:p>
        <a:p>
          <a:r>
            <a:rPr lang="fr-FR" sz="1400" strike="noStrik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Réflexion et séance de travail sur la conduite du processus</a:t>
          </a:r>
        </a:p>
      </dgm:t>
    </dgm:pt>
    <dgm:pt modelId="{7CBFBD6D-0A21-4CEE-B7A7-1596D8475966}" type="parTrans" cxnId="{60611C70-0724-4E92-9799-2B98697D73D3}">
      <dgm:prSet/>
      <dgm:spPr/>
      <dgm:t>
        <a:bodyPr/>
        <a:lstStyle/>
        <a:p>
          <a:endParaRPr lang="fr-FR"/>
        </a:p>
      </dgm:t>
    </dgm:pt>
    <dgm:pt modelId="{67BD2F9C-74AC-49E6-9F28-4A802E2F8FEE}" type="sibTrans" cxnId="{60611C70-0724-4E92-9799-2B98697D73D3}">
      <dgm:prSet/>
      <dgm:spPr/>
      <dgm:t>
        <a:bodyPr/>
        <a:lstStyle/>
        <a:p>
          <a:endParaRPr lang="fr-FR"/>
        </a:p>
      </dgm:t>
    </dgm:pt>
    <dgm:pt modelId="{7F2AC82E-7388-44B2-B9D0-24F264CA6C0D}">
      <dgm:prSet phldrT="[Texte]" custT="1"/>
      <dgm:spPr/>
      <dgm:t>
        <a:bodyPr/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Nomination du point focal national BV à la DGBF avec désignation de 3 point focaux BV à la DGBF</a:t>
          </a:r>
        </a:p>
      </dgm:t>
    </dgm:pt>
    <dgm:pt modelId="{DCBD0711-00BD-45EF-9853-B6E23E8F5FBB}" type="parTrans" cxnId="{6A0A658C-5CA3-4317-AB04-8B03E32AC0ED}">
      <dgm:prSet/>
      <dgm:spPr/>
      <dgm:t>
        <a:bodyPr/>
        <a:lstStyle/>
        <a:p>
          <a:endParaRPr lang="fr-FR"/>
        </a:p>
      </dgm:t>
    </dgm:pt>
    <dgm:pt modelId="{B2F92D91-BC43-4D35-98B9-213457507E52}" type="sibTrans" cxnId="{6A0A658C-5CA3-4317-AB04-8B03E32AC0ED}">
      <dgm:prSet/>
      <dgm:spPr/>
      <dgm:t>
        <a:bodyPr/>
        <a:lstStyle/>
        <a:p>
          <a:endParaRPr lang="fr-FR"/>
        </a:p>
      </dgm:t>
    </dgm:pt>
    <dgm:pt modelId="{E6B365A0-3930-479E-B182-E00591963C48}">
      <dgm:prSet phldrT="[Texte]" custT="1"/>
      <dgm:spPr/>
      <dgm:t>
        <a:bodyPr/>
        <a:lstStyle/>
        <a:p>
          <a:endParaRPr lang="fr-FR" sz="1200" dirty="0">
            <a:solidFill>
              <a:schemeClr val="tx1"/>
            </a:solidFill>
          </a:endParaRPr>
        </a:p>
        <a:p>
          <a:r>
            <a:rPr lang="fr-FR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Immersion </a:t>
          </a:r>
          <a:r>
            <a:rPr lang="fr-FR" sz="1200" strike="noStrik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du noyau des experts </a:t>
          </a:r>
          <a:r>
            <a:rPr lang="fr-FR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sur les concepts climat et environnement</a:t>
          </a:r>
        </a:p>
      </dgm:t>
    </dgm:pt>
    <dgm:pt modelId="{A2BDD70F-09CE-4715-A893-017A934E6A32}" type="parTrans" cxnId="{FD4E1697-8BB4-4067-B0EB-367B09EDBF06}">
      <dgm:prSet/>
      <dgm:spPr/>
      <dgm:t>
        <a:bodyPr/>
        <a:lstStyle/>
        <a:p>
          <a:endParaRPr lang="fr-FR"/>
        </a:p>
      </dgm:t>
    </dgm:pt>
    <dgm:pt modelId="{EDFB61CA-53EA-426B-B742-C3F0067221EA}" type="sibTrans" cxnId="{FD4E1697-8BB4-4067-B0EB-367B09EDBF06}">
      <dgm:prSet/>
      <dgm:spPr/>
      <dgm:t>
        <a:bodyPr/>
        <a:lstStyle/>
        <a:p>
          <a:endParaRPr lang="fr-FR"/>
        </a:p>
      </dgm:t>
    </dgm:pt>
    <dgm:pt modelId="{94C00F66-1E73-40FB-B335-A86DBCF8530B}">
      <dgm:prSet phldrT="[Texte]" custT="1"/>
      <dgm:spPr/>
      <dgm:t>
        <a:bodyPr/>
        <a:lstStyle/>
        <a:p>
          <a:r>
            <a:rPr lang="fr-FR" sz="1800" kern="1200" dirty="0">
              <a:latin typeface="Arial" panose="020B0604020202020204" pitchFamily="34" charset="0"/>
              <a:cs typeface="Arial" panose="020B0604020202020204" pitchFamily="34" charset="0"/>
            </a:rPr>
            <a:t>Focus </a:t>
          </a:r>
          <a:r>
            <a:rPr lang="fr-FR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sur les concepts climat et environnement</a:t>
          </a:r>
        </a:p>
      </dgm:t>
    </dgm:pt>
    <dgm:pt modelId="{DB6C7CF2-D742-4DA9-ABD6-06081CDAE9A2}" type="parTrans" cxnId="{B4D4103E-8A89-4A9E-8CE6-56269CD5A759}">
      <dgm:prSet/>
      <dgm:spPr/>
      <dgm:t>
        <a:bodyPr/>
        <a:lstStyle/>
        <a:p>
          <a:endParaRPr lang="fr-FR"/>
        </a:p>
      </dgm:t>
    </dgm:pt>
    <dgm:pt modelId="{C33F8377-B4D7-4DFA-A468-85B94D9B16A6}" type="sibTrans" cxnId="{B4D4103E-8A89-4A9E-8CE6-56269CD5A759}">
      <dgm:prSet/>
      <dgm:spPr/>
      <dgm:t>
        <a:bodyPr/>
        <a:lstStyle/>
        <a:p>
          <a:endParaRPr lang="fr-FR"/>
        </a:p>
      </dgm:t>
    </dgm:pt>
    <dgm:pt modelId="{21DA12F6-1C40-4EB6-92BA-9079151F0EE5}">
      <dgm:prSet phldrT="[Texte]" custT="1"/>
      <dgm:spPr/>
      <dgm:t>
        <a:bodyPr/>
        <a:lstStyle/>
        <a:p>
          <a:r>
            <a:rPr lang="fr-FR" sz="1800" strike="noStrike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Etapes d’élaboration du budget de l’Etat et Budgétisation </a:t>
          </a:r>
          <a:r>
            <a:rPr lang="fr-FR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verte</a:t>
          </a:r>
        </a:p>
      </dgm:t>
    </dgm:pt>
    <dgm:pt modelId="{ABA2369B-7D61-4461-BF14-638FE4B4D177}" type="parTrans" cxnId="{CB0D5DA9-363D-4C03-B9F8-C87507395D0A}">
      <dgm:prSet/>
      <dgm:spPr/>
      <dgm:t>
        <a:bodyPr/>
        <a:lstStyle/>
        <a:p>
          <a:endParaRPr lang="fr-FR"/>
        </a:p>
      </dgm:t>
    </dgm:pt>
    <dgm:pt modelId="{DF87A9B0-7F27-4881-8ECF-C05E684FC543}" type="sibTrans" cxnId="{CB0D5DA9-363D-4C03-B9F8-C87507395D0A}">
      <dgm:prSet/>
      <dgm:spPr/>
      <dgm:t>
        <a:bodyPr/>
        <a:lstStyle/>
        <a:p>
          <a:endParaRPr lang="fr-FR"/>
        </a:p>
      </dgm:t>
    </dgm:pt>
    <dgm:pt modelId="{5F08DD1E-34AA-4477-8B54-C61B6EE517C6}">
      <dgm:prSet phldrT="[Texte]" custT="1"/>
      <dgm:spPr/>
      <dgm:t>
        <a:bodyPr/>
        <a:lstStyle/>
        <a:p>
          <a:endParaRPr lang="fr-FR" sz="1000" b="1" strike="sngStrike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fr-FR" sz="1400" b="1" strike="noStrik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Mission d’AT du FMI sur la BSC</a:t>
          </a:r>
        </a:p>
      </dgm:t>
    </dgm:pt>
    <dgm:pt modelId="{56EB3B09-164F-41A3-AD7E-67724F73407C}" type="parTrans" cxnId="{BA7EB9A6-F81D-44CD-BE39-567E8FD4CE75}">
      <dgm:prSet/>
      <dgm:spPr/>
      <dgm:t>
        <a:bodyPr/>
        <a:lstStyle/>
        <a:p>
          <a:endParaRPr lang="fr-FR"/>
        </a:p>
      </dgm:t>
    </dgm:pt>
    <dgm:pt modelId="{F824F6A6-D891-41A3-96E5-227B911DBCE8}" type="sibTrans" cxnId="{BA7EB9A6-F81D-44CD-BE39-567E8FD4CE75}">
      <dgm:prSet/>
      <dgm:spPr/>
      <dgm:t>
        <a:bodyPr/>
        <a:lstStyle/>
        <a:p>
          <a:endParaRPr lang="fr-FR"/>
        </a:p>
      </dgm:t>
    </dgm:pt>
    <dgm:pt modelId="{BE11FD98-E1DC-44C7-9F9D-9EC1C7BC77E3}">
      <dgm:prSet phldrT="[Texte]" custT="1"/>
      <dgm:spPr/>
      <dgm:t>
        <a:bodyPr/>
        <a:lstStyle/>
        <a:p>
          <a:r>
            <a:rPr lang="fr-FR" sz="1800" dirty="0">
              <a:latin typeface="Arial" panose="020B0604020202020204" pitchFamily="34" charset="0"/>
              <a:cs typeface="Arial" panose="020B0604020202020204" pitchFamily="34" charset="0"/>
            </a:rPr>
            <a:t>Champ </a:t>
          </a:r>
          <a:r>
            <a:rPr lang="fr-FR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d’actions de la budgétisation sensible au climat</a:t>
          </a:r>
        </a:p>
      </dgm:t>
    </dgm:pt>
    <dgm:pt modelId="{8B44521A-898A-4476-8C73-B3382B9E5A5D}" type="parTrans" cxnId="{B862AFD2-1A27-4FE0-879A-F79E9D56522D}">
      <dgm:prSet/>
      <dgm:spPr/>
      <dgm:t>
        <a:bodyPr/>
        <a:lstStyle/>
        <a:p>
          <a:endParaRPr lang="fr-FR"/>
        </a:p>
      </dgm:t>
    </dgm:pt>
    <dgm:pt modelId="{AEA08B70-2F01-4FEF-AB51-340B90DEDA1D}" type="sibTrans" cxnId="{B862AFD2-1A27-4FE0-879A-F79E9D56522D}">
      <dgm:prSet/>
      <dgm:spPr/>
      <dgm:t>
        <a:bodyPr/>
        <a:lstStyle/>
        <a:p>
          <a:endParaRPr lang="fr-FR"/>
        </a:p>
      </dgm:t>
    </dgm:pt>
    <dgm:pt modelId="{13F3CD1F-2CC9-4099-A68B-7877FE9EF2C8}">
      <dgm:prSet phldrT="[Texte]" custT="1"/>
      <dgm:spPr/>
      <dgm:t>
        <a:bodyPr/>
        <a:lstStyle/>
        <a:p>
          <a:r>
            <a:rPr lang="fr-FR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Aspects spécifiques de la GFP verte</a:t>
          </a:r>
        </a:p>
      </dgm:t>
    </dgm:pt>
    <dgm:pt modelId="{7D4BEFE7-3420-4EFC-80AB-66F260DA2BF4}" type="parTrans" cxnId="{69576792-80E7-4611-89A8-9C3992D9895F}">
      <dgm:prSet/>
      <dgm:spPr/>
      <dgm:t>
        <a:bodyPr/>
        <a:lstStyle/>
        <a:p>
          <a:endParaRPr lang="fr-FR"/>
        </a:p>
      </dgm:t>
    </dgm:pt>
    <dgm:pt modelId="{DC68B1A2-1BBF-4F64-AECE-6630382F8CA1}" type="sibTrans" cxnId="{69576792-80E7-4611-89A8-9C3992D9895F}">
      <dgm:prSet/>
      <dgm:spPr/>
      <dgm:t>
        <a:bodyPr/>
        <a:lstStyle/>
        <a:p>
          <a:endParaRPr lang="fr-FR"/>
        </a:p>
      </dgm:t>
    </dgm:pt>
    <dgm:pt modelId="{D20B46A8-3380-4770-AD31-99F1D9D4B9DC}">
      <dgm:prSet phldrT="[Texte]" custT="1"/>
      <dgm:spPr/>
      <dgm:t>
        <a:bodyPr/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Mise en place d’une 50aine d’experts nationaux techniciens en climat environnement  et/ou en budget, provenant de ministères et institutions stratégiques (Min. environnement, MEF, Plan, </a:t>
          </a:r>
          <a:r>
            <a:rPr lang="fr-FR" sz="1800" kern="1200" dirty="0" err="1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CdC</a:t>
          </a:r>
          <a:r>
            <a:rPr lang="fr-FR" sz="18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, AN, SGG, PM, PR, ministères sectoriels) </a:t>
          </a:r>
        </a:p>
      </dgm:t>
    </dgm:pt>
    <dgm:pt modelId="{A09FC079-C41B-4DF1-A64A-3182F0D98D6E}" type="parTrans" cxnId="{EB761CEB-6B0A-4415-8914-08684FBFA725}">
      <dgm:prSet/>
      <dgm:spPr/>
      <dgm:t>
        <a:bodyPr/>
        <a:lstStyle/>
        <a:p>
          <a:endParaRPr lang="fr-FR"/>
        </a:p>
      </dgm:t>
    </dgm:pt>
    <dgm:pt modelId="{1325763E-233F-4B10-BC3E-A4C7ADBEC459}" type="sibTrans" cxnId="{EB761CEB-6B0A-4415-8914-08684FBFA725}">
      <dgm:prSet/>
      <dgm:spPr/>
      <dgm:t>
        <a:bodyPr/>
        <a:lstStyle/>
        <a:p>
          <a:endParaRPr lang="fr-FR"/>
        </a:p>
      </dgm:t>
    </dgm:pt>
    <dgm:pt modelId="{E4C49EC4-C35D-4972-9DD0-7B7FD5F4CEC7}">
      <dgm:prSet phldrT="[Texte]" custT="1"/>
      <dgm:spPr/>
      <dgm:t>
        <a:bodyPr/>
        <a:lstStyle/>
        <a:p>
          <a:r>
            <a:rPr lang="fr-FR" sz="18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CC et environnement dans la planification et budgétisation du PIP</a:t>
          </a:r>
        </a:p>
      </dgm:t>
    </dgm:pt>
    <dgm:pt modelId="{14B1E379-00FB-4AB3-AC63-F07CD0703256}" type="parTrans" cxnId="{C05FE32D-2A55-41FC-B7EA-A0A04D524410}">
      <dgm:prSet/>
      <dgm:spPr/>
      <dgm:t>
        <a:bodyPr/>
        <a:lstStyle/>
        <a:p>
          <a:endParaRPr lang="fr-FR"/>
        </a:p>
      </dgm:t>
    </dgm:pt>
    <dgm:pt modelId="{88515DF1-1545-47B6-8549-20DE5AE95D6F}" type="sibTrans" cxnId="{C05FE32D-2A55-41FC-B7EA-A0A04D524410}">
      <dgm:prSet/>
      <dgm:spPr/>
      <dgm:t>
        <a:bodyPr/>
        <a:lstStyle/>
        <a:p>
          <a:endParaRPr lang="fr-FR"/>
        </a:p>
      </dgm:t>
    </dgm:pt>
    <dgm:pt modelId="{291193BF-9EB1-40A3-B2A0-74ED3B52A8DF}">
      <dgm:prSet phldrT="[Texte]" custT="1"/>
      <dgm:spPr/>
      <dgm:t>
        <a:bodyPr/>
        <a:lstStyle/>
        <a:p>
          <a:r>
            <a:rPr lang="fr-FR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Recommandations de la mission</a:t>
          </a:r>
        </a:p>
      </dgm:t>
    </dgm:pt>
    <dgm:pt modelId="{C35CA04B-8CAF-4AAB-83D8-3831F9A3CEBB}" type="parTrans" cxnId="{7E1453CA-1F1A-4B97-B823-29D275DF1D10}">
      <dgm:prSet/>
      <dgm:spPr/>
      <dgm:t>
        <a:bodyPr/>
        <a:lstStyle/>
        <a:p>
          <a:endParaRPr lang="fr-FR"/>
        </a:p>
      </dgm:t>
    </dgm:pt>
    <dgm:pt modelId="{5737A3C7-9407-4786-B260-A661B21A64D8}" type="sibTrans" cxnId="{7E1453CA-1F1A-4B97-B823-29D275DF1D10}">
      <dgm:prSet/>
      <dgm:spPr/>
      <dgm:t>
        <a:bodyPr/>
        <a:lstStyle/>
        <a:p>
          <a:endParaRPr lang="fr-FR"/>
        </a:p>
      </dgm:t>
    </dgm:pt>
    <dgm:pt modelId="{378EEE01-4BE6-4030-BB47-454A3ED9BF1C}">
      <dgm:prSet phldrT="[Texte]" custT="1"/>
      <dgm:spPr/>
      <dgm:t>
        <a:bodyPr/>
        <a:lstStyle/>
        <a:p>
          <a:r>
            <a:rPr lang="fr-FR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Avant-projet de feuille de route de la BSC</a:t>
          </a:r>
        </a:p>
      </dgm:t>
    </dgm:pt>
    <dgm:pt modelId="{5D146CC1-A478-45BC-8E1E-6C6F3406C2A3}" type="parTrans" cxnId="{A0D9B853-6DD8-4F9C-81F5-EF2C9CD79330}">
      <dgm:prSet/>
      <dgm:spPr/>
      <dgm:t>
        <a:bodyPr/>
        <a:lstStyle/>
        <a:p>
          <a:endParaRPr lang="fr-FR"/>
        </a:p>
      </dgm:t>
    </dgm:pt>
    <dgm:pt modelId="{B9CE50B0-C348-4DC8-AE66-99ABDFC97B68}" type="sibTrans" cxnId="{A0D9B853-6DD8-4F9C-81F5-EF2C9CD79330}">
      <dgm:prSet/>
      <dgm:spPr/>
      <dgm:t>
        <a:bodyPr/>
        <a:lstStyle/>
        <a:p>
          <a:endParaRPr lang="fr-FR"/>
        </a:p>
      </dgm:t>
    </dgm:pt>
    <dgm:pt modelId="{DEEACD8D-AC78-4D2D-B481-720AC6080E7E}">
      <dgm:prSet phldrT="[Texte]" custT="1"/>
      <dgm:spPr/>
      <dgm:t>
        <a:bodyPr/>
        <a:lstStyle/>
        <a:p>
          <a:r>
            <a:rPr lang="fr-FR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Elaboration de feuille de route BSC</a:t>
          </a:r>
        </a:p>
      </dgm:t>
    </dgm:pt>
    <dgm:pt modelId="{6AEA43C4-D3FD-4B48-8054-E9328B3130CC}" type="parTrans" cxnId="{CCB64954-2893-4206-8B76-2AFA0294A77B}">
      <dgm:prSet/>
      <dgm:spPr/>
      <dgm:t>
        <a:bodyPr/>
        <a:lstStyle/>
        <a:p>
          <a:endParaRPr lang="fr-FR"/>
        </a:p>
      </dgm:t>
    </dgm:pt>
    <dgm:pt modelId="{73B5F00D-8D50-4C9F-8346-FF896909C0E8}" type="sibTrans" cxnId="{CCB64954-2893-4206-8B76-2AFA0294A77B}">
      <dgm:prSet/>
      <dgm:spPr/>
      <dgm:t>
        <a:bodyPr/>
        <a:lstStyle/>
        <a:p>
          <a:endParaRPr lang="fr-FR"/>
        </a:p>
      </dgm:t>
    </dgm:pt>
    <dgm:pt modelId="{67531B0C-0EE9-402E-A22B-D5B23797CC85}">
      <dgm:prSet phldrT="[Texte]" custT="1"/>
      <dgm:spPr/>
      <dgm:t>
        <a:bodyPr/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Encadrement de tout le processus par la conseillère résidente du FMI auprès du ministre de l’Économie et des finances</a:t>
          </a:r>
        </a:p>
      </dgm:t>
    </dgm:pt>
    <dgm:pt modelId="{F29DF376-B19B-4517-8B59-8974E5B33166}" type="parTrans" cxnId="{01BEE209-60C5-48F9-8907-D784A4577A3A}">
      <dgm:prSet/>
      <dgm:spPr/>
      <dgm:t>
        <a:bodyPr/>
        <a:lstStyle/>
        <a:p>
          <a:endParaRPr lang="en-US"/>
        </a:p>
      </dgm:t>
    </dgm:pt>
    <dgm:pt modelId="{71B90D13-6B1C-42C2-BCAF-E82AC0CA0CF4}" type="sibTrans" cxnId="{01BEE209-60C5-48F9-8907-D784A4577A3A}">
      <dgm:prSet/>
      <dgm:spPr/>
      <dgm:t>
        <a:bodyPr/>
        <a:lstStyle/>
        <a:p>
          <a:endParaRPr lang="en-US"/>
        </a:p>
      </dgm:t>
    </dgm:pt>
    <dgm:pt modelId="{217D9555-59D1-44A6-93E9-CF9D858622E2}">
      <dgm:prSet phldrT="[Texte]" custT="1"/>
      <dgm:spPr/>
      <dgm:t>
        <a:bodyPr/>
        <a:lstStyle/>
        <a:p>
          <a:r>
            <a:rPr lang="fr-FR" sz="18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Cycle de la budgétisation verte</a:t>
          </a:r>
        </a:p>
      </dgm:t>
    </dgm:pt>
    <dgm:pt modelId="{5ADCE48A-6FB5-4E75-A790-4C4B70FD134B}" type="parTrans" cxnId="{C99F66F2-7061-4B78-8AAB-B2A6FD70468C}">
      <dgm:prSet/>
      <dgm:spPr/>
      <dgm:t>
        <a:bodyPr/>
        <a:lstStyle/>
        <a:p>
          <a:endParaRPr lang="en-US"/>
        </a:p>
      </dgm:t>
    </dgm:pt>
    <dgm:pt modelId="{CFBCB98E-E3AB-4A3B-915A-E77A53B67A7E}" type="sibTrans" cxnId="{C99F66F2-7061-4B78-8AAB-B2A6FD70468C}">
      <dgm:prSet/>
      <dgm:spPr/>
      <dgm:t>
        <a:bodyPr/>
        <a:lstStyle/>
        <a:p>
          <a:endParaRPr lang="en-US"/>
        </a:p>
      </dgm:t>
    </dgm:pt>
    <dgm:pt modelId="{DA910091-8A86-49EF-9E89-764A81A1C366}">
      <dgm:prSet phldrT="[Texte]" custT="1"/>
      <dgm:spPr/>
      <dgm:t>
        <a:bodyPr/>
        <a:lstStyle/>
        <a:p>
          <a:r>
            <a:rPr lang="fr-FR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Renforcement des capacités des acteurs ministériels et du noyau des experts climat</a:t>
          </a:r>
        </a:p>
      </dgm:t>
    </dgm:pt>
    <dgm:pt modelId="{A3CFA9E1-BB6F-41D1-B27D-0E21B60B7FF7}" type="parTrans" cxnId="{18B98662-F3D9-4D37-BE84-1A31E00A6ED6}">
      <dgm:prSet/>
      <dgm:spPr/>
    </dgm:pt>
    <dgm:pt modelId="{35F6BFCD-A6E9-46E8-9BFC-5C251E4E7524}" type="sibTrans" cxnId="{18B98662-F3D9-4D37-BE84-1A31E00A6ED6}">
      <dgm:prSet/>
      <dgm:spPr/>
    </dgm:pt>
    <dgm:pt modelId="{24621D4B-7D0F-4937-BB94-11E84FA1202A}" type="pres">
      <dgm:prSet presAssocID="{18B66BC0-0DDA-4AEA-83CD-6F9740633639}" presName="linearFlow" presStyleCnt="0">
        <dgm:presLayoutVars>
          <dgm:dir/>
          <dgm:animLvl val="lvl"/>
          <dgm:resizeHandles val="exact"/>
        </dgm:presLayoutVars>
      </dgm:prSet>
      <dgm:spPr/>
    </dgm:pt>
    <dgm:pt modelId="{D10E5B93-4FE7-4D9B-8D04-281AD1A0E482}" type="pres">
      <dgm:prSet presAssocID="{1F90B160-1767-4E19-8B50-8E4AF39D4E89}" presName="composite" presStyleCnt="0"/>
      <dgm:spPr/>
    </dgm:pt>
    <dgm:pt modelId="{CE5787EC-AA4B-4FD1-8BD3-0A0930D4A3B3}" type="pres">
      <dgm:prSet presAssocID="{1F90B160-1767-4E19-8B50-8E4AF39D4E89}" presName="parentText" presStyleLbl="alignNode1" presStyleIdx="0" presStyleCnt="3" custScaleX="158885" custScaleY="139522">
        <dgm:presLayoutVars>
          <dgm:chMax val="1"/>
          <dgm:bulletEnabled val="1"/>
        </dgm:presLayoutVars>
      </dgm:prSet>
      <dgm:spPr/>
    </dgm:pt>
    <dgm:pt modelId="{DCC507E8-A0A1-4F25-8C5E-3AD49948C414}" type="pres">
      <dgm:prSet presAssocID="{1F90B160-1767-4E19-8B50-8E4AF39D4E89}" presName="descendantText" presStyleLbl="alignAcc1" presStyleIdx="0" presStyleCnt="3" custScaleX="98803" custScaleY="206433" custLinFactNeighborX="2299" custLinFactNeighborY="-3430">
        <dgm:presLayoutVars>
          <dgm:bulletEnabled val="1"/>
        </dgm:presLayoutVars>
      </dgm:prSet>
      <dgm:spPr/>
    </dgm:pt>
    <dgm:pt modelId="{6179A89F-8EE8-4FE0-93FD-1CEA9EB8F556}" type="pres">
      <dgm:prSet presAssocID="{67BD2F9C-74AC-49E6-9F28-4A802E2F8FEE}" presName="sp" presStyleCnt="0"/>
      <dgm:spPr/>
    </dgm:pt>
    <dgm:pt modelId="{FA77201A-749B-4EC9-805F-9ADF0649B511}" type="pres">
      <dgm:prSet presAssocID="{E6B365A0-3930-479E-B182-E00591963C48}" presName="composite" presStyleCnt="0"/>
      <dgm:spPr/>
    </dgm:pt>
    <dgm:pt modelId="{C4A2FDD1-8C64-4BE6-ABA0-0FE15F7DDA43}" type="pres">
      <dgm:prSet presAssocID="{E6B365A0-3930-479E-B182-E00591963C48}" presName="parentText" presStyleLbl="alignNode1" presStyleIdx="1" presStyleCnt="3" custScaleX="149864" custScaleY="115820">
        <dgm:presLayoutVars>
          <dgm:chMax val="1"/>
          <dgm:bulletEnabled val="1"/>
        </dgm:presLayoutVars>
      </dgm:prSet>
      <dgm:spPr/>
    </dgm:pt>
    <dgm:pt modelId="{815DF3A8-88B4-4E92-9A2C-6AB5DDFCB4C1}" type="pres">
      <dgm:prSet presAssocID="{E6B365A0-3930-479E-B182-E00591963C48}" presName="descendantText" presStyleLbl="alignAcc1" presStyleIdx="1" presStyleCnt="3" custScaleY="154357" custLinFactNeighborX="2989" custLinFactNeighborY="13540">
        <dgm:presLayoutVars>
          <dgm:bulletEnabled val="1"/>
        </dgm:presLayoutVars>
      </dgm:prSet>
      <dgm:spPr/>
    </dgm:pt>
    <dgm:pt modelId="{2EA4B2C2-BDC8-406C-B2D2-1CBFA0EE8720}" type="pres">
      <dgm:prSet presAssocID="{EDFB61CA-53EA-426B-B742-C3F0067221EA}" presName="sp" presStyleCnt="0"/>
      <dgm:spPr/>
    </dgm:pt>
    <dgm:pt modelId="{5A0D249E-E34B-4310-9623-B5D8CE0DE697}" type="pres">
      <dgm:prSet presAssocID="{5F08DD1E-34AA-4477-8B54-C61B6EE517C6}" presName="composite" presStyleCnt="0"/>
      <dgm:spPr/>
    </dgm:pt>
    <dgm:pt modelId="{9AEA99AB-FB6C-420D-82D3-AD660F858367}" type="pres">
      <dgm:prSet presAssocID="{5F08DD1E-34AA-4477-8B54-C61B6EE517C6}" presName="parentText" presStyleLbl="alignNode1" presStyleIdx="2" presStyleCnt="3" custScaleX="113455" custLinFactNeighborX="13058" custLinFactNeighborY="0">
        <dgm:presLayoutVars>
          <dgm:chMax val="1"/>
          <dgm:bulletEnabled val="1"/>
        </dgm:presLayoutVars>
      </dgm:prSet>
      <dgm:spPr/>
    </dgm:pt>
    <dgm:pt modelId="{3B5D67CF-9305-4672-A91A-EAACDA24EEF0}" type="pres">
      <dgm:prSet presAssocID="{5F08DD1E-34AA-4477-8B54-C61B6EE517C6}" presName="descendantText" presStyleLbl="alignAcc1" presStyleIdx="2" presStyleCnt="3" custScaleY="192087" custLinFactNeighborX="3355" custLinFactNeighborY="23514">
        <dgm:presLayoutVars>
          <dgm:bulletEnabled val="1"/>
        </dgm:presLayoutVars>
      </dgm:prSet>
      <dgm:spPr/>
    </dgm:pt>
  </dgm:ptLst>
  <dgm:cxnLst>
    <dgm:cxn modelId="{01BEE209-60C5-48F9-8907-D784A4577A3A}" srcId="{1F90B160-1767-4E19-8B50-8E4AF39D4E89}" destId="{67531B0C-0EE9-402E-A22B-D5B23797CC85}" srcOrd="2" destOrd="0" parTransId="{F29DF376-B19B-4517-8B59-8974E5B33166}" sibTransId="{71B90D13-6B1C-42C2-BCAF-E82AC0CA0CF4}"/>
    <dgm:cxn modelId="{B6925F0E-3307-4BF1-820D-6950C2FA2DE7}" type="presOf" srcId="{94C00F66-1E73-40FB-B335-A86DBCF8530B}" destId="{815DF3A8-88B4-4E92-9A2C-6AB5DDFCB4C1}" srcOrd="0" destOrd="0" presId="urn:microsoft.com/office/officeart/2005/8/layout/chevron2"/>
    <dgm:cxn modelId="{C05FE32D-2A55-41FC-B7EA-A0A04D524410}" srcId="{E6B365A0-3930-479E-B182-E00591963C48}" destId="{E4C49EC4-C35D-4972-9DD0-7B7FD5F4CEC7}" srcOrd="1" destOrd="0" parTransId="{14B1E379-00FB-4AB3-AC63-F07CD0703256}" sibTransId="{88515DF1-1545-47B6-8549-20DE5AE95D6F}"/>
    <dgm:cxn modelId="{B4D4103E-8A89-4A9E-8CE6-56269CD5A759}" srcId="{E6B365A0-3930-479E-B182-E00591963C48}" destId="{94C00F66-1E73-40FB-B335-A86DBCF8530B}" srcOrd="0" destOrd="0" parTransId="{DB6C7CF2-D742-4DA9-ABD6-06081CDAE9A2}" sibTransId="{C33F8377-B4D7-4DFA-A468-85B94D9B16A6}"/>
    <dgm:cxn modelId="{18B98662-F3D9-4D37-BE84-1A31E00A6ED6}" srcId="{5F08DD1E-34AA-4477-8B54-C61B6EE517C6}" destId="{DA910091-8A86-49EF-9E89-764A81A1C366}" srcOrd="4" destOrd="0" parTransId="{A3CFA9E1-BB6F-41D1-B27D-0E21B60B7FF7}" sibTransId="{35F6BFCD-A6E9-46E8-9BFC-5C251E4E7524}"/>
    <dgm:cxn modelId="{2DBAE247-E3B1-49D6-8F98-A81D856D0D18}" type="presOf" srcId="{D20B46A8-3380-4770-AD31-99F1D9D4B9DC}" destId="{DCC507E8-A0A1-4F25-8C5E-3AD49948C414}" srcOrd="0" destOrd="1" presId="urn:microsoft.com/office/officeart/2005/8/layout/chevron2"/>
    <dgm:cxn modelId="{3BA85C48-D124-4B53-84E8-2038A8BCD146}" type="presOf" srcId="{21DA12F6-1C40-4EB6-92BA-9079151F0EE5}" destId="{815DF3A8-88B4-4E92-9A2C-6AB5DDFCB4C1}" srcOrd="0" destOrd="3" presId="urn:microsoft.com/office/officeart/2005/8/layout/chevron2"/>
    <dgm:cxn modelId="{D569F84D-69E7-4C48-B2B2-9BCD483E793F}" type="presOf" srcId="{18B66BC0-0DDA-4AEA-83CD-6F9740633639}" destId="{24621D4B-7D0F-4937-BB94-11E84FA1202A}" srcOrd="0" destOrd="0" presId="urn:microsoft.com/office/officeart/2005/8/layout/chevron2"/>
    <dgm:cxn modelId="{60611C70-0724-4E92-9799-2B98697D73D3}" srcId="{18B66BC0-0DDA-4AEA-83CD-6F9740633639}" destId="{1F90B160-1767-4E19-8B50-8E4AF39D4E89}" srcOrd="0" destOrd="0" parTransId="{7CBFBD6D-0A21-4CEE-B7A7-1596D8475966}" sibTransId="{67BD2F9C-74AC-49E6-9F28-4A802E2F8FEE}"/>
    <dgm:cxn modelId="{A0D9B853-6DD8-4F9C-81F5-EF2C9CD79330}" srcId="{E6B365A0-3930-479E-B182-E00591963C48}" destId="{378EEE01-4BE6-4030-BB47-454A3ED9BF1C}" srcOrd="4" destOrd="0" parTransId="{5D146CC1-A478-45BC-8E1E-6C6F3406C2A3}" sibTransId="{B9CE50B0-C348-4DC8-AE66-99ABDFC97B68}"/>
    <dgm:cxn modelId="{CCB64954-2893-4206-8B76-2AFA0294A77B}" srcId="{5F08DD1E-34AA-4477-8B54-C61B6EE517C6}" destId="{DEEACD8D-AC78-4D2D-B481-720AC6080E7E}" srcOrd="2" destOrd="0" parTransId="{6AEA43C4-D3FD-4B48-8054-E9328B3130CC}" sibTransId="{73B5F00D-8D50-4C9F-8346-FF896909C0E8}"/>
    <dgm:cxn modelId="{ECC0E07D-E992-4BDC-8485-AF41449546C9}" type="presOf" srcId="{7F2AC82E-7388-44B2-B9D0-24F264CA6C0D}" destId="{DCC507E8-A0A1-4F25-8C5E-3AD49948C414}" srcOrd="0" destOrd="0" presId="urn:microsoft.com/office/officeart/2005/8/layout/chevron2"/>
    <dgm:cxn modelId="{4F3BD481-68A4-4AF7-9AE4-18BD5D6085BD}" type="presOf" srcId="{67531B0C-0EE9-402E-A22B-D5B23797CC85}" destId="{DCC507E8-A0A1-4F25-8C5E-3AD49948C414}" srcOrd="0" destOrd="2" presId="urn:microsoft.com/office/officeart/2005/8/layout/chevron2"/>
    <dgm:cxn modelId="{553B4C82-8556-428F-9BF4-4907CB5EF682}" type="presOf" srcId="{DEEACD8D-AC78-4D2D-B481-720AC6080E7E}" destId="{3B5D67CF-9305-4672-A91A-EAACDA24EEF0}" srcOrd="0" destOrd="2" presId="urn:microsoft.com/office/officeart/2005/8/layout/chevron2"/>
    <dgm:cxn modelId="{6A0A658C-5CA3-4317-AB04-8B03E32AC0ED}" srcId="{1F90B160-1767-4E19-8B50-8E4AF39D4E89}" destId="{7F2AC82E-7388-44B2-B9D0-24F264CA6C0D}" srcOrd="0" destOrd="0" parTransId="{DCBD0711-00BD-45EF-9853-B6E23E8F5FBB}" sibTransId="{B2F92D91-BC43-4D35-98B9-213457507E52}"/>
    <dgm:cxn modelId="{94DFC98F-B46E-4FC5-90A2-0F9DC9A80DA4}" type="presOf" srcId="{217D9555-59D1-44A6-93E9-CF9D858622E2}" destId="{815DF3A8-88B4-4E92-9A2C-6AB5DDFCB4C1}" srcOrd="0" destOrd="2" presId="urn:microsoft.com/office/officeart/2005/8/layout/chevron2"/>
    <dgm:cxn modelId="{69576792-80E7-4611-89A8-9C3992D9895F}" srcId="{5F08DD1E-34AA-4477-8B54-C61B6EE517C6}" destId="{13F3CD1F-2CC9-4099-A68B-7877FE9EF2C8}" srcOrd="1" destOrd="0" parTransId="{7D4BEFE7-3420-4EFC-80AB-66F260DA2BF4}" sibTransId="{DC68B1A2-1BBF-4F64-AECE-6630382F8CA1}"/>
    <dgm:cxn modelId="{FD4E1697-8BB4-4067-B0EB-367B09EDBF06}" srcId="{18B66BC0-0DDA-4AEA-83CD-6F9740633639}" destId="{E6B365A0-3930-479E-B182-E00591963C48}" srcOrd="1" destOrd="0" parTransId="{A2BDD70F-09CE-4715-A893-017A934E6A32}" sibTransId="{EDFB61CA-53EA-426B-B742-C3F0067221EA}"/>
    <dgm:cxn modelId="{42624FA3-2CFC-445A-B02E-51FAA2740234}" type="presOf" srcId="{5F08DD1E-34AA-4477-8B54-C61B6EE517C6}" destId="{9AEA99AB-FB6C-420D-82D3-AD660F858367}" srcOrd="0" destOrd="0" presId="urn:microsoft.com/office/officeart/2005/8/layout/chevron2"/>
    <dgm:cxn modelId="{D0EF12A5-949B-4642-8256-A5E52791667F}" type="presOf" srcId="{378EEE01-4BE6-4030-BB47-454A3ED9BF1C}" destId="{815DF3A8-88B4-4E92-9A2C-6AB5DDFCB4C1}" srcOrd="0" destOrd="4" presId="urn:microsoft.com/office/officeart/2005/8/layout/chevron2"/>
    <dgm:cxn modelId="{BA7EB9A6-F81D-44CD-BE39-567E8FD4CE75}" srcId="{18B66BC0-0DDA-4AEA-83CD-6F9740633639}" destId="{5F08DD1E-34AA-4477-8B54-C61B6EE517C6}" srcOrd="2" destOrd="0" parTransId="{56EB3B09-164F-41A3-AD7E-67724F73407C}" sibTransId="{F824F6A6-D891-41A3-96E5-227B911DBCE8}"/>
    <dgm:cxn modelId="{CB0D5DA9-363D-4C03-B9F8-C87507395D0A}" srcId="{E6B365A0-3930-479E-B182-E00591963C48}" destId="{21DA12F6-1C40-4EB6-92BA-9079151F0EE5}" srcOrd="3" destOrd="0" parTransId="{ABA2369B-7D61-4461-BF14-638FE4B4D177}" sibTransId="{DF87A9B0-7F27-4881-8ECF-C05E684FC543}"/>
    <dgm:cxn modelId="{4747D4C5-4DC6-4C3D-91BC-5FBD1C4E968E}" type="presOf" srcId="{1F90B160-1767-4E19-8B50-8E4AF39D4E89}" destId="{CE5787EC-AA4B-4FD1-8BD3-0A0930D4A3B3}" srcOrd="0" destOrd="0" presId="urn:microsoft.com/office/officeart/2005/8/layout/chevron2"/>
    <dgm:cxn modelId="{7E1453CA-1F1A-4B97-B823-29D275DF1D10}" srcId="{5F08DD1E-34AA-4477-8B54-C61B6EE517C6}" destId="{291193BF-9EB1-40A3-B2A0-74ED3B52A8DF}" srcOrd="3" destOrd="0" parTransId="{C35CA04B-8CAF-4AAB-83D8-3831F9A3CEBB}" sibTransId="{5737A3C7-9407-4786-B260-A661B21A64D8}"/>
    <dgm:cxn modelId="{B99BD4CC-0CA0-4779-A319-17C4B23E4436}" type="presOf" srcId="{BE11FD98-E1DC-44C7-9F9D-9EC1C7BC77E3}" destId="{3B5D67CF-9305-4672-A91A-EAACDA24EEF0}" srcOrd="0" destOrd="0" presId="urn:microsoft.com/office/officeart/2005/8/layout/chevron2"/>
    <dgm:cxn modelId="{936D7BD0-F9A7-4111-8384-3F38693CB410}" type="presOf" srcId="{13F3CD1F-2CC9-4099-A68B-7877FE9EF2C8}" destId="{3B5D67CF-9305-4672-A91A-EAACDA24EEF0}" srcOrd="0" destOrd="1" presId="urn:microsoft.com/office/officeart/2005/8/layout/chevron2"/>
    <dgm:cxn modelId="{B862AFD2-1A27-4FE0-879A-F79E9D56522D}" srcId="{5F08DD1E-34AA-4477-8B54-C61B6EE517C6}" destId="{BE11FD98-E1DC-44C7-9F9D-9EC1C7BC77E3}" srcOrd="0" destOrd="0" parTransId="{8B44521A-898A-4476-8C73-B3382B9E5A5D}" sibTransId="{AEA08B70-2F01-4FEF-AB51-340B90DEDA1D}"/>
    <dgm:cxn modelId="{EB761CEB-6B0A-4415-8914-08684FBFA725}" srcId="{1F90B160-1767-4E19-8B50-8E4AF39D4E89}" destId="{D20B46A8-3380-4770-AD31-99F1D9D4B9DC}" srcOrd="1" destOrd="0" parTransId="{A09FC079-C41B-4DF1-A64A-3182F0D98D6E}" sibTransId="{1325763E-233F-4B10-BC3E-A4C7ADBEC459}"/>
    <dgm:cxn modelId="{213B27EB-E6F2-4AC6-9695-97230868616A}" type="presOf" srcId="{291193BF-9EB1-40A3-B2A0-74ED3B52A8DF}" destId="{3B5D67CF-9305-4672-A91A-EAACDA24EEF0}" srcOrd="0" destOrd="3" presId="urn:microsoft.com/office/officeart/2005/8/layout/chevron2"/>
    <dgm:cxn modelId="{E1C740F0-7C1B-4DB0-8E66-3FA0508CDAE3}" type="presOf" srcId="{DA910091-8A86-49EF-9E89-764A81A1C366}" destId="{3B5D67CF-9305-4672-A91A-EAACDA24EEF0}" srcOrd="0" destOrd="4" presId="urn:microsoft.com/office/officeart/2005/8/layout/chevron2"/>
    <dgm:cxn modelId="{36366EF1-582B-4B9D-AF46-2EC4E74C28BB}" type="presOf" srcId="{E4C49EC4-C35D-4972-9DD0-7B7FD5F4CEC7}" destId="{815DF3A8-88B4-4E92-9A2C-6AB5DDFCB4C1}" srcOrd="0" destOrd="1" presId="urn:microsoft.com/office/officeart/2005/8/layout/chevron2"/>
    <dgm:cxn modelId="{1449D0F1-DCAA-4D12-818F-EB9E44C34AF4}" type="presOf" srcId="{E6B365A0-3930-479E-B182-E00591963C48}" destId="{C4A2FDD1-8C64-4BE6-ABA0-0FE15F7DDA43}" srcOrd="0" destOrd="0" presId="urn:microsoft.com/office/officeart/2005/8/layout/chevron2"/>
    <dgm:cxn modelId="{C99F66F2-7061-4B78-8AAB-B2A6FD70468C}" srcId="{E6B365A0-3930-479E-B182-E00591963C48}" destId="{217D9555-59D1-44A6-93E9-CF9D858622E2}" srcOrd="2" destOrd="0" parTransId="{5ADCE48A-6FB5-4E75-A790-4C4B70FD134B}" sibTransId="{CFBCB98E-E3AB-4A3B-915A-E77A53B67A7E}"/>
    <dgm:cxn modelId="{11B1C289-ECBD-40D3-BEE4-5EE94157FF49}" type="presParOf" srcId="{24621D4B-7D0F-4937-BB94-11E84FA1202A}" destId="{D10E5B93-4FE7-4D9B-8D04-281AD1A0E482}" srcOrd="0" destOrd="0" presId="urn:microsoft.com/office/officeart/2005/8/layout/chevron2"/>
    <dgm:cxn modelId="{AD4566A4-A286-44A3-AE48-783EF678C0A3}" type="presParOf" srcId="{D10E5B93-4FE7-4D9B-8D04-281AD1A0E482}" destId="{CE5787EC-AA4B-4FD1-8BD3-0A0930D4A3B3}" srcOrd="0" destOrd="0" presId="urn:microsoft.com/office/officeart/2005/8/layout/chevron2"/>
    <dgm:cxn modelId="{2BBA6268-5BC6-403A-ADD6-04A9090F2487}" type="presParOf" srcId="{D10E5B93-4FE7-4D9B-8D04-281AD1A0E482}" destId="{DCC507E8-A0A1-4F25-8C5E-3AD49948C414}" srcOrd="1" destOrd="0" presId="urn:microsoft.com/office/officeart/2005/8/layout/chevron2"/>
    <dgm:cxn modelId="{90B7C0D0-4ACE-4346-AC77-762B5EFAD33B}" type="presParOf" srcId="{24621D4B-7D0F-4937-BB94-11E84FA1202A}" destId="{6179A89F-8EE8-4FE0-93FD-1CEA9EB8F556}" srcOrd="1" destOrd="0" presId="urn:microsoft.com/office/officeart/2005/8/layout/chevron2"/>
    <dgm:cxn modelId="{87085E2E-8790-45F2-BD81-546086411395}" type="presParOf" srcId="{24621D4B-7D0F-4937-BB94-11E84FA1202A}" destId="{FA77201A-749B-4EC9-805F-9ADF0649B511}" srcOrd="2" destOrd="0" presId="urn:microsoft.com/office/officeart/2005/8/layout/chevron2"/>
    <dgm:cxn modelId="{5EE100BD-4D81-4FA1-AD7A-4516D171194A}" type="presParOf" srcId="{FA77201A-749B-4EC9-805F-9ADF0649B511}" destId="{C4A2FDD1-8C64-4BE6-ABA0-0FE15F7DDA43}" srcOrd="0" destOrd="0" presId="urn:microsoft.com/office/officeart/2005/8/layout/chevron2"/>
    <dgm:cxn modelId="{F5B4DAD8-C60A-4F8C-993E-EDA9D54C7DD5}" type="presParOf" srcId="{FA77201A-749B-4EC9-805F-9ADF0649B511}" destId="{815DF3A8-88B4-4E92-9A2C-6AB5DDFCB4C1}" srcOrd="1" destOrd="0" presId="urn:microsoft.com/office/officeart/2005/8/layout/chevron2"/>
    <dgm:cxn modelId="{074B613F-D621-47AE-AA4F-4EE66FCDB391}" type="presParOf" srcId="{24621D4B-7D0F-4937-BB94-11E84FA1202A}" destId="{2EA4B2C2-BDC8-406C-B2D2-1CBFA0EE8720}" srcOrd="3" destOrd="0" presId="urn:microsoft.com/office/officeart/2005/8/layout/chevron2"/>
    <dgm:cxn modelId="{C3876F3A-66DE-462C-8CA8-0DB6E57DD163}" type="presParOf" srcId="{24621D4B-7D0F-4937-BB94-11E84FA1202A}" destId="{5A0D249E-E34B-4310-9623-B5D8CE0DE697}" srcOrd="4" destOrd="0" presId="urn:microsoft.com/office/officeart/2005/8/layout/chevron2"/>
    <dgm:cxn modelId="{4128C183-8EE7-44FC-B296-52ACD8839AFB}" type="presParOf" srcId="{5A0D249E-E34B-4310-9623-B5D8CE0DE697}" destId="{9AEA99AB-FB6C-420D-82D3-AD660F858367}" srcOrd="0" destOrd="0" presId="urn:microsoft.com/office/officeart/2005/8/layout/chevron2"/>
    <dgm:cxn modelId="{4AD758B3-2C4B-4509-B53E-1BC0EF64910A}" type="presParOf" srcId="{5A0D249E-E34B-4310-9623-B5D8CE0DE697}" destId="{3B5D67CF-9305-4672-A91A-EAACDA24EEF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5787EC-AA4B-4FD1-8BD3-0A0930D4A3B3}">
      <dsp:nvSpPr>
        <dsp:cNvPr id="0" name=""/>
        <dsp:cNvSpPr/>
      </dsp:nvSpPr>
      <dsp:spPr>
        <a:xfrm rot="5400000">
          <a:off x="142082" y="70554"/>
          <a:ext cx="1037304" cy="1198681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Problèmes identifiés</a:t>
          </a:r>
        </a:p>
      </dsp:txBody>
      <dsp:txXfrm rot="-5400000">
        <a:off x="61394" y="151242"/>
        <a:ext cx="1198681" cy="1037304"/>
      </dsp:txXfrm>
    </dsp:sp>
    <dsp:sp modelId="{DCC507E8-A0A1-4F25-8C5E-3AD49948C414}">
      <dsp:nvSpPr>
        <dsp:cNvPr id="0" name=""/>
        <dsp:cNvSpPr/>
      </dsp:nvSpPr>
      <dsp:spPr>
        <a:xfrm rot="5400000">
          <a:off x="6004327" y="-4497738"/>
          <a:ext cx="970141" cy="100743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 val="99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>
              <a:latin typeface="Arial" panose="020B0604020202020204" pitchFamily="34" charset="0"/>
              <a:cs typeface="Arial" panose="020B0604020202020204" pitchFamily="34" charset="0"/>
            </a:rPr>
            <a:t>Défis et problèmes climatiques et environnementaux</a:t>
          </a:r>
          <a:endParaRPr lang="fr-F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>
              <a:latin typeface="Arial" panose="020B0604020202020204" pitchFamily="34" charset="0"/>
              <a:cs typeface="Arial" panose="020B0604020202020204" pitchFamily="34" charset="0"/>
            </a:rPr>
            <a:t>Aggravation des problèmes sociaux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>
              <a:latin typeface="Arial" panose="020B0604020202020204" pitchFamily="34" charset="0"/>
              <a:cs typeface="Arial" panose="020B0604020202020204" pitchFamily="34" charset="0"/>
            </a:rPr>
            <a:t>Perturbation de l’activité économique, ralentissement de la croissance</a:t>
          </a:r>
        </a:p>
      </dsp:txBody>
      <dsp:txXfrm rot="-5400000">
        <a:off x="1452225" y="101722"/>
        <a:ext cx="10026987" cy="875425"/>
      </dsp:txXfrm>
    </dsp:sp>
    <dsp:sp modelId="{C4A2FDD1-8C64-4BE6-ABA0-0FE15F7DDA43}">
      <dsp:nvSpPr>
        <dsp:cNvPr id="0" name=""/>
        <dsp:cNvSpPr/>
      </dsp:nvSpPr>
      <dsp:spPr>
        <a:xfrm rot="5400000">
          <a:off x="-192919" y="1383915"/>
          <a:ext cx="1592365" cy="1083738"/>
        </a:xfrm>
        <a:prstGeom prst="chevron">
          <a:avLst/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200" b="1" kern="1200" dirty="0">
            <a:solidFill>
              <a:schemeClr val="tx1"/>
            </a:solidFill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Points de départ de la réforme</a:t>
          </a:r>
        </a:p>
      </dsp:txBody>
      <dsp:txXfrm rot="-5400000">
        <a:off x="61395" y="1671470"/>
        <a:ext cx="1083738" cy="508627"/>
      </dsp:txXfrm>
    </dsp:sp>
    <dsp:sp modelId="{815DF3A8-88B4-4E92-9A2C-6AB5DDFCB4C1}">
      <dsp:nvSpPr>
        <dsp:cNvPr id="0" name=""/>
        <dsp:cNvSpPr/>
      </dsp:nvSpPr>
      <dsp:spPr>
        <a:xfrm rot="5400000">
          <a:off x="5746979" y="-3189996"/>
          <a:ext cx="1302956" cy="99063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16A90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>
              <a:latin typeface="Arial" panose="020B0604020202020204" pitchFamily="34" charset="0"/>
              <a:cs typeface="Arial" panose="020B0604020202020204" pitchFamily="34" charset="0"/>
            </a:rPr>
            <a:t>Volonté et engagement politiques affirmés dans la FDR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>
              <a:latin typeface="Arial" panose="020B0604020202020204" pitchFamily="34" charset="0"/>
              <a:cs typeface="Arial" panose="020B0604020202020204" pitchFamily="34" charset="0"/>
            </a:rPr>
            <a:t>Objectifs ambitieux de la stratégie nationale / dans la feuille de route gouvernemental Togo (FDR) 2020-2025 avec des projets prioritaires P35 « Réponse aux risques climatiques majeurs » et P36 « Programme de mobilité verte » ainsi que la reforme 6 « Réforme de la législation environnementale »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>
              <a:latin typeface="Arial" panose="020B0604020202020204" pitchFamily="34" charset="0"/>
              <a:cs typeface="Arial" panose="020B0604020202020204" pitchFamily="34" charset="0"/>
            </a:rPr>
            <a:t>Bascule du Togo en budget programme en janvier 2021 et introduction réussie  de la BSG (marquage)</a:t>
          </a:r>
          <a:endParaRPr lang="fr-FR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445259" y="1175329"/>
        <a:ext cx="9842793" cy="1175746"/>
      </dsp:txXfrm>
    </dsp:sp>
    <dsp:sp modelId="{9AEA99AB-FB6C-420D-82D3-AD660F858367}">
      <dsp:nvSpPr>
        <dsp:cNvPr id="0" name=""/>
        <dsp:cNvSpPr/>
      </dsp:nvSpPr>
      <dsp:spPr>
        <a:xfrm rot="5400000">
          <a:off x="92698" y="2690346"/>
          <a:ext cx="1379697" cy="1249451"/>
        </a:xfrm>
        <a:prstGeom prst="chevron">
          <a:avLst/>
        </a:prstGeom>
        <a:solidFill>
          <a:srgbClr val="7030A0">
            <a:alpha val="48000"/>
          </a:srgbClr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Mécanismes de conception</a:t>
          </a:r>
        </a:p>
      </dsp:txBody>
      <dsp:txXfrm rot="-5400000">
        <a:off x="157822" y="3249949"/>
        <a:ext cx="1249451" cy="130246"/>
      </dsp:txXfrm>
    </dsp:sp>
    <dsp:sp modelId="{3B5D67CF-9305-4672-A91A-EAACDA24EEF0}">
      <dsp:nvSpPr>
        <dsp:cNvPr id="0" name=""/>
        <dsp:cNvSpPr/>
      </dsp:nvSpPr>
      <dsp:spPr>
        <a:xfrm rot="5400000">
          <a:off x="5834643" y="-1718354"/>
          <a:ext cx="1271921" cy="100623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fr-FR" sz="1600" kern="1200" dirty="0">
              <a:latin typeface="Arial" panose="020B0604020202020204" pitchFamily="34" charset="0"/>
              <a:cs typeface="Arial" panose="020B0604020202020204" pitchFamily="34" charset="0"/>
            </a:rPr>
            <a:t> Loi n° 2008-005 du 30 mai 2008 portant loi-cadre sur l'environnement pour répondre aux ODD 13 relatif aux changements climatiques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fr-FR" sz="1600" kern="1200" dirty="0">
              <a:latin typeface="Arial" panose="020B0604020202020204" pitchFamily="34" charset="0"/>
              <a:cs typeface="Arial" panose="020B0604020202020204" pitchFamily="34" charset="0"/>
            </a:rPr>
            <a:t>  Projet de feuille de route de la BSC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fr-FR" sz="1600" kern="1200" dirty="0">
              <a:latin typeface="Arial" panose="020B0604020202020204" pitchFamily="34" charset="0"/>
              <a:cs typeface="Arial" panose="020B0604020202020204" pitchFamily="34" charset="0"/>
            </a:rPr>
            <a:t> Réalisation de l’évaluation PEFA (une première dans l’UEMOA pour accélérer le processus d’intégration des CC dans les politiques publiques) sur demande du MEF</a:t>
          </a:r>
        </a:p>
      </dsp:txBody>
      <dsp:txXfrm rot="-5400000">
        <a:off x="1439414" y="2738965"/>
        <a:ext cx="10000290" cy="1147741"/>
      </dsp:txXfrm>
    </dsp:sp>
    <dsp:sp modelId="{EFF48AC6-20D7-421A-AEE9-AEA2F59EECE3}">
      <dsp:nvSpPr>
        <dsp:cNvPr id="0" name=""/>
        <dsp:cNvSpPr/>
      </dsp:nvSpPr>
      <dsp:spPr>
        <a:xfrm rot="5400000">
          <a:off x="16998" y="4408107"/>
          <a:ext cx="1431396" cy="1351666"/>
        </a:xfrm>
        <a:prstGeom prst="chevron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Bonnes Pratiques</a:t>
          </a:r>
        </a:p>
      </dsp:txBody>
      <dsp:txXfrm rot="-5400000">
        <a:off x="56863" y="5044075"/>
        <a:ext cx="1351666" cy="79730"/>
      </dsp:txXfrm>
    </dsp:sp>
    <dsp:sp modelId="{12ECFD16-7796-4EDB-B8F1-DE37B159B06C}">
      <dsp:nvSpPr>
        <dsp:cNvPr id="0" name=""/>
        <dsp:cNvSpPr/>
      </dsp:nvSpPr>
      <dsp:spPr>
        <a:xfrm rot="5400000">
          <a:off x="5582931" y="24974"/>
          <a:ext cx="1727651" cy="98266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>
              <a:latin typeface="Arial" panose="020B0604020202020204" pitchFamily="34" charset="0"/>
              <a:cs typeface="Arial" panose="020B0604020202020204" pitchFamily="34" charset="0"/>
            </a:rPr>
            <a:t>Calendrier budgétaire opérationnel consacrant une étape entière à la BV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>
              <a:latin typeface="Arial" panose="020B0604020202020204" pitchFamily="34" charset="0"/>
              <a:cs typeface="Arial" panose="020B0604020202020204" pitchFamily="34" charset="0"/>
            </a:rPr>
            <a:t>Séances avec le MERF / Immersion des acteurs budgétaires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>
              <a:latin typeface="Arial" panose="020B0604020202020204" pitchFamily="34" charset="0"/>
              <a:cs typeface="Arial" panose="020B0604020202020204" pitchFamily="34" charset="0"/>
            </a:rPr>
            <a:t>Phase pilote avec les ministères sur la base de leur vulnérabilité aux changements climatiques et leur potentiel d’atténuation / Intégration des axes climat et environnement au budget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>
              <a:latin typeface="Arial" panose="020B0604020202020204" pitchFamily="34" charset="0"/>
              <a:cs typeface="Arial" panose="020B0604020202020204" pitchFamily="34" charset="0"/>
            </a:rPr>
            <a:t>Acquis et expériences acquises du budget programme dans la déconcentration totale de l’ordonnancement et du BSG</a:t>
          </a:r>
        </a:p>
      </dsp:txBody>
      <dsp:txXfrm rot="-5400000">
        <a:off x="1533442" y="4158801"/>
        <a:ext cx="9742293" cy="15589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5787EC-AA4B-4FD1-8BD3-0A0930D4A3B3}">
      <dsp:nvSpPr>
        <dsp:cNvPr id="0" name=""/>
        <dsp:cNvSpPr/>
      </dsp:nvSpPr>
      <dsp:spPr>
        <a:xfrm rot="5400000">
          <a:off x="167468" y="403687"/>
          <a:ext cx="1927442" cy="153645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800" strike="sngStrike" kern="1200" dirty="0">
            <a:solidFill>
              <a:schemeClr val="tx1"/>
            </a:solidFill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strike="noStrike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Réflexion et séance de travail sur la conduite du processus</a:t>
          </a:r>
        </a:p>
      </dsp:txBody>
      <dsp:txXfrm rot="-5400000">
        <a:off x="362962" y="976420"/>
        <a:ext cx="1536454" cy="390988"/>
      </dsp:txXfrm>
    </dsp:sp>
    <dsp:sp modelId="{DCC507E8-A0A1-4F25-8C5E-3AD49948C414}">
      <dsp:nvSpPr>
        <dsp:cNvPr id="0" name=""/>
        <dsp:cNvSpPr/>
      </dsp:nvSpPr>
      <dsp:spPr>
        <a:xfrm rot="5400000">
          <a:off x="5546133" y="-3662271"/>
          <a:ext cx="1853664" cy="917820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Nomination du point focal national BV à la DGBF avec désignation de 3 point focaux BV à la DGBF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Mise en place d’une 50aine d’experts nationaux techniciens en climat environnement  et/ou en budget, provenant de ministères et institutions stratégiques (Min. environnement, MEF, Plan, </a:t>
          </a:r>
          <a:r>
            <a:rPr lang="fr-FR" sz="1800" kern="1200" dirty="0" err="1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CdC</a:t>
          </a:r>
          <a:r>
            <a:rPr lang="fr-FR" sz="18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, AN, SGG, PM, PR, ministères sectoriels)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Encadrement de tout le processus par la conseillère résidente du FMI auprès du ministre de l’Économie et des finances</a:t>
          </a:r>
        </a:p>
      </dsp:txBody>
      <dsp:txXfrm rot="-5400000">
        <a:off x="1883861" y="90489"/>
        <a:ext cx="9087720" cy="1672688"/>
      </dsp:txXfrm>
    </dsp:sp>
    <dsp:sp modelId="{C4A2FDD1-8C64-4BE6-ABA0-0FE15F7DDA43}">
      <dsp:nvSpPr>
        <dsp:cNvPr id="0" name=""/>
        <dsp:cNvSpPr/>
      </dsp:nvSpPr>
      <dsp:spPr>
        <a:xfrm rot="5400000">
          <a:off x="287567" y="2208619"/>
          <a:ext cx="1600008" cy="1449219"/>
        </a:xfrm>
        <a:prstGeom prst="chevron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200" kern="1200" dirty="0">
            <a:solidFill>
              <a:schemeClr val="tx1"/>
            </a:solidFill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Immersion </a:t>
          </a:r>
          <a:r>
            <a:rPr lang="fr-FR" sz="1200" strike="noStrike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du noyau des experts </a:t>
          </a:r>
          <a:r>
            <a:rPr lang="fr-FR" sz="1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sur les concepts climat et environnement</a:t>
          </a:r>
        </a:p>
      </dsp:txBody>
      <dsp:txXfrm rot="-5400000">
        <a:off x="362962" y="2857835"/>
        <a:ext cx="1449219" cy="150789"/>
      </dsp:txXfrm>
    </dsp:sp>
    <dsp:sp modelId="{815DF3A8-88B4-4E92-9A2C-6AB5DDFCB4C1}">
      <dsp:nvSpPr>
        <dsp:cNvPr id="0" name=""/>
        <dsp:cNvSpPr/>
      </dsp:nvSpPr>
      <dsp:spPr>
        <a:xfrm rot="5400000">
          <a:off x="5866263" y="-1893773"/>
          <a:ext cx="1386048" cy="941365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>
              <a:latin typeface="Arial" panose="020B0604020202020204" pitchFamily="34" charset="0"/>
              <a:cs typeface="Arial" panose="020B0604020202020204" pitchFamily="34" charset="0"/>
            </a:rPr>
            <a:t>Focus </a:t>
          </a:r>
          <a:r>
            <a:rPr lang="fr-FR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sur les concepts climat et environnement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CC et environnement dans la planification et budgétisation du PIP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Cycle de la budgétisation verte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strike="noStrike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Etapes d’élaboration du budget de l’Etat et Budgétisation </a:t>
          </a:r>
          <a:r>
            <a:rPr lang="fr-FR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verte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Avant-projet de feuille de route de la BSC</a:t>
          </a:r>
        </a:p>
      </dsp:txBody>
      <dsp:txXfrm rot="-5400000">
        <a:off x="1852458" y="2187693"/>
        <a:ext cx="9345998" cy="1250726"/>
      </dsp:txXfrm>
    </dsp:sp>
    <dsp:sp modelId="{9AEA99AB-FB6C-420D-82D3-AD660F858367}">
      <dsp:nvSpPr>
        <dsp:cNvPr id="0" name=""/>
        <dsp:cNvSpPr/>
      </dsp:nvSpPr>
      <dsp:spPr>
        <a:xfrm rot="5400000">
          <a:off x="347073" y="4151657"/>
          <a:ext cx="1381461" cy="1097135"/>
        </a:xfrm>
        <a:prstGeom prst="chevron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000" b="1" strike="sngStrike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strike="noStrike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Mission d’AT du FMI sur la BSC</a:t>
          </a:r>
        </a:p>
      </dsp:txBody>
      <dsp:txXfrm rot="-5400000">
        <a:off x="489237" y="4558062"/>
        <a:ext cx="1097135" cy="284326"/>
      </dsp:txXfrm>
    </dsp:sp>
    <dsp:sp modelId="{3B5D67CF-9305-4672-A91A-EAACDA24EEF0}">
      <dsp:nvSpPr>
        <dsp:cNvPr id="0" name=""/>
        <dsp:cNvSpPr/>
      </dsp:nvSpPr>
      <dsp:spPr>
        <a:xfrm rot="5400000">
          <a:off x="5555277" y="-174970"/>
          <a:ext cx="1724844" cy="941365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>
              <a:latin typeface="Arial" panose="020B0604020202020204" pitchFamily="34" charset="0"/>
              <a:cs typeface="Arial" panose="020B0604020202020204" pitchFamily="34" charset="0"/>
            </a:rPr>
            <a:t>Champ </a:t>
          </a:r>
          <a:r>
            <a:rPr lang="fr-FR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d’actions de la budgétisation sensible au climat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Aspects spécifiques de la GFP verte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Elaboration de feuille de route BSC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Recommandations de la mission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Renforcement des capacités des acteurs ministériels et du noyau des experts climat</a:t>
          </a:r>
        </a:p>
      </dsp:txBody>
      <dsp:txXfrm rot="-5400000">
        <a:off x="1710870" y="3753637"/>
        <a:ext cx="9329459" cy="15564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F565E-0E80-EBD4-567A-E151E7A7B9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E09522-CA6A-6719-987A-6C0101FB71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0BEB6B-D5AD-C453-3699-A20DA6F5A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B2380C-829C-4914-E524-68634554D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0C987-B537-BB78-FD91-C269E1B7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794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E0B12-82E2-314C-E351-A95E66C69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AB46F2-1D64-A7B2-1E75-B0643232FD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8706BD-0AE7-0A39-52B1-5FD44A05A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D3A4E2-C0DB-318E-E0E3-8E118177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82C8CC-2849-AEA3-0CF1-17B2B5DB4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842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422C68-EAF1-7214-D19F-D962C2FF0F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3C5093-30F4-012C-7502-550D1DE77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618E8F-2F2D-90F9-6308-CD6D26AF8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E2BF92-FDF2-F190-6EDD-CD5C512DF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8503F0-8873-5363-A8F9-1333CBB9D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820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1A3E9-487B-CB8F-1075-5A7C88B64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475E9-550C-F0BE-C3F2-C321FFE54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94463F-8F22-CC59-3C18-B97F26D27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D1A733-89B1-3816-25C4-D6B1828EA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D00EF0-33A2-1EE8-5B94-0C5DA3D40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773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327D8-62A0-8732-5908-C41CC8A4F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E7850A-E6E3-1B11-B5DD-8278A6D226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AEFE3B-9829-4B9A-E4A8-0CCCB95BE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801D77-D043-6757-1B57-454F5FCC3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AAFB97-3B5D-74AE-3473-D5AB211C5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416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04598-5A09-DD83-BFFF-7E25B28C6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181D2-7BF2-27EA-B2C2-FC4387873F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2E1D77-22A0-0441-95D1-A765BF48EF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38CC0E-3897-0B5D-FE17-1420CCBDE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AD6C96-9720-3F80-D2E5-BA56A9AF1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B21BEE-A804-D03C-C1A9-503CDACC2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693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A467E-C599-2CE3-BAAB-0FC74F89F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16ADB5-38C3-6FBD-80E8-07103BCD71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17FB1E-D35E-521E-7E56-619D4E6336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A3992A-B87B-5E55-AC2F-F61CD1D21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30EF6B-4C25-85B7-2C22-E0CE872D65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D09972-287C-CD4B-F27C-1265ED61D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6C3800-C9B1-9508-407B-C04E39CAA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E1B7A7-4FA9-F3E4-9D5E-FB632C163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368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43B43-B503-B981-581D-FA11DDAF3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DE192C-6E59-89FA-302B-A455E505A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DBC6C3-0E2D-0874-3D9E-4FF3A7422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50FD18-AA83-A795-C44E-84E3E52AA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280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98FDEB-0994-A973-7455-BE1A796F9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AB0EF7-548A-58B9-0E4F-BC78D2A8B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5A091A-1E18-C742-0D03-90F142A84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908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0D99D-32D3-C97E-B038-78FCBDF3A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BDD8AD-111C-BAF7-5D58-9A4B16F50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C8C9AB-0EBD-C7B4-87C1-F35DD6D548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4B04B3-007D-1010-7C8C-6E2DE814E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445962-B318-77E5-E867-3EB006579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57DEF3-F1C3-811E-1B80-6E535E1C0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295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7F404-A94E-BAB9-AF21-DC6FD5B7F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3B957B-1572-74E2-2F44-36E44997B6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5E1BB4-5A07-C06C-8245-49A1D483AD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87AC50-38FF-27FB-2008-7A747F872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888180-F244-DF56-9CD9-7B1B0E10E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867613-CE47-5D84-8DF4-A1E9E6EB6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262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E0FF4C-4F31-6460-03B9-E8740E2C3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2FE335-4404-B47A-1614-73CEF2153D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12510-DDF1-4DC5-8086-5E0F3B5A45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76205-AED9-EA47-9C03-8C278AD7864E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63D578-52D1-8BE4-67F0-AEF83FDDF4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A00C09-E143-163D-D178-A7D60CD4FC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4C3A4-1FBB-144E-B1D2-95FEBCDB02F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58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finances.gouv.tg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9DB670A-3965-B51D-78A2-F1F4F0DD6A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6779040"/>
              </p:ext>
            </p:extLst>
          </p:nvPr>
        </p:nvGraphicFramePr>
        <p:xfrm>
          <a:off x="1000897" y="719665"/>
          <a:ext cx="10256108" cy="28377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92">
                  <a:extLst>
                    <a:ext uri="{9D8B030D-6E8A-4147-A177-3AD203B41FA5}">
                      <a16:colId xmlns:a16="http://schemas.microsoft.com/office/drawing/2014/main" val="392324398"/>
                    </a:ext>
                  </a:extLst>
                </a:gridCol>
                <a:gridCol w="8167816">
                  <a:extLst>
                    <a:ext uri="{9D8B030D-6E8A-4147-A177-3AD203B41FA5}">
                      <a16:colId xmlns:a16="http://schemas.microsoft.com/office/drawing/2014/main" val="3542095450"/>
                    </a:ext>
                  </a:extLst>
                </a:gridCol>
              </a:tblGrid>
              <a:tr h="1739330"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i="1" u="sng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Rounded MT Bold" panose="020F0704030504030204" pitchFamily="34" charset="77"/>
                          <a:ea typeface="+mn-ea"/>
                          <a:cs typeface="Arial" panose="020B0604020202020204" pitchFamily="34" charset="0"/>
                        </a:rPr>
                        <a:t>COMMISSION 1</a:t>
                      </a:r>
                      <a:endParaRPr lang="fr-FR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Rounded MT Bold" panose="020F0704030504030204" pitchFamily="34" charset="77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fr-FR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fr-FR" sz="2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Rounded MT Bold" panose="020F0704030504030204" pitchFamily="34" charset="77"/>
                          <a:ea typeface="+mn-ea"/>
                          <a:cs typeface="Arial" panose="020B0604020202020204" pitchFamily="34" charset="0"/>
                        </a:rPr>
                        <a:t>Statistiques, prospectives et planification</a:t>
                      </a:r>
                      <a:r>
                        <a:rPr lang="en-US" sz="28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Rounded MT Bold" panose="020F0704030504030204" pitchFamily="34" charset="77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7600984"/>
                  </a:ext>
                </a:extLst>
              </a:tr>
              <a:tr h="82611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Budgétisation sensible au climat et à l’environnement dans le contexte du budget de programme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1548855"/>
                  </a:ext>
                </a:extLst>
              </a:tr>
            </a:tbl>
          </a:graphicData>
        </a:graphic>
      </p:graphicFrame>
      <p:pic>
        <p:nvPicPr>
          <p:cNvPr id="8" name="Picture 7" descr="A map of africa with white lines&#10;&#10;Description automatically generated">
            <a:extLst>
              <a:ext uri="{FF2B5EF4-FFF2-40B4-BE49-F238E27FC236}">
                <a16:creationId xmlns:a16="http://schemas.microsoft.com/office/drawing/2014/main" id="{70064C0F-BC49-1FCC-E0A3-24D08669F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995" y="902043"/>
            <a:ext cx="2290119" cy="265541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1B4BA98-2DA1-7626-4CBD-832F14EEEF9B}"/>
              </a:ext>
            </a:extLst>
          </p:cNvPr>
          <p:cNvSpPr txBox="1"/>
          <p:nvPr/>
        </p:nvSpPr>
        <p:spPr>
          <a:xfrm>
            <a:off x="934995" y="3557459"/>
            <a:ext cx="1032201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1000" b="1" kern="1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4000" b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fr-FR" sz="3200" b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artage d’expérience et bonnes pratiques </a:t>
            </a:r>
          </a:p>
          <a:p>
            <a:pPr algn="ctr"/>
            <a:r>
              <a:rPr lang="fr-FR" sz="3200" b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matière de réforme budgétaire</a:t>
            </a:r>
            <a:br>
              <a:rPr lang="fr-FR" sz="3200" b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FR" sz="3200" b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Togo –</a:t>
            </a:r>
            <a:endParaRPr lang="en-US" sz="3200" b="1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ED2684-B167-F0CF-3A74-000201DD2C02}"/>
              </a:ext>
            </a:extLst>
          </p:cNvPr>
          <p:cNvSpPr txBox="1"/>
          <p:nvPr/>
        </p:nvSpPr>
        <p:spPr>
          <a:xfrm>
            <a:off x="967946" y="5705043"/>
            <a:ext cx="103220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M. ASSIGNON Kokou Mawudoudzi, Inspecteur Central du Trésor à la Direction générale du budget et des finances (DGBF), membre du noyau des experts budget vert à la DGBF</a:t>
            </a:r>
            <a:endParaRPr lang="en-US" sz="2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263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africa with white lines and a blue background&#10;&#10;Description automatically generated">
            <a:extLst>
              <a:ext uri="{FF2B5EF4-FFF2-40B4-BE49-F238E27FC236}">
                <a16:creationId xmlns:a16="http://schemas.microsoft.com/office/drawing/2014/main" id="{A6629E75-F29B-2CFB-0D58-96BA2D475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756" y="613318"/>
            <a:ext cx="4519083" cy="39266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B0A771-6D9A-11AC-7B35-BF83BDBC32D3}"/>
              </a:ext>
            </a:extLst>
          </p:cNvPr>
          <p:cNvSpPr txBox="1"/>
          <p:nvPr/>
        </p:nvSpPr>
        <p:spPr>
          <a:xfrm>
            <a:off x="2086104" y="4873522"/>
            <a:ext cx="8398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Rounded MT Bold" panose="020F0704030504030204" pitchFamily="34" charset="77"/>
              </a:rPr>
              <a:t>MERCI POUR VOTRE ATTENTION</a:t>
            </a:r>
          </a:p>
        </p:txBody>
      </p:sp>
      <p:pic>
        <p:nvPicPr>
          <p:cNvPr id="2" name="Picture 15">
            <a:extLst>
              <a:ext uri="{FF2B5EF4-FFF2-40B4-BE49-F238E27FC236}">
                <a16:creationId xmlns:a16="http://schemas.microsoft.com/office/drawing/2014/main" id="{0A1FAFA2-AB34-3DC2-029D-ABDCE49AD9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409" t="58786" r="44624" b="10631"/>
          <a:stretch/>
        </p:blipFill>
        <p:spPr>
          <a:xfrm>
            <a:off x="5422771" y="613318"/>
            <a:ext cx="6520185" cy="40478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011C65-B54F-B121-A62F-76E54B5373A6}"/>
              </a:ext>
            </a:extLst>
          </p:cNvPr>
          <p:cNvSpPr txBox="1"/>
          <p:nvPr/>
        </p:nvSpPr>
        <p:spPr>
          <a:xfrm>
            <a:off x="613755" y="6072038"/>
            <a:ext cx="11228839" cy="373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14" fontAlgn="b"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solidFill>
                  <a:srgbClr val="0070C0"/>
                </a:solidFill>
              </a:rPr>
              <a:t>Sites de </a:t>
            </a:r>
            <a:r>
              <a:rPr lang="fr-FR" sz="2000" dirty="0">
                <a:solidFill>
                  <a:srgbClr val="0070C0"/>
                </a:solidFill>
              </a:rPr>
              <a:t>publication</a:t>
            </a:r>
            <a:r>
              <a:rPr lang="fr-FR" dirty="0">
                <a:solidFill>
                  <a:srgbClr val="0070C0"/>
                </a:solidFill>
              </a:rPr>
              <a:t> : </a:t>
            </a:r>
            <a:r>
              <a:rPr lang="en-US" sz="1800" b="1" i="1" dirty="0">
                <a:solidFill>
                  <a:srgbClr val="0070C0"/>
                </a:solidFill>
              </a:rPr>
              <a:t>https://togoreforme.gouv.tg</a:t>
            </a:r>
            <a:r>
              <a:rPr lang="fr-FR" sz="1800" b="1" i="1" dirty="0">
                <a:solidFill>
                  <a:srgbClr val="0070C0"/>
                </a:solidFill>
              </a:rPr>
              <a:t> </a:t>
            </a:r>
            <a:r>
              <a:rPr lang="fr-FR" b="1" i="1" dirty="0">
                <a:solidFill>
                  <a:srgbClr val="0070C0"/>
                </a:solidFill>
              </a:rPr>
              <a:t>;</a:t>
            </a:r>
            <a:r>
              <a:rPr lang="fr-FR" sz="1800" b="1" i="1" dirty="0">
                <a:solidFill>
                  <a:srgbClr val="0070C0"/>
                </a:solidFill>
              </a:rPr>
              <a:t> </a:t>
            </a:r>
            <a:r>
              <a:rPr lang="fr-FR" sz="1800" b="1" i="1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https://finances.gouv.tg</a:t>
            </a:r>
            <a:r>
              <a:rPr lang="fr-FR" sz="1800" b="1" i="1" dirty="0">
                <a:solidFill>
                  <a:srgbClr val="0070C0"/>
                </a:solidFill>
              </a:rPr>
              <a:t> et https://www.dgbftg.org</a:t>
            </a:r>
          </a:p>
        </p:txBody>
      </p:sp>
    </p:spTree>
    <p:extLst>
      <p:ext uri="{BB962C8B-B14F-4D97-AF65-F5344CB8AC3E}">
        <p14:creationId xmlns:p14="http://schemas.microsoft.com/office/powerpoint/2010/main" val="4096696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61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FDD0D67-D817-0008-5D1C-8B166F555964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929640" y="102235"/>
            <a:ext cx="10515600" cy="650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0">
            <a:noAutofit/>
          </a:bodyPr>
          <a:lstStyle/>
          <a:p>
            <a:pPr algn="ctr"/>
            <a:r>
              <a:rPr lang="fr-FR" sz="3200" dirty="0">
                <a:latin typeface="Arial Black" pitchFamily="34" charset="0"/>
              </a:rPr>
              <a:t>I- Conception et contenu des réformes (1/2)</a:t>
            </a:r>
            <a:br>
              <a:rPr lang="fr-FR" sz="3200" dirty="0">
                <a:latin typeface="Arial Black" pitchFamily="34" charset="0"/>
              </a:rPr>
            </a:br>
            <a:endParaRPr lang="fr-FR" sz="2400" dirty="0">
              <a:latin typeface="Arial Black" pitchFamily="34" charset="0"/>
            </a:endParaRPr>
          </a:p>
        </p:txBody>
      </p:sp>
      <p:sp>
        <p:nvSpPr>
          <p:cNvPr id="4" name="Content Placeholder 15">
            <a:extLst>
              <a:ext uri="{FF2B5EF4-FFF2-40B4-BE49-F238E27FC236}">
                <a16:creationId xmlns:a16="http://schemas.microsoft.com/office/drawing/2014/main" id="{67FA23E2-B8E9-1C94-4D4D-857597C1FBF7}"/>
              </a:ext>
            </a:extLst>
          </p:cNvPr>
          <p:cNvSpPr txBox="1">
            <a:spLocks/>
          </p:cNvSpPr>
          <p:nvPr/>
        </p:nvSpPr>
        <p:spPr>
          <a:xfrm>
            <a:off x="332713" y="641350"/>
            <a:ext cx="11526571" cy="58832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607" indent="-195987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66481" indent="-26725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26835" indent="-15873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>
                <a:solidFill>
                  <a:schemeClr val="tx1"/>
                </a:solidFill>
                <a:latin typeface="+mn-lt"/>
              </a:defRPr>
            </a:lvl9pPr>
          </a:lstStyle>
          <a:p>
            <a:pPr algn="just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fr-F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Nécessité de prendre en compte les aspects climatiques et environnementaux dans la GFP</a:t>
            </a:r>
          </a:p>
          <a:p>
            <a:pPr algn="just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 fontAlgn="auto">
              <a:lnSpc>
                <a:spcPct val="120000"/>
              </a:lnSpc>
              <a:spcAft>
                <a:spcPts val="0"/>
              </a:spcAft>
              <a:defRPr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auto">
              <a:lnSpc>
                <a:spcPct val="120000"/>
              </a:lnSpc>
              <a:spcAft>
                <a:spcPts val="0"/>
              </a:spcAft>
              <a:defRPr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auto">
              <a:lnSpc>
                <a:spcPct val="120000"/>
              </a:lnSpc>
              <a:spcAft>
                <a:spcPts val="0"/>
              </a:spcAft>
              <a:defRPr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auto">
              <a:lnSpc>
                <a:spcPct val="120000"/>
              </a:lnSpc>
              <a:spcAft>
                <a:spcPts val="0"/>
              </a:spcAft>
              <a:defRPr/>
            </a:pPr>
            <a:endParaRPr lang="fr-FR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id="{16606CCC-2695-93B0-5EB7-2453233118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9007558"/>
              </p:ext>
            </p:extLst>
          </p:nvPr>
        </p:nvGraphicFramePr>
        <p:xfrm>
          <a:off x="332713" y="1055884"/>
          <a:ext cx="11526571" cy="58021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22014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61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FDD0D67-D817-0008-5D1C-8B166F555964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929640" y="102235"/>
            <a:ext cx="10515600" cy="650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0">
            <a:noAutofit/>
          </a:bodyPr>
          <a:lstStyle/>
          <a:p>
            <a:pPr algn="ctr"/>
            <a:r>
              <a:rPr lang="fr-FR" sz="3200" dirty="0">
                <a:latin typeface="Arial Black" pitchFamily="34" charset="0"/>
              </a:rPr>
              <a:t>I- Conception et contenu des réformes (2/2)</a:t>
            </a:r>
            <a:br>
              <a:rPr lang="fr-FR" sz="3200" dirty="0">
                <a:latin typeface="Arial Black" pitchFamily="34" charset="0"/>
              </a:rPr>
            </a:br>
            <a:endParaRPr lang="fr-FR" sz="2400" dirty="0">
              <a:latin typeface="Arial Black" pitchFamily="34" charset="0"/>
            </a:endParaRPr>
          </a:p>
        </p:txBody>
      </p:sp>
      <p:sp>
        <p:nvSpPr>
          <p:cNvPr id="4" name="Content Placeholder 15">
            <a:extLst>
              <a:ext uri="{FF2B5EF4-FFF2-40B4-BE49-F238E27FC236}">
                <a16:creationId xmlns:a16="http://schemas.microsoft.com/office/drawing/2014/main" id="{67FA23E2-B8E9-1C94-4D4D-857597C1FBF7}"/>
              </a:ext>
            </a:extLst>
          </p:cNvPr>
          <p:cNvSpPr txBox="1">
            <a:spLocks/>
          </p:cNvSpPr>
          <p:nvPr/>
        </p:nvSpPr>
        <p:spPr>
          <a:xfrm>
            <a:off x="332713" y="641350"/>
            <a:ext cx="11526571" cy="58832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607" indent="-195987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66481" indent="-26725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26835" indent="-15873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>
                <a:solidFill>
                  <a:schemeClr val="tx1"/>
                </a:solidFill>
                <a:latin typeface="+mn-lt"/>
              </a:defRPr>
            </a:lvl9pPr>
          </a:lstStyle>
          <a:p>
            <a:pPr algn="just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Expériences réussies de la mise en œuvre du Budget programme et du budget sensible au genre, au budget vert avec l’encadrement de la conseillère résidente du FMI </a:t>
            </a:r>
          </a:p>
          <a:p>
            <a:pPr algn="just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 fontAlgn="auto">
              <a:lnSpc>
                <a:spcPct val="120000"/>
              </a:lnSpc>
              <a:spcAft>
                <a:spcPts val="0"/>
              </a:spcAft>
              <a:defRPr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auto">
              <a:lnSpc>
                <a:spcPct val="120000"/>
              </a:lnSpc>
              <a:spcAft>
                <a:spcPts val="0"/>
              </a:spcAft>
              <a:defRPr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auto">
              <a:lnSpc>
                <a:spcPct val="120000"/>
              </a:lnSpc>
              <a:spcAft>
                <a:spcPts val="0"/>
              </a:spcAft>
              <a:defRPr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auto">
              <a:lnSpc>
                <a:spcPct val="120000"/>
              </a:lnSpc>
              <a:spcAft>
                <a:spcPts val="0"/>
              </a:spcAft>
              <a:defRPr/>
            </a:pPr>
            <a:endParaRPr lang="fr-FR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6F6CD5BE-7014-CDDD-EDD6-62239EA17F4A}"/>
              </a:ext>
            </a:extLst>
          </p:cNvPr>
          <p:cNvCxnSpPr>
            <a:cxnSpLocks/>
          </p:cNvCxnSpPr>
          <p:nvPr/>
        </p:nvCxnSpPr>
        <p:spPr>
          <a:xfrm flipV="1">
            <a:off x="571500" y="1857626"/>
            <a:ext cx="1614139" cy="1444374"/>
          </a:xfrm>
          <a:prstGeom prst="straightConnector1">
            <a:avLst/>
          </a:prstGeom>
          <a:ln w="476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C43958D2-E2FD-F23A-1CF4-0B05254137BF}"/>
              </a:ext>
            </a:extLst>
          </p:cNvPr>
          <p:cNvCxnSpPr>
            <a:cxnSpLocks/>
          </p:cNvCxnSpPr>
          <p:nvPr/>
        </p:nvCxnSpPr>
        <p:spPr>
          <a:xfrm>
            <a:off x="762151" y="4572000"/>
            <a:ext cx="1551688" cy="1199552"/>
          </a:xfrm>
          <a:prstGeom prst="straightConnector1">
            <a:avLst/>
          </a:prstGeom>
          <a:ln w="476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5A213BEA-F5F7-E74E-C113-E9002E0DBDC6}"/>
              </a:ext>
            </a:extLst>
          </p:cNvPr>
          <p:cNvSpPr/>
          <p:nvPr/>
        </p:nvSpPr>
        <p:spPr>
          <a:xfrm>
            <a:off x="2397511" y="1455382"/>
            <a:ext cx="9395855" cy="21844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BP et BSG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Bonne organisation des acteurs avec  des experts BP et BSG avec une équipe de coordination à la DGBF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Elaboration des outils dont le guide BP  et un manuel BSG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Définition des cadres de performances des programmes de tous les ministères avec leur PAP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Existence d’un modèle Excel d’élaboration du BP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Reporting</a:t>
            </a:r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budgétaire et comptable du BP sous le prisme du genre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Conception d’un outil de marquage BSG en étroite connexion avec le  BP et le BV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6C20AC0-CAD3-0818-89C1-0980A45EE4E3}"/>
              </a:ext>
            </a:extLst>
          </p:cNvPr>
          <p:cNvSpPr/>
          <p:nvPr/>
        </p:nvSpPr>
        <p:spPr>
          <a:xfrm>
            <a:off x="2397511" y="3850639"/>
            <a:ext cx="9545445" cy="2919015"/>
          </a:xfrm>
          <a:prstGeom prst="rect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Budget vert </a:t>
            </a:r>
            <a:endParaRPr lang="fr-FR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Définition de la méthodologie de BV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Définition </a:t>
            </a:r>
            <a:r>
              <a:rPr lang="fr-FR" sz="1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arbre de décision</a:t>
            </a:r>
            <a:endParaRPr lang="fr-FR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altLang="fr-FR" sz="1600" kern="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Création dans le SI des codes qui vont permettre de suivre l’élaboration, l’exécution et le reporting budgétaire et comptable des dépenses liées au CC et à l’environnement.</a:t>
            </a:r>
            <a:endParaRPr lang="fr-FR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Intégration des CC dans les cadres de performances : Objectifs indicateurs, résultats et cibles verts et introduction d’une action budgétaire verte dans le programme de soutien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Canevas de marquage BV (le marquage des dépenses genre s’effectue sur 1 seul segment  (genre), celui des dépenses vertes (très complexe mais plus complet  s’effectue sur 6 segments)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8A08E4-7BDB-FE2A-899A-51144A987C90}"/>
              </a:ext>
            </a:extLst>
          </p:cNvPr>
          <p:cNvSpPr txBox="1"/>
          <p:nvPr/>
        </p:nvSpPr>
        <p:spPr>
          <a:xfrm>
            <a:off x="88901" y="3429000"/>
            <a:ext cx="230861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BP et BSG : opportunités pour le BV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096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61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FDD0D67-D817-0008-5D1C-8B166F555964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929640" y="102235"/>
            <a:ext cx="10515600" cy="650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0">
            <a:noAutofit/>
          </a:bodyPr>
          <a:lstStyle/>
          <a:p>
            <a:pPr algn="ctr"/>
            <a:r>
              <a:rPr lang="fr-FR" sz="2800" dirty="0">
                <a:latin typeface="Arial Black" pitchFamily="34" charset="0"/>
              </a:rPr>
              <a:t>II- Mise en œuvre de la réforme (1/3)</a:t>
            </a:r>
          </a:p>
        </p:txBody>
      </p:sp>
      <p:sp>
        <p:nvSpPr>
          <p:cNvPr id="4" name="Content Placeholder 15">
            <a:extLst>
              <a:ext uri="{FF2B5EF4-FFF2-40B4-BE49-F238E27FC236}">
                <a16:creationId xmlns:a16="http://schemas.microsoft.com/office/drawing/2014/main" id="{67FA23E2-B8E9-1C94-4D4D-857597C1FBF7}"/>
              </a:ext>
            </a:extLst>
          </p:cNvPr>
          <p:cNvSpPr txBox="1">
            <a:spLocks/>
          </p:cNvSpPr>
          <p:nvPr/>
        </p:nvSpPr>
        <p:spPr>
          <a:xfrm>
            <a:off x="332713" y="641350"/>
            <a:ext cx="11526571" cy="58832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607" indent="-195987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66481" indent="-26725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26835" indent="-15873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>
                <a:solidFill>
                  <a:schemeClr val="tx1"/>
                </a:solidFill>
                <a:latin typeface="+mn-lt"/>
              </a:defRPr>
            </a:lvl9pPr>
          </a:lstStyle>
          <a:p>
            <a:pPr algn="just" fontAlgn="auto">
              <a:lnSpc>
                <a:spcPct val="120000"/>
              </a:lnSpc>
              <a:spcAft>
                <a:spcPts val="0"/>
              </a:spcAft>
              <a:defRPr/>
            </a:pPr>
            <a:endParaRPr lang="fr-FR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id="{F56C95FF-9E34-5D10-91AD-911064C39A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7892704"/>
              </p:ext>
            </p:extLst>
          </p:nvPr>
        </p:nvGraphicFramePr>
        <p:xfrm>
          <a:off x="-285530" y="885846"/>
          <a:ext cx="11347705" cy="5394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35452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61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FDD0D67-D817-0008-5D1C-8B166F555964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99441" y="95566"/>
            <a:ext cx="10662920" cy="650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0">
            <a:noAutofit/>
          </a:bodyPr>
          <a:lstStyle/>
          <a:p>
            <a:pPr algn="ctr"/>
            <a:r>
              <a:rPr lang="fr-FR" sz="2400" dirty="0">
                <a:latin typeface="Arial Black" pitchFamily="34" charset="0"/>
              </a:rPr>
              <a:t>II- Mise en œuvre de la réforme </a:t>
            </a:r>
            <a:br>
              <a:rPr lang="fr-FR" sz="2400" dirty="0">
                <a:latin typeface="Arial Black" pitchFamily="34" charset="0"/>
              </a:rPr>
            </a:br>
            <a:r>
              <a:rPr lang="fr-FR" sz="2400" dirty="0">
                <a:latin typeface="Arial Black" pitchFamily="34" charset="0"/>
              </a:rPr>
              <a:t>Efforts et résultats (2/3)</a:t>
            </a:r>
          </a:p>
        </p:txBody>
      </p:sp>
      <p:sp>
        <p:nvSpPr>
          <p:cNvPr id="4" name="Content Placeholder 15">
            <a:extLst>
              <a:ext uri="{FF2B5EF4-FFF2-40B4-BE49-F238E27FC236}">
                <a16:creationId xmlns:a16="http://schemas.microsoft.com/office/drawing/2014/main" id="{67FA23E2-B8E9-1C94-4D4D-857597C1FBF7}"/>
              </a:ext>
            </a:extLst>
          </p:cNvPr>
          <p:cNvSpPr txBox="1">
            <a:spLocks/>
          </p:cNvSpPr>
          <p:nvPr/>
        </p:nvSpPr>
        <p:spPr>
          <a:xfrm>
            <a:off x="332714" y="641351"/>
            <a:ext cx="11526571" cy="58832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607" indent="-195987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66481" indent="-26725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26835" indent="-15873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>
                <a:solidFill>
                  <a:schemeClr val="tx1"/>
                </a:solidFill>
                <a:latin typeface="+mn-lt"/>
              </a:defRPr>
            </a:lvl9pPr>
          </a:lstStyle>
          <a:p>
            <a:pPr algn="just" fontAlgn="auto">
              <a:lnSpc>
                <a:spcPct val="120000"/>
              </a:lnSpc>
              <a:spcAft>
                <a:spcPts val="0"/>
              </a:spcAft>
              <a:defRPr/>
            </a:pPr>
            <a:endParaRPr lang="fr-FR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B59A96-8E1E-5F5C-D683-ED5C6734FBE1}"/>
              </a:ext>
            </a:extLst>
          </p:cNvPr>
          <p:cNvSpPr/>
          <p:nvPr/>
        </p:nvSpPr>
        <p:spPr>
          <a:xfrm>
            <a:off x="420624" y="1904683"/>
            <a:ext cx="3669147" cy="4726033"/>
          </a:xfrm>
          <a:prstGeom prst="rect">
            <a:avLst/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8900" indent="-8890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Organisation ministérielle : Choix du MEF qui est le Lead, un  </a:t>
            </a:r>
            <a:r>
              <a:rPr lang="fr-FR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-lead : le ministère de l’environnement et le ministère support incontournable : Ministère de la planification  ( trio de succès : MEF-plan-environnement)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Coordination  technique par Direction du budget DGBF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Désignation des ministères pilotes,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Mise en place d’un noyau d’experts nationaux	</a:t>
            </a:r>
          </a:p>
          <a:p>
            <a:pPr marL="88900" indent="-8890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Engagement de la commission finances publiques et de la commission climat et protection de l’environnement de l’AN, </a:t>
            </a:r>
          </a:p>
          <a:p>
            <a:pPr marL="88900" indent="-8890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Media, société civile, collectivités territoriales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Appui technique rapprochée du FMI  (Conseillère)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Participation des acteurs du </a:t>
            </a:r>
            <a:r>
              <a:rPr lang="fr-FR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bv</a:t>
            </a: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des informaticiens à tout le processus BV</a:t>
            </a:r>
          </a:p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F81F370-49AE-7F6A-59A6-419ED95FCD78}"/>
              </a:ext>
            </a:extLst>
          </p:cNvPr>
          <p:cNvSpPr/>
          <p:nvPr/>
        </p:nvSpPr>
        <p:spPr>
          <a:xfrm>
            <a:off x="697203" y="823099"/>
            <a:ext cx="3490331" cy="1004926"/>
          </a:xfrm>
          <a:prstGeom prst="ellipse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i="1" dirty="0">
                <a:solidFill>
                  <a:schemeClr val="tx1"/>
                </a:solidFill>
                <a:cs typeface="Arial"/>
              </a:rPr>
              <a:t> Rôles clé des acteurs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62A14BE-5F5E-0739-5316-4366AE48DF0D}"/>
              </a:ext>
            </a:extLst>
          </p:cNvPr>
          <p:cNvSpPr/>
          <p:nvPr/>
        </p:nvSpPr>
        <p:spPr>
          <a:xfrm>
            <a:off x="4307619" y="860406"/>
            <a:ext cx="3745730" cy="1004926"/>
          </a:xfrm>
          <a:prstGeom prst="ellipse">
            <a:avLst/>
          </a:prstGeom>
          <a:solidFill>
            <a:srgbClr val="FFC0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i="1" dirty="0">
                <a:solidFill>
                  <a:schemeClr val="tx1"/>
                </a:solidFill>
                <a:cs typeface="Arial"/>
              </a:rPr>
              <a:t>Mise en œuvres  des recommandations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0E1183A-1DD3-E0EF-0E63-F9264FDAC107}"/>
              </a:ext>
            </a:extLst>
          </p:cNvPr>
          <p:cNvSpPr/>
          <p:nvPr/>
        </p:nvSpPr>
        <p:spPr>
          <a:xfrm>
            <a:off x="8271198" y="962170"/>
            <a:ext cx="3745730" cy="1004926"/>
          </a:xfrm>
          <a:prstGeom prst="ellipse">
            <a:avLst/>
          </a:prstGeom>
          <a:solidFill>
            <a:srgbClr val="16A907">
              <a:alpha val="3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Préparation budgétaire	</a:t>
            </a:r>
            <a:r>
              <a:rPr lang="fr-FR" b="1">
                <a:solidFill>
                  <a:schemeClr val="tx1"/>
                </a:solidFill>
              </a:rPr>
              <a:t>	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56E5607-002B-0304-93C2-4BA92436C554}"/>
              </a:ext>
            </a:extLst>
          </p:cNvPr>
          <p:cNvSpPr/>
          <p:nvPr/>
        </p:nvSpPr>
        <p:spPr>
          <a:xfrm>
            <a:off x="4089772" y="2014322"/>
            <a:ext cx="4181425" cy="4510304"/>
          </a:xfrm>
          <a:prstGeom prst="rect">
            <a:avLst/>
          </a:prstGeom>
          <a:solidFill>
            <a:srgbClr val="FFC000">
              <a:alpha val="3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fr-FR" sz="13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Assurer un diagnostic pour déterminer les préalables à la budgétisation sensible au climat </a:t>
            </a:r>
          </a:p>
          <a:p>
            <a:pPr marL="285750" indent="-285750" algn="just" fontAlgn="b">
              <a:spcBef>
                <a:spcPts val="1200"/>
              </a:spcBef>
              <a:buClr>
                <a:schemeClr val="tx2">
                  <a:lumMod val="60000"/>
                  <a:lumOff val="40000"/>
                </a:schemeClr>
              </a:buClr>
              <a:buSzPct val="120000"/>
              <a:buFont typeface="Wingdings" panose="05000000000000000000" pitchFamily="2" charset="2"/>
              <a:buChar char="ü"/>
              <a:tabLst>
                <a:tab pos="406400" algn="l"/>
              </a:tabLst>
            </a:pPr>
            <a:r>
              <a:rPr lang="fr-FR" sz="13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Elaborer un plan d’action, assorti de recommandations;</a:t>
            </a:r>
            <a:endParaRPr lang="en-US" sz="13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fontAlgn="b">
              <a:spcBef>
                <a:spcPts val="1200"/>
              </a:spcBef>
              <a:spcAft>
                <a:spcPts val="1200"/>
              </a:spcAft>
              <a:buClr>
                <a:schemeClr val="tx2">
                  <a:lumMod val="60000"/>
                  <a:lumOff val="40000"/>
                </a:schemeClr>
              </a:buClr>
              <a:buSzPct val="120000"/>
              <a:buFont typeface="Wingdings" panose="05000000000000000000" pitchFamily="2" charset="2"/>
              <a:buChar char="ü"/>
              <a:tabLst>
                <a:tab pos="406400" algn="l"/>
              </a:tabLst>
            </a:pPr>
            <a:r>
              <a:rPr lang="fr-FR" sz="13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Renforcer les capacités des acteurs pour la BSC avec des exemples de retours d’expériences pays.</a:t>
            </a:r>
          </a:p>
          <a:p>
            <a:pPr marL="285750" indent="-285750" algn="just" fontAlgn="b">
              <a:spcBef>
                <a:spcPts val="1200"/>
              </a:spcBef>
              <a:spcAft>
                <a:spcPts val="1200"/>
              </a:spcAft>
              <a:buClr>
                <a:schemeClr val="tx2">
                  <a:lumMod val="60000"/>
                  <a:lumOff val="40000"/>
                </a:schemeClr>
              </a:buClr>
              <a:buSzPct val="120000"/>
              <a:buFont typeface="Wingdings" panose="05000000000000000000" pitchFamily="2" charset="2"/>
              <a:buChar char="ü"/>
              <a:tabLst>
                <a:tab pos="406400" algn="l"/>
              </a:tabLst>
            </a:pPr>
            <a:r>
              <a:rPr lang="fr-FR" sz="13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Définition des axes et segments de la BV : 2 axes décomposés en  6 segments</a:t>
            </a:r>
          </a:p>
          <a:p>
            <a:pPr marL="285750" indent="-285750" algn="just" fontAlgn="b">
              <a:spcBef>
                <a:spcPts val="1200"/>
              </a:spcBef>
              <a:spcAft>
                <a:spcPts val="1200"/>
              </a:spcAft>
              <a:buClr>
                <a:schemeClr val="tx2">
                  <a:lumMod val="60000"/>
                  <a:lumOff val="40000"/>
                </a:schemeClr>
              </a:buClr>
              <a:buSzPct val="120000"/>
              <a:buFont typeface="Wingdings" panose="05000000000000000000" pitchFamily="2" charset="2"/>
              <a:buChar char="ü"/>
              <a:tabLst>
                <a:tab pos="406400" algn="l"/>
              </a:tabLst>
            </a:pPr>
            <a:r>
              <a:rPr lang="fr-FR" sz="13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Intégration de la problématique des cc et envi dans  tout le processus programmation, budgétisation, et bientôt de suivi de l’exécution, </a:t>
            </a:r>
            <a:r>
              <a:rPr lang="fr-FR" sz="13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reporting</a:t>
            </a:r>
            <a:r>
              <a:rPr lang="fr-FR" sz="13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dans la formulation des nouveaux projets et programmes de développement (PIP) afin  que les conventions des projets intègrent le cc tout comme le genre. </a:t>
            </a:r>
            <a:endParaRPr lang="en-US" sz="13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238C836-4C66-D786-5394-920D672DF9E1}"/>
              </a:ext>
            </a:extLst>
          </p:cNvPr>
          <p:cNvSpPr/>
          <p:nvPr/>
        </p:nvSpPr>
        <p:spPr>
          <a:xfrm>
            <a:off x="8445190" y="2014321"/>
            <a:ext cx="3575825" cy="4726033"/>
          </a:xfrm>
          <a:prstGeom prst="rect">
            <a:avLst/>
          </a:prstGeom>
          <a:solidFill>
            <a:srgbClr val="16A907">
              <a:alpha val="3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defTabSz="914314" fontAlgn="b"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Conception canevas de marquage des dépenses du BV</a:t>
            </a:r>
          </a:p>
          <a:p>
            <a:pPr marL="342900" indent="-342900" defTabSz="914314" fontAlgn="b"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Prise en compte du climat et environnement dans le DPBEP</a:t>
            </a:r>
          </a:p>
          <a:p>
            <a:pPr marL="342900" indent="-342900" defTabSz="914314" fontAlgn="b"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Intégration cc  dans les documents encadrant l’élaboration du budget (DPBEP, lettre de cadrage du Premier ministre (PM), lettre de conférence budgétaire),</a:t>
            </a:r>
          </a:p>
          <a:p>
            <a:pPr marL="342900" indent="-342900" defTabSz="914314" fontAlgn="b"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Débat d’orientation budgétaire DOB sous l’angle du CC &amp; </a:t>
            </a:r>
            <a:r>
              <a:rPr lang="fr-FR" sz="14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</a:t>
            </a:r>
            <a:r>
              <a:rPr lang="fr-FR" sz="1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fr-FR" sz="1400" u="none" strike="noStrike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DOB)</a:t>
            </a:r>
          </a:p>
          <a:p>
            <a:pPr marL="342900" indent="-342900" defTabSz="914314" fontAlgn="b">
              <a:buFont typeface="Wingdings" panose="05000000000000000000" pitchFamily="2" charset="2"/>
              <a:buChar char="Ø"/>
            </a:pPr>
            <a:r>
              <a:rPr lang="fr-FR" sz="1400" u="none" strike="noStrike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Elaboration de « l'exposé des motifs de la loi de finances » comportant de nombreuses dispositions sur climat et environ</a:t>
            </a:r>
            <a:endParaRPr lang="fr-FR" sz="1400" u="none" strike="noStrike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914314" fontAlgn="b"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 budget vert 2024-2026 </a:t>
            </a:r>
            <a:r>
              <a:rPr lang="fr-FR" sz="1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annexe au PLF</a:t>
            </a:r>
            <a:endParaRPr lang="fr-FR" sz="1400" u="none" strike="noStrike" kern="1200" dirty="0">
              <a:solidFill>
                <a:schemeClr val="dk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914314" fontAlgn="b">
              <a:buFont typeface="Wingdings" panose="05000000000000000000" pitchFamily="2" charset="2"/>
              <a:buChar char="Ø"/>
            </a:pPr>
            <a:r>
              <a:rPr lang="fr-FR" sz="1400" u="none" strike="noStrike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Examen du projet de loi de finances (PLF) sous l’angle du </a:t>
            </a:r>
            <a:r>
              <a:rPr lang="fr-FR" sz="1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 &amp; </a:t>
            </a:r>
            <a:r>
              <a:rPr lang="fr-FR" sz="14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</a:t>
            </a:r>
            <a:r>
              <a:rPr lang="fr-FR" sz="1400" u="none" strike="noStrike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 defTabSz="914314" fontAlgn="b">
              <a:buFont typeface="Wingdings" panose="05000000000000000000" pitchFamily="2" charset="2"/>
              <a:buChar char="Ø"/>
            </a:pPr>
            <a:endParaRPr lang="fr-FR" sz="1400" u="none" strike="noStrike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7420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61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5">
            <a:extLst>
              <a:ext uri="{FF2B5EF4-FFF2-40B4-BE49-F238E27FC236}">
                <a16:creationId xmlns:a16="http://schemas.microsoft.com/office/drawing/2014/main" id="{67FA23E2-B8E9-1C94-4D4D-857597C1FBF7}"/>
              </a:ext>
            </a:extLst>
          </p:cNvPr>
          <p:cNvSpPr txBox="1">
            <a:spLocks/>
          </p:cNvSpPr>
          <p:nvPr/>
        </p:nvSpPr>
        <p:spPr>
          <a:xfrm>
            <a:off x="332713" y="641350"/>
            <a:ext cx="11526571" cy="58832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607" indent="-195987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66481" indent="-26725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26835" indent="-15873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>
                <a:solidFill>
                  <a:schemeClr val="tx1"/>
                </a:solidFill>
                <a:latin typeface="+mn-lt"/>
              </a:defRPr>
            </a:lvl9pPr>
          </a:lstStyle>
          <a:p>
            <a:pPr algn="just" fontAlgn="auto">
              <a:lnSpc>
                <a:spcPct val="120000"/>
              </a:lnSpc>
              <a:spcAft>
                <a:spcPts val="0"/>
              </a:spcAft>
              <a:defRPr/>
            </a:pPr>
            <a:endParaRPr lang="fr-FR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Espace réservé du contenu 4">
            <a:extLst>
              <a:ext uri="{FF2B5EF4-FFF2-40B4-BE49-F238E27FC236}">
                <a16:creationId xmlns:a16="http://schemas.microsoft.com/office/drawing/2014/main" id="{07CE9219-03BB-F5B7-F30B-605096E272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769966"/>
              </p:ext>
            </p:extLst>
          </p:nvPr>
        </p:nvGraphicFramePr>
        <p:xfrm>
          <a:off x="325117" y="1308100"/>
          <a:ext cx="11436368" cy="5216518"/>
        </p:xfrm>
        <a:graphic>
          <a:graphicData uri="http://schemas.openxmlformats.org/drawingml/2006/table">
            <a:tbl>
              <a:tblPr/>
              <a:tblGrid>
                <a:gridCol w="577317">
                  <a:extLst>
                    <a:ext uri="{9D8B030D-6E8A-4147-A177-3AD203B41FA5}">
                      <a16:colId xmlns:a16="http://schemas.microsoft.com/office/drawing/2014/main" val="752857976"/>
                    </a:ext>
                  </a:extLst>
                </a:gridCol>
                <a:gridCol w="1337908">
                  <a:extLst>
                    <a:ext uri="{9D8B030D-6E8A-4147-A177-3AD203B41FA5}">
                      <a16:colId xmlns:a16="http://schemas.microsoft.com/office/drawing/2014/main" val="3877135987"/>
                    </a:ext>
                  </a:extLst>
                </a:gridCol>
                <a:gridCol w="769755">
                  <a:extLst>
                    <a:ext uri="{9D8B030D-6E8A-4147-A177-3AD203B41FA5}">
                      <a16:colId xmlns:a16="http://schemas.microsoft.com/office/drawing/2014/main" val="1755670431"/>
                    </a:ext>
                  </a:extLst>
                </a:gridCol>
                <a:gridCol w="668954">
                  <a:extLst>
                    <a:ext uri="{9D8B030D-6E8A-4147-A177-3AD203B41FA5}">
                      <a16:colId xmlns:a16="http://schemas.microsoft.com/office/drawing/2014/main" val="1658875107"/>
                    </a:ext>
                  </a:extLst>
                </a:gridCol>
                <a:gridCol w="888885">
                  <a:extLst>
                    <a:ext uri="{9D8B030D-6E8A-4147-A177-3AD203B41FA5}">
                      <a16:colId xmlns:a16="http://schemas.microsoft.com/office/drawing/2014/main" val="1900810550"/>
                    </a:ext>
                  </a:extLst>
                </a:gridCol>
                <a:gridCol w="439860">
                  <a:extLst>
                    <a:ext uri="{9D8B030D-6E8A-4147-A177-3AD203B41FA5}">
                      <a16:colId xmlns:a16="http://schemas.microsoft.com/office/drawing/2014/main" val="12296383"/>
                    </a:ext>
                  </a:extLst>
                </a:gridCol>
                <a:gridCol w="577317">
                  <a:extLst>
                    <a:ext uri="{9D8B030D-6E8A-4147-A177-3AD203B41FA5}">
                      <a16:colId xmlns:a16="http://schemas.microsoft.com/office/drawing/2014/main" val="1284176779"/>
                    </a:ext>
                  </a:extLst>
                </a:gridCol>
                <a:gridCol w="421533">
                  <a:extLst>
                    <a:ext uri="{9D8B030D-6E8A-4147-A177-3AD203B41FA5}">
                      <a16:colId xmlns:a16="http://schemas.microsoft.com/office/drawing/2014/main" val="3011781266"/>
                    </a:ext>
                  </a:extLst>
                </a:gridCol>
                <a:gridCol w="412369">
                  <a:extLst>
                    <a:ext uri="{9D8B030D-6E8A-4147-A177-3AD203B41FA5}">
                      <a16:colId xmlns:a16="http://schemas.microsoft.com/office/drawing/2014/main" val="3721718804"/>
                    </a:ext>
                  </a:extLst>
                </a:gridCol>
                <a:gridCol w="577317">
                  <a:extLst>
                    <a:ext uri="{9D8B030D-6E8A-4147-A177-3AD203B41FA5}">
                      <a16:colId xmlns:a16="http://schemas.microsoft.com/office/drawing/2014/main" val="2928496079"/>
                    </a:ext>
                  </a:extLst>
                </a:gridCol>
                <a:gridCol w="678118">
                  <a:extLst>
                    <a:ext uri="{9D8B030D-6E8A-4147-A177-3AD203B41FA5}">
                      <a16:colId xmlns:a16="http://schemas.microsoft.com/office/drawing/2014/main" val="2072453372"/>
                    </a:ext>
                  </a:extLst>
                </a:gridCol>
                <a:gridCol w="678118">
                  <a:extLst>
                    <a:ext uri="{9D8B030D-6E8A-4147-A177-3AD203B41FA5}">
                      <a16:colId xmlns:a16="http://schemas.microsoft.com/office/drawing/2014/main" val="3827883300"/>
                    </a:ext>
                  </a:extLst>
                </a:gridCol>
                <a:gridCol w="641463">
                  <a:extLst>
                    <a:ext uri="{9D8B030D-6E8A-4147-A177-3AD203B41FA5}">
                      <a16:colId xmlns:a16="http://schemas.microsoft.com/office/drawing/2014/main" val="578352182"/>
                    </a:ext>
                  </a:extLst>
                </a:gridCol>
                <a:gridCol w="558989">
                  <a:extLst>
                    <a:ext uri="{9D8B030D-6E8A-4147-A177-3AD203B41FA5}">
                      <a16:colId xmlns:a16="http://schemas.microsoft.com/office/drawing/2014/main" val="4057295793"/>
                    </a:ext>
                  </a:extLst>
                </a:gridCol>
                <a:gridCol w="430696">
                  <a:extLst>
                    <a:ext uri="{9D8B030D-6E8A-4147-A177-3AD203B41FA5}">
                      <a16:colId xmlns:a16="http://schemas.microsoft.com/office/drawing/2014/main" val="2515127342"/>
                    </a:ext>
                  </a:extLst>
                </a:gridCol>
                <a:gridCol w="430696">
                  <a:extLst>
                    <a:ext uri="{9D8B030D-6E8A-4147-A177-3AD203B41FA5}">
                      <a16:colId xmlns:a16="http://schemas.microsoft.com/office/drawing/2014/main" val="1696824979"/>
                    </a:ext>
                  </a:extLst>
                </a:gridCol>
                <a:gridCol w="558989">
                  <a:extLst>
                    <a:ext uri="{9D8B030D-6E8A-4147-A177-3AD203B41FA5}">
                      <a16:colId xmlns:a16="http://schemas.microsoft.com/office/drawing/2014/main" val="2847548615"/>
                    </a:ext>
                  </a:extLst>
                </a:gridCol>
                <a:gridCol w="788084">
                  <a:extLst>
                    <a:ext uri="{9D8B030D-6E8A-4147-A177-3AD203B41FA5}">
                      <a16:colId xmlns:a16="http://schemas.microsoft.com/office/drawing/2014/main" val="1946122668"/>
                    </a:ext>
                  </a:extLst>
                </a:gridCol>
              </a:tblGrid>
              <a:tr h="41206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CODE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PROGRAMMES/ ACTIONS/ PROJET/ ACTIVITÉS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RESULTATS VERTS ATTENDUS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OBJECTIFS VERTS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INDICATEURS VERTS DE PERFORMANCE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UNITES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CIBLES PREVUES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 rowSpan="2" gridSpan="3"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CIBLES PROJETEES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COUT PAR NATURE </a:t>
                      </a:r>
                      <a:r>
                        <a:rPr lang="fr-F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ECONOMIQUE DE LA DEPENSE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COTATION* DU SEGMENT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897262"/>
                  </a:ext>
                </a:extLst>
              </a:tr>
              <a:tr h="41206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FONCTIONNEMENT </a:t>
                      </a:r>
                    </a:p>
                  </a:txBody>
                  <a:tcPr marL="4381" marR="4381" marT="43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INVESTISSEMENT</a:t>
                      </a:r>
                    </a:p>
                  </a:txBody>
                  <a:tcPr marL="4381" marR="4381" marT="43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4381" marR="4381" marT="43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3040623"/>
                  </a:ext>
                </a:extLst>
              </a:tr>
              <a:tr h="66564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  <a:b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(2023)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N+1</a:t>
                      </a:r>
                      <a:b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(2024)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N+2</a:t>
                      </a:r>
                      <a:b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(2025)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N+3</a:t>
                      </a:r>
                      <a:b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(2026)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PERSONNEL</a:t>
                      </a:r>
                    </a:p>
                  </a:txBody>
                  <a:tcPr marL="4381" marR="4381" marT="43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BIENS ET SERVICE B&amp;S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TRANSFETS ET SUBVENTIONS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HPIP</a:t>
                      </a:r>
                    </a:p>
                  </a:txBody>
                  <a:tcPr marL="4381" marR="4381" marT="43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PIP-RI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PIP-RE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4984081"/>
                  </a:ext>
                </a:extLst>
              </a:tr>
              <a:tr h="19652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17">
                  <a:txBody>
                    <a:bodyPr/>
                    <a:lstStyle/>
                    <a:p>
                      <a:pPr algn="l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MINISTERE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7449501"/>
                  </a:ext>
                </a:extLst>
              </a:tr>
              <a:tr h="17750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P1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Programme pilotage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4302726"/>
                  </a:ext>
                </a:extLst>
              </a:tr>
              <a:tr h="17750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A1.1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Action 1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3916077"/>
                  </a:ext>
                </a:extLst>
              </a:tr>
              <a:tr h="17750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A1.1.01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Projet/ Activité 1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4648681"/>
                  </a:ext>
                </a:extLst>
              </a:tr>
              <a:tr h="17750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A1.1.02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Projet/ Activité 2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745146"/>
                  </a:ext>
                </a:extLst>
              </a:tr>
              <a:tr h="17750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A1.1.03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Projet/ Activité 3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447577"/>
                  </a:ext>
                </a:extLst>
              </a:tr>
              <a:tr h="17750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…....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447665"/>
                  </a:ext>
                </a:extLst>
              </a:tr>
              <a:tr h="17750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A1.2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Action 2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5525591"/>
                  </a:ext>
                </a:extLst>
              </a:tr>
              <a:tr h="17750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A1.2.01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Projet/ Activité 1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1041099"/>
                  </a:ext>
                </a:extLst>
              </a:tr>
              <a:tr h="17750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A1.2.02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Projet/ Activité 2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5657681"/>
                  </a:ext>
                </a:extLst>
              </a:tr>
              <a:tr h="17750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A1.2.03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Projet/ Activité 3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3652610"/>
                  </a:ext>
                </a:extLst>
              </a:tr>
              <a:tr h="17750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…...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1849795"/>
                  </a:ext>
                </a:extLst>
              </a:tr>
              <a:tr h="17750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A1.3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Action 3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2696296"/>
                  </a:ext>
                </a:extLst>
              </a:tr>
              <a:tr h="17750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…...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1715526"/>
                  </a:ext>
                </a:extLst>
              </a:tr>
              <a:tr h="17750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P2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Programme opérationel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5826821"/>
                  </a:ext>
                </a:extLst>
              </a:tr>
              <a:tr h="15761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A2.1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Action 1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1906459"/>
                  </a:ext>
                </a:extLst>
              </a:tr>
              <a:tr h="17750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A2.1.01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Projet/ Activité 1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993952"/>
                  </a:ext>
                </a:extLst>
              </a:tr>
              <a:tr h="17750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A2.1.02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Projet/ Activité 2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7008552"/>
                  </a:ext>
                </a:extLst>
              </a:tr>
              <a:tr h="17750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A2.1.03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Projet/ Activité 3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1729094"/>
                  </a:ext>
                </a:extLst>
              </a:tr>
              <a:tr h="17750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P3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962165"/>
                  </a:ext>
                </a:extLst>
              </a:tr>
              <a:tr h="17750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…...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81" marR="4381" marT="4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7384751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A8B6528-BC95-848F-6986-31B2F1389AB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99440" y="95566"/>
            <a:ext cx="10739119" cy="106572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0">
            <a:noAutofit/>
          </a:bodyPr>
          <a:lstStyle/>
          <a:p>
            <a:pPr algn="ctr"/>
            <a:r>
              <a:rPr lang="fr-FR" sz="2400" dirty="0">
                <a:latin typeface="Arial Black" pitchFamily="34" charset="0"/>
              </a:rPr>
              <a:t>II- Mise en œuvre de la réforme </a:t>
            </a:r>
            <a:br>
              <a:rPr lang="fr-FR" sz="2400" dirty="0">
                <a:latin typeface="Arial Black" pitchFamily="34" charset="0"/>
              </a:rPr>
            </a:br>
            <a:r>
              <a:rPr lang="fr-FR" sz="2400" dirty="0">
                <a:latin typeface="Arial Black" pitchFamily="34" charset="0"/>
              </a:rPr>
              <a:t>Efforts et résultats (3/3) </a:t>
            </a:r>
            <a:br>
              <a:rPr lang="fr-FR" sz="2400" dirty="0">
                <a:latin typeface="Arial Black" pitchFamily="34" charset="0"/>
              </a:rPr>
            </a:br>
            <a:r>
              <a:rPr lang="fr-FR" sz="2400" b="1" dirty="0">
                <a:latin typeface="Amasis MT Pro Medium" panose="020B0604020202020204" pitchFamily="18" charset="0"/>
              </a:rPr>
              <a:t>Canevas de marquage (annexe à la lettre de cadrage)</a:t>
            </a:r>
            <a:br>
              <a:rPr lang="fr-FR" sz="2400" b="1" dirty="0">
                <a:latin typeface="Amasis MT Pro Medium" panose="020B0604020202020204" pitchFamily="18" charset="0"/>
              </a:rPr>
            </a:br>
            <a:endParaRPr lang="fr-FR" sz="24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08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61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FDD0D67-D817-0008-5D1C-8B166F555964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929640" y="102235"/>
            <a:ext cx="10515600" cy="53911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0">
            <a:noAutofit/>
          </a:bodyPr>
          <a:lstStyle/>
          <a:p>
            <a:pPr algn="ctr"/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III- Risques et difficultés </a:t>
            </a:r>
            <a:br>
              <a:rPr lang="fr-FR" sz="3200" dirty="0"/>
            </a:br>
            <a:br>
              <a:rPr lang="fr-FR" sz="3000" dirty="0">
                <a:solidFill>
                  <a:srgbClr val="FF0000"/>
                </a:solidFill>
                <a:latin typeface="Arial Black" pitchFamily="34" charset="0"/>
              </a:rPr>
            </a:br>
            <a:endParaRPr lang="fr-FR" sz="3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Content Placeholder 15">
            <a:extLst>
              <a:ext uri="{FF2B5EF4-FFF2-40B4-BE49-F238E27FC236}">
                <a16:creationId xmlns:a16="http://schemas.microsoft.com/office/drawing/2014/main" id="{67FA23E2-B8E9-1C94-4D4D-857597C1FBF7}"/>
              </a:ext>
            </a:extLst>
          </p:cNvPr>
          <p:cNvSpPr txBox="1">
            <a:spLocks/>
          </p:cNvSpPr>
          <p:nvPr/>
        </p:nvSpPr>
        <p:spPr>
          <a:xfrm>
            <a:off x="332713" y="641350"/>
            <a:ext cx="11526571" cy="58832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607" indent="-195987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66481" indent="-26725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26835" indent="-15873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>
                <a:solidFill>
                  <a:schemeClr val="tx1"/>
                </a:solidFill>
                <a:latin typeface="+mn-lt"/>
              </a:defRPr>
            </a:lvl9pPr>
          </a:lstStyle>
          <a:p>
            <a:pPr algn="just" fontAlgn="auto">
              <a:lnSpc>
                <a:spcPct val="120000"/>
              </a:lnSpc>
              <a:spcAft>
                <a:spcPts val="0"/>
              </a:spcAft>
              <a:defRPr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auto">
              <a:lnSpc>
                <a:spcPct val="120000"/>
              </a:lnSpc>
              <a:spcAft>
                <a:spcPts val="0"/>
              </a:spcAft>
              <a:defRPr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auto">
              <a:lnSpc>
                <a:spcPct val="120000"/>
              </a:lnSpc>
              <a:spcAft>
                <a:spcPts val="0"/>
              </a:spcAft>
              <a:defRPr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auto">
              <a:lnSpc>
                <a:spcPct val="120000"/>
              </a:lnSpc>
              <a:spcAft>
                <a:spcPts val="0"/>
              </a:spcAft>
              <a:defRPr/>
            </a:pPr>
            <a:endParaRPr lang="fr-FR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366746DF-4BDF-4EDE-F934-D1E802262D39}"/>
              </a:ext>
            </a:extLst>
          </p:cNvPr>
          <p:cNvSpPr txBox="1">
            <a:spLocks/>
          </p:cNvSpPr>
          <p:nvPr/>
        </p:nvSpPr>
        <p:spPr>
          <a:xfrm>
            <a:off x="484072" y="786830"/>
            <a:ext cx="11223851" cy="5819075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8288" lvl="4" indent="698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Travail quasi à base zéro dans l’espace UEMOA (conception propre par les nationaux avec l’encadrement de la conseillère résidente du MEF)</a:t>
            </a:r>
          </a:p>
          <a:p>
            <a:pPr marL="268288" lvl="4" indent="698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Défis en termes d’insuffisance de capacités humaines, financières et techniques</a:t>
            </a:r>
          </a:p>
          <a:p>
            <a:pPr marL="268288" lvl="4" indent="698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Absence d’un cadre institutionnel adapté au MERF : inexistence de Direction générale de l’environnement</a:t>
            </a:r>
          </a:p>
          <a:p>
            <a:pPr marL="268288" lvl="4" indent="698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Insuffisance au niveau des textes et réglementations</a:t>
            </a:r>
          </a:p>
          <a:p>
            <a:pPr marL="268288" lvl="4" indent="698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Complexité de formulation de certains objectifs, indicateurs verts et de projection des cibles</a:t>
            </a:r>
          </a:p>
          <a:p>
            <a:pPr marL="268288" lvl="4" indent="698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Réticence d’acteurs pour la création d’une section administrative à la DAF en charge du climat, du genre et des autres thématiques transversales (par arrêté du MEF)</a:t>
            </a:r>
            <a:endParaRPr lang="en-US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268288" lvl="4" indent="698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fr-FR" sz="2400" kern="1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endParaRPr lang="fr-FR" sz="2400" kern="1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endParaRPr lang="fr-FR" sz="2400" kern="1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endParaRPr lang="fr-FR" sz="2400" kern="1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endParaRPr lang="fr-FR" sz="2400" kern="1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endParaRPr lang="fr-FR" sz="2000" kern="1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endParaRPr lang="fr-FR" sz="2000" kern="1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endParaRPr lang="fr-FR" sz="2400" kern="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700462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61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FDD0D67-D817-0008-5D1C-8B166F555964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929640" y="102235"/>
            <a:ext cx="10515600" cy="53911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0">
            <a:noAutofit/>
          </a:bodyPr>
          <a:lstStyle/>
          <a:p>
            <a:pPr algn="ctr"/>
            <a:r>
              <a:rPr lang="fr-FR" sz="3200" b="1" kern="100" dirty="0">
                <a:latin typeface="Arial" panose="020B0604020202020204" pitchFamily="34" charset="0"/>
                <a:cs typeface="Arial" panose="020B0604020202020204" pitchFamily="34" charset="0"/>
              </a:rPr>
              <a:t>IV- Perspectives et recommandations (1/2)</a:t>
            </a:r>
            <a:br>
              <a:rPr lang="fr-FR" sz="3200" dirty="0"/>
            </a:br>
            <a:br>
              <a:rPr lang="fr-FR" sz="3000" dirty="0">
                <a:solidFill>
                  <a:srgbClr val="FF0000"/>
                </a:solidFill>
                <a:latin typeface="Arial Black" pitchFamily="34" charset="0"/>
              </a:rPr>
            </a:br>
            <a:endParaRPr lang="fr-FR" sz="3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Content Placeholder 15">
            <a:extLst>
              <a:ext uri="{FF2B5EF4-FFF2-40B4-BE49-F238E27FC236}">
                <a16:creationId xmlns:a16="http://schemas.microsoft.com/office/drawing/2014/main" id="{67FA23E2-B8E9-1C94-4D4D-857597C1FBF7}"/>
              </a:ext>
            </a:extLst>
          </p:cNvPr>
          <p:cNvSpPr txBox="1">
            <a:spLocks/>
          </p:cNvSpPr>
          <p:nvPr/>
        </p:nvSpPr>
        <p:spPr>
          <a:xfrm>
            <a:off x="94969" y="641350"/>
            <a:ext cx="11764315" cy="58832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607" indent="-195987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66481" indent="-26725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26835" indent="-15873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>
                <a:solidFill>
                  <a:schemeClr val="tx1"/>
                </a:solidFill>
                <a:latin typeface="+mn-lt"/>
              </a:defRPr>
            </a:lvl9pPr>
          </a:lstStyle>
          <a:p>
            <a:pPr algn="just" fontAlgn="auto">
              <a:lnSpc>
                <a:spcPct val="120000"/>
              </a:lnSpc>
              <a:spcAft>
                <a:spcPts val="0"/>
              </a:spcAft>
              <a:defRPr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auto">
              <a:lnSpc>
                <a:spcPct val="120000"/>
              </a:lnSpc>
              <a:spcAft>
                <a:spcPts val="0"/>
              </a:spcAft>
              <a:defRPr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auto">
              <a:lnSpc>
                <a:spcPct val="120000"/>
              </a:lnSpc>
              <a:spcAft>
                <a:spcPts val="0"/>
              </a:spcAft>
              <a:defRPr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auto">
              <a:lnSpc>
                <a:spcPct val="120000"/>
              </a:lnSpc>
              <a:spcAft>
                <a:spcPts val="0"/>
              </a:spcAft>
              <a:defRPr/>
            </a:pPr>
            <a:endParaRPr lang="fr-FR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366746DF-4BDF-4EDE-F934-D1E802262D39}"/>
              </a:ext>
            </a:extLst>
          </p:cNvPr>
          <p:cNvSpPr txBox="1">
            <a:spLocks/>
          </p:cNvSpPr>
          <p:nvPr/>
        </p:nvSpPr>
        <p:spPr>
          <a:xfrm>
            <a:off x="332716" y="705550"/>
            <a:ext cx="11686564" cy="6050215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fr-FR" sz="400" b="1" u="sng" kern="100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fr-FR" sz="3800" b="1" u="sng" kern="1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Elargir le champ  de couverture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3800" kern="1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Etendre progressivement la budgétisation verte à tous les ministères, institutions et aux autres organismes publics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3800" kern="1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Intégrer les </a:t>
            </a:r>
            <a:r>
              <a:rPr lang="fr-FR" sz="3800" kern="1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recettes au cadre de la BV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fr-FR" sz="3800" kern="1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Développer les compétences pour avoir une expertise locale en budgétisation verte</a:t>
            </a:r>
          </a:p>
          <a:p>
            <a:pPr marL="457200" lvl="1" indent="0" algn="just">
              <a:buNone/>
            </a:pPr>
            <a:endParaRPr lang="fr-FR" sz="3800" kern="1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fr-FR" sz="3800" b="1" u="sng" kern="1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Renforcer le dispositif institutionnel  </a:t>
            </a:r>
          </a:p>
          <a:p>
            <a:pPr marL="742950" lvl="1" indent="-285750" algn="just" fontAlgn="b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3800" kern="1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Réaliser l’évaluation CPIMA</a:t>
            </a:r>
          </a:p>
          <a:p>
            <a:pPr marL="742950" lvl="1" indent="-285750" algn="just" fontAlgn="b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3800" kern="1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Définir un ancrage institutionnel de la BV et d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isponibiliser des orientations/Directive UEMOA/CEMAC sur la BV</a:t>
            </a:r>
            <a:endParaRPr lang="fr-FR" sz="3800" kern="1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742950" lvl="1" indent="-285750" algn="just" fontAlgn="b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3800" kern="1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Tenir un séminaire gouvernemental consacré à la BV et à la BSG à l’instar du BP</a:t>
            </a:r>
          </a:p>
          <a:p>
            <a:pPr marL="742950" lvl="1" indent="-285750" algn="just" fontAlgn="b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Avoir un appui politique du parlement et impliquer les OSC, médias et collectivités</a:t>
            </a:r>
          </a:p>
          <a:p>
            <a:pPr marL="742950" lvl="1" indent="-285750" algn="just" fontAlgn="b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Créer un service de l’administration des finances « genre , climat et autres thématiques transversales » et renforcer la synergie d’action entre les PTF</a:t>
            </a:r>
          </a:p>
        </p:txBody>
      </p:sp>
    </p:spTree>
    <p:extLst>
      <p:ext uri="{BB962C8B-B14F-4D97-AF65-F5344CB8AC3E}">
        <p14:creationId xmlns:p14="http://schemas.microsoft.com/office/powerpoint/2010/main" val="2977971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61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FDD0D67-D817-0008-5D1C-8B166F555964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929640" y="102235"/>
            <a:ext cx="10515600" cy="53911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0">
            <a:noAutofit/>
          </a:bodyPr>
          <a:lstStyle/>
          <a:p>
            <a:pPr algn="ctr"/>
            <a:r>
              <a:rPr lang="fr-FR" sz="3200" b="1" kern="100" dirty="0">
                <a:latin typeface="Arial" panose="020B0604020202020204" pitchFamily="34" charset="0"/>
                <a:cs typeface="Arial" panose="020B0604020202020204" pitchFamily="34" charset="0"/>
              </a:rPr>
              <a:t>IV- Perspectives et recommandations (2/2)</a:t>
            </a:r>
            <a:br>
              <a:rPr lang="fr-FR" sz="3200" dirty="0"/>
            </a:br>
            <a:br>
              <a:rPr lang="fr-FR" sz="3200" dirty="0"/>
            </a:br>
            <a:br>
              <a:rPr lang="fr-FR" sz="3000" dirty="0">
                <a:solidFill>
                  <a:srgbClr val="FF0000"/>
                </a:solidFill>
                <a:latin typeface="Arial Black" pitchFamily="34" charset="0"/>
              </a:rPr>
            </a:br>
            <a:endParaRPr lang="fr-FR" sz="3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Content Placeholder 15">
            <a:extLst>
              <a:ext uri="{FF2B5EF4-FFF2-40B4-BE49-F238E27FC236}">
                <a16:creationId xmlns:a16="http://schemas.microsoft.com/office/drawing/2014/main" id="{67FA23E2-B8E9-1C94-4D4D-857597C1FBF7}"/>
              </a:ext>
            </a:extLst>
          </p:cNvPr>
          <p:cNvSpPr txBox="1">
            <a:spLocks/>
          </p:cNvSpPr>
          <p:nvPr/>
        </p:nvSpPr>
        <p:spPr>
          <a:xfrm>
            <a:off x="94969" y="641350"/>
            <a:ext cx="11764315" cy="58832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607" indent="-195987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66481" indent="-26725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26835" indent="-15873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>
                <a:solidFill>
                  <a:schemeClr val="tx1"/>
                </a:solidFill>
                <a:latin typeface="+mn-lt"/>
              </a:defRPr>
            </a:lvl9pPr>
          </a:lstStyle>
          <a:p>
            <a:pPr algn="just" fontAlgn="auto">
              <a:lnSpc>
                <a:spcPct val="120000"/>
              </a:lnSpc>
              <a:spcAft>
                <a:spcPts val="0"/>
              </a:spcAft>
              <a:defRPr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auto">
              <a:lnSpc>
                <a:spcPct val="120000"/>
              </a:lnSpc>
              <a:spcAft>
                <a:spcPts val="0"/>
              </a:spcAft>
              <a:defRPr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auto">
              <a:lnSpc>
                <a:spcPct val="120000"/>
              </a:lnSpc>
              <a:spcAft>
                <a:spcPts val="0"/>
              </a:spcAft>
              <a:defRPr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auto">
              <a:lnSpc>
                <a:spcPct val="120000"/>
              </a:lnSpc>
              <a:spcAft>
                <a:spcPts val="0"/>
              </a:spcAft>
              <a:defRPr/>
            </a:pPr>
            <a:endParaRPr lang="fr-FR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366746DF-4BDF-4EDE-F934-D1E802262D39}"/>
              </a:ext>
            </a:extLst>
          </p:cNvPr>
          <p:cNvSpPr txBox="1">
            <a:spLocks/>
          </p:cNvSpPr>
          <p:nvPr/>
        </p:nvSpPr>
        <p:spPr>
          <a:xfrm>
            <a:off x="332716" y="705550"/>
            <a:ext cx="11686564" cy="605021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fr-FR" sz="1050" b="1" u="sng" kern="100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fr-FR" b="1" u="sng" kern="1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Pérennisation</a:t>
            </a:r>
            <a:endParaRPr lang="fr-FR" b="1" u="sng" kern="100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fr-FR" sz="2800" kern="1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Elaborer les canevas  et un manuel de BV  (en général les outils de la BV)</a:t>
            </a:r>
          </a:p>
          <a:p>
            <a:pPr marL="742950" lvl="1" indent="-285750" fontAlgn="b">
              <a:buFont typeface="Wingdings" panose="05000000000000000000" pitchFamily="2" charset="2"/>
              <a:buChar char="ü"/>
            </a:pPr>
            <a:r>
              <a:rPr lang="fr-FR" sz="280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Intégrer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les variables CC et environnement </a:t>
            </a:r>
            <a:r>
              <a:rPr lang="fr-FR" sz="280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dans les outils de suivi de l’exécution du budget</a:t>
            </a:r>
            <a:endParaRPr lang="fr-FR" sz="2800" kern="100" dirty="0"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4" indent="0" algn="just">
              <a:spcBef>
                <a:spcPts val="1000"/>
              </a:spcBef>
              <a:buNone/>
            </a:pPr>
            <a:r>
              <a:rPr lang="fr-FR" sz="2800" b="1" u="sng" kern="100" dirty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Plan organisationnel </a:t>
            </a:r>
          </a:p>
          <a:p>
            <a:pPr marL="342900" lvl="4" indent="-342900" algn="just"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Disposer d’un  système d’information (SI) robuste comme le SIGFIP, qui permette  tous les états de sorties des données en temps réel   et associer les informaticiens,</a:t>
            </a:r>
          </a:p>
          <a:p>
            <a:pPr marL="342900" lvl="4" indent="-342900" algn="just"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Envisager les émissions d’obligation verte et mobiliser les ressources financières conséquentes pour la réalisation des activités de la BV dans les délais.</a:t>
            </a:r>
          </a:p>
        </p:txBody>
      </p:sp>
    </p:spTree>
    <p:extLst>
      <p:ext uri="{BB962C8B-B14F-4D97-AF65-F5344CB8AC3E}">
        <p14:creationId xmlns:p14="http://schemas.microsoft.com/office/powerpoint/2010/main" val="411192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3790</TotalTime>
  <Words>1938</Words>
  <Application>Microsoft Office PowerPoint</Application>
  <PresentationFormat>Grand écran</PresentationFormat>
  <Paragraphs>525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20" baseType="lpstr">
      <vt:lpstr>Amasis MT Pro Medium</vt:lpstr>
      <vt:lpstr>Arial</vt:lpstr>
      <vt:lpstr>Arial Black</vt:lpstr>
      <vt:lpstr>Arial Narrow</vt:lpstr>
      <vt:lpstr>Arial Rounded MT Bold</vt:lpstr>
      <vt:lpstr>Calibri</vt:lpstr>
      <vt:lpstr>Calibri Light</vt:lpstr>
      <vt:lpstr>Tahoma</vt:lpstr>
      <vt:lpstr>Wingdings</vt:lpstr>
      <vt:lpstr>Office Theme</vt:lpstr>
      <vt:lpstr>Présentation PowerPoint</vt:lpstr>
      <vt:lpstr>I- Conception et contenu des réformes (1/2) </vt:lpstr>
      <vt:lpstr>I- Conception et contenu des réformes (2/2) </vt:lpstr>
      <vt:lpstr>II- Mise en œuvre de la réforme (1/3)</vt:lpstr>
      <vt:lpstr>II- Mise en œuvre de la réforme  Efforts et résultats (2/3)</vt:lpstr>
      <vt:lpstr>II- Mise en œuvre de la réforme  Efforts et résultats (3/3)  Canevas de marquage (annexe à la lettre de cadrage) </vt:lpstr>
      <vt:lpstr>III- Risques et difficultés   </vt:lpstr>
      <vt:lpstr>IV- Perspectives et recommandations (1/2)  </vt:lpstr>
      <vt:lpstr>IV- Perspectives et recommandations (2/2)   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Vincent Fruchart</dc:creator>
  <cp:lastModifiedBy>Mawudoudzi Godwin ASSIGNON</cp:lastModifiedBy>
  <cp:revision>27</cp:revision>
  <dcterms:created xsi:type="dcterms:W3CDTF">2023-11-05T21:43:48Z</dcterms:created>
  <dcterms:modified xsi:type="dcterms:W3CDTF">2023-11-09T10:13:25Z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c07ed86-5dc5-4593-ad03-a8684b843815_Enabled">
    <vt:lpwstr>true</vt:lpwstr>
  </property>
  <property fmtid="{D5CDD505-2E9C-101B-9397-08002B2CF9AE}" pid="3" name="MSIP_Label_0c07ed86-5dc5-4593-ad03-a8684b843815_SetDate">
    <vt:lpwstr>2023-11-06T22:58:26Z</vt:lpwstr>
  </property>
  <property fmtid="{D5CDD505-2E9C-101B-9397-08002B2CF9AE}" pid="4" name="MSIP_Label_0c07ed86-5dc5-4593-ad03-a8684b843815_Method">
    <vt:lpwstr>Standard</vt:lpwstr>
  </property>
  <property fmtid="{D5CDD505-2E9C-101B-9397-08002B2CF9AE}" pid="5" name="MSIP_Label_0c07ed86-5dc5-4593-ad03-a8684b843815_Name">
    <vt:lpwstr>0c07ed86-5dc5-4593-ad03-a8684b843815</vt:lpwstr>
  </property>
  <property fmtid="{D5CDD505-2E9C-101B-9397-08002B2CF9AE}" pid="6" name="MSIP_Label_0c07ed86-5dc5-4593-ad03-a8684b843815_SiteId">
    <vt:lpwstr>8085fa43-302e-45bd-b171-a6648c3b6be7</vt:lpwstr>
  </property>
  <property fmtid="{D5CDD505-2E9C-101B-9397-08002B2CF9AE}" pid="7" name="MSIP_Label_0c07ed86-5dc5-4593-ad03-a8684b843815_ActionId">
    <vt:lpwstr>f232088e-4bf0-4d8d-a7bd-bce292e4c8e8</vt:lpwstr>
  </property>
  <property fmtid="{D5CDD505-2E9C-101B-9397-08002B2CF9AE}" pid="8" name="MSIP_Label_0c07ed86-5dc5-4593-ad03-a8684b843815_ContentBits">
    <vt:lpwstr>0</vt:lpwstr>
  </property>
</Properties>
</file>