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9" r:id="rId7"/>
    <p:sldId id="293" r:id="rId8"/>
    <p:sldId id="294" r:id="rId9"/>
    <p:sldId id="295" r:id="rId10"/>
    <p:sldId id="291" r:id="rId11"/>
    <p:sldId id="272" r:id="rId12"/>
    <p:sldId id="289" r:id="rId13"/>
    <p:sldId id="29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BO/DGB" initials="H" lastIdx="1" clrIdx="0">
    <p:extLst>
      <p:ext uri="{19B8F6BF-5375-455C-9EA6-DF929625EA0E}">
        <p15:presenceInfo xmlns:p15="http://schemas.microsoft.com/office/powerpoint/2012/main" userId="PBO/DG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6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08:18:50.417" idx="1">
    <p:pos x="3424" y="57"/>
    <p:text>)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F311-C029-4DD0-959D-FC7FFDA86A9E}" type="datetimeFigureOut">
              <a:rPr lang="fr-FR" smtClean="0"/>
              <a:t>19/11/2023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4B1E-EFA7-4B10-91DA-359E5F0B5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0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2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8E0B9-48E4-499D-93B2-B07D00395BAC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8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8E0B9-48E4-499D-93B2-B07D00395BAC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1" y="365127"/>
            <a:ext cx="4602319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5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xmlns="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5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5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xmlns="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5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2"/>
            <a:ext cx="3448051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9" y="6356352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756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7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4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1" y="3105165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À pr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1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7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lnSpc>
                <a:spcPts val="16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 algn="ctr">
              <a:lnSpc>
                <a:spcPts val="16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 algn="ctr">
              <a:lnSpc>
                <a:spcPts val="16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 algn="ctr">
              <a:lnSpc>
                <a:spcPts val="16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6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8" y="365127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1950"/>
              </a:lnSpc>
              <a:buNone/>
              <a:defRPr sz="1200"/>
            </a:lvl1pPr>
            <a:lvl2pPr marL="342900" indent="0">
              <a:lnSpc>
                <a:spcPts val="1950"/>
              </a:lnSpc>
              <a:buNone/>
              <a:defRPr sz="1200"/>
            </a:lvl2pPr>
            <a:lvl3pPr marL="685800" indent="0">
              <a:lnSpc>
                <a:spcPts val="1950"/>
              </a:lnSpc>
              <a:buNone/>
              <a:defRPr sz="1200"/>
            </a:lvl3pPr>
            <a:lvl4pPr marL="1028700" indent="0">
              <a:lnSpc>
                <a:spcPts val="1950"/>
              </a:lnSpc>
              <a:buNone/>
              <a:defRPr sz="1200"/>
            </a:lvl4pPr>
            <a:lvl5pPr marL="1371600" indent="0">
              <a:lnSpc>
                <a:spcPts val="195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1950"/>
              </a:lnSpc>
              <a:buNone/>
              <a:defRPr sz="1200"/>
            </a:lvl1pPr>
            <a:lvl2pPr marL="342900" indent="0">
              <a:lnSpc>
                <a:spcPts val="1950"/>
              </a:lnSpc>
              <a:buNone/>
              <a:defRPr sz="1200"/>
            </a:lvl2pPr>
            <a:lvl3pPr marL="685800" indent="0">
              <a:lnSpc>
                <a:spcPts val="1950"/>
              </a:lnSpc>
              <a:buNone/>
              <a:defRPr sz="1200"/>
            </a:lvl3pPr>
            <a:lvl4pPr marL="1028700" indent="0">
              <a:lnSpc>
                <a:spcPts val="1950"/>
              </a:lnSpc>
              <a:buNone/>
              <a:defRPr sz="1200"/>
            </a:lvl4pPr>
            <a:lvl5pPr marL="1371600" indent="0">
              <a:lnSpc>
                <a:spcPts val="195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1950"/>
              </a:lnSpc>
              <a:buNone/>
              <a:defRPr sz="1200"/>
            </a:lvl1pPr>
            <a:lvl2pPr marL="342900" indent="0">
              <a:lnSpc>
                <a:spcPts val="1950"/>
              </a:lnSpc>
              <a:buNone/>
              <a:defRPr sz="1200"/>
            </a:lvl2pPr>
            <a:lvl3pPr marL="685800" indent="0">
              <a:lnSpc>
                <a:spcPts val="1950"/>
              </a:lnSpc>
              <a:buNone/>
              <a:defRPr sz="1200"/>
            </a:lvl3pPr>
            <a:lvl4pPr marL="1028700" indent="0">
              <a:lnSpc>
                <a:spcPts val="1950"/>
              </a:lnSpc>
              <a:buNone/>
              <a:defRPr sz="1200"/>
            </a:lvl4pPr>
            <a:lvl5pPr marL="1371600" indent="0">
              <a:lnSpc>
                <a:spcPts val="195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1950"/>
              </a:lnSpc>
              <a:buNone/>
              <a:defRPr sz="1200"/>
            </a:lvl1pPr>
            <a:lvl2pPr marL="342900" indent="0">
              <a:lnSpc>
                <a:spcPts val="1950"/>
              </a:lnSpc>
              <a:buNone/>
              <a:defRPr sz="1200"/>
            </a:lvl2pPr>
            <a:lvl3pPr marL="685800" indent="0">
              <a:lnSpc>
                <a:spcPts val="1950"/>
              </a:lnSpc>
              <a:buNone/>
              <a:defRPr sz="1200"/>
            </a:lvl3pPr>
            <a:lvl4pPr marL="1028700" indent="0">
              <a:lnSpc>
                <a:spcPts val="1950"/>
              </a:lnSpc>
              <a:buNone/>
              <a:defRPr sz="1200"/>
            </a:lvl4pPr>
            <a:lvl5pPr marL="1371600" indent="0">
              <a:lnSpc>
                <a:spcPts val="195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15" name="Espace réservé d’image 10">
            <a:extLst>
              <a:ext uri="{FF2B5EF4-FFF2-40B4-BE49-F238E27FC236}">
                <a16:creationId xmlns:a16="http://schemas.microsoft.com/office/drawing/2014/main" xmlns="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3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1" y="365127"/>
            <a:ext cx="4602319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5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xmlns="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5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5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xmlns="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5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2"/>
            <a:ext cx="3448051" cy="365125"/>
          </a:xfrm>
        </p:spPr>
        <p:txBody>
          <a:bodyPr rtlCol="0"/>
          <a:lstStyle>
            <a:lvl1pPr algn="l">
              <a:defRPr/>
            </a:lvl1pPr>
          </a:lstStyle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9" y="6356352"/>
            <a:ext cx="914400" cy="365125"/>
          </a:xfrm>
        </p:spPr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9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00707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7"/>
            <a:ext cx="5386079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3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7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3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7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1500"/>
              </a:lnSpc>
              <a:buNone/>
              <a:defRPr sz="1050"/>
            </a:lvl1pPr>
            <a:lvl2pPr marL="342900" indent="0">
              <a:lnSpc>
                <a:spcPts val="1500"/>
              </a:lnSpc>
              <a:buNone/>
              <a:defRPr sz="1050"/>
            </a:lvl2pPr>
            <a:lvl3pPr marL="685800" indent="0">
              <a:lnSpc>
                <a:spcPts val="1500"/>
              </a:lnSpc>
              <a:buNone/>
              <a:defRPr sz="1050"/>
            </a:lvl3pPr>
            <a:lvl4pPr marL="1028700" indent="0">
              <a:lnSpc>
                <a:spcPts val="1500"/>
              </a:lnSpc>
              <a:buNone/>
              <a:defRPr sz="1050"/>
            </a:lvl4pPr>
            <a:lvl5pPr marL="1371600" indent="0">
              <a:lnSpc>
                <a:spcPts val="1500"/>
              </a:lnSpc>
              <a:buNone/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847851" cy="365125"/>
          </a:xfrm>
        </p:spPr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xmlns="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2"/>
            <a:ext cx="3448051" cy="365125"/>
          </a:xfrm>
        </p:spPr>
        <p:txBody>
          <a:bodyPr rtlCol="0"/>
          <a:lstStyle>
            <a:lvl1pPr algn="l">
              <a:defRPr/>
            </a:lvl1pPr>
          </a:lstStyle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23" name="Espace réservé du numéro de diapositive 8">
            <a:extLst>
              <a:ext uri="{FF2B5EF4-FFF2-40B4-BE49-F238E27FC236}">
                <a16:creationId xmlns:a16="http://schemas.microsoft.com/office/drawing/2014/main" xmlns="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9" y="6356352"/>
            <a:ext cx="914400" cy="365125"/>
          </a:xfrm>
        </p:spPr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2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ème et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" y="0"/>
            <a:ext cx="3051111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3" y="1062165"/>
            <a:ext cx="5005467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7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j-lt"/>
              </a:defRPr>
            </a:lvl1pPr>
            <a:lvl2pPr marL="342900" indent="0">
              <a:lnSpc>
                <a:spcPct val="15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j-lt"/>
              </a:defRPr>
            </a:lvl2pPr>
            <a:lvl3pPr marL="685800" indent="0">
              <a:lnSpc>
                <a:spcPct val="15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j-lt"/>
              </a:defRPr>
            </a:lvl3pPr>
            <a:lvl4pPr marL="1028700" indent="0">
              <a:lnSpc>
                <a:spcPct val="15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j-lt"/>
              </a:defRPr>
            </a:lvl4pPr>
            <a:lvl5pPr marL="1371600" indent="0">
              <a:lnSpc>
                <a:spcPct val="15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5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  <p15:guide id="4294967295" pos="5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3" y="3513222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4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76686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5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5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1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5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2"/>
            <a:ext cx="2743200" cy="365125"/>
          </a:xfrm>
        </p:spPr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5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ur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3" y="365127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1950"/>
              </a:lnSpc>
              <a:defRPr sz="1200"/>
            </a:lvl1pPr>
            <a:lvl2pPr>
              <a:lnSpc>
                <a:spcPts val="1950"/>
              </a:lnSpc>
              <a:defRPr sz="1200"/>
            </a:lvl2pPr>
            <a:lvl3pPr>
              <a:lnSpc>
                <a:spcPts val="1950"/>
              </a:lnSpc>
              <a:defRPr sz="1200"/>
            </a:lvl3pPr>
            <a:lvl4pPr>
              <a:lnSpc>
                <a:spcPts val="1950"/>
              </a:lnSpc>
              <a:defRPr sz="1200"/>
            </a:lvl4pPr>
            <a:lvl5pPr>
              <a:lnSpc>
                <a:spcPts val="1950"/>
              </a:lnSpc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1500" b="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1950"/>
              </a:lnSpc>
              <a:defRPr sz="1200"/>
            </a:lvl1pPr>
            <a:lvl2pPr>
              <a:lnSpc>
                <a:spcPts val="1950"/>
              </a:lnSpc>
              <a:defRPr sz="1200"/>
            </a:lvl2pPr>
            <a:lvl3pPr>
              <a:lnSpc>
                <a:spcPts val="1950"/>
              </a:lnSpc>
              <a:defRPr sz="1200"/>
            </a:lvl3pPr>
            <a:lvl4pPr>
              <a:lnSpc>
                <a:spcPts val="1950"/>
              </a:lnSpc>
              <a:defRPr sz="1200"/>
            </a:lvl4pPr>
            <a:lvl5pPr>
              <a:lnSpc>
                <a:spcPts val="1950"/>
              </a:lnSpc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01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C06C6CB5-A7CF-4AA0-8E61-3C46EFA04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ici pour ajouter une image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91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7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20XX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7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Titre du pitch deck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1" y="2750697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es march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3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5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xmlns="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xmlns="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xmlns="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xmlns="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xmlns="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7" name="Espace réservé de la date 1">
            <a:extLst>
              <a:ext uri="{FF2B5EF4-FFF2-40B4-BE49-F238E27FC236}">
                <a16:creationId xmlns:a16="http://schemas.microsoft.com/office/drawing/2014/main" xmlns="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2"/>
            <a:ext cx="2743200" cy="365125"/>
          </a:xfrm>
        </p:spPr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9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7F7357E-EB66-4B24-BD83-CDF02BFE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67924" y="2586939"/>
            <a:ext cx="10677317" cy="2637195"/>
            <a:chOff x="767923" y="2586939"/>
            <a:chExt cx="10677317" cy="2637195"/>
          </a:xfrm>
        </p:grpSpPr>
        <p:sp>
          <p:nvSpPr>
            <p:cNvPr id="26" name="Forme libre : Forme 25">
              <a:extLst>
                <a:ext uri="{FF2B5EF4-FFF2-40B4-BE49-F238E27FC236}">
                  <a16:creationId xmlns:a16="http://schemas.microsoft.com/office/drawing/2014/main" xmlns="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 20">
              <a:extLst>
                <a:ext uri="{FF2B5EF4-FFF2-40B4-BE49-F238E27FC236}">
                  <a16:creationId xmlns:a16="http://schemas.microsoft.com/office/drawing/2014/main" xmlns="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</p:grpSp>
      <p:sp>
        <p:nvSpPr>
          <p:cNvPr id="27" name="Espace réservé de la date 1">
            <a:extLst>
              <a:ext uri="{FF2B5EF4-FFF2-40B4-BE49-F238E27FC236}">
                <a16:creationId xmlns:a16="http://schemas.microsoft.com/office/drawing/2014/main" xmlns="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2"/>
            <a:ext cx="2743200" cy="365125"/>
          </a:xfrm>
        </p:spPr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27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égie de croiss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8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5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8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8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7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1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9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9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4" name="Espace réservé du texte 3">
            <a:extLst>
              <a:ext uri="{FF2B5EF4-FFF2-40B4-BE49-F238E27FC236}">
                <a16:creationId xmlns:a16="http://schemas.microsoft.com/office/drawing/2014/main" xmlns="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90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2700"/>
              </a:spcBef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xmlns="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xmlns="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xmlns="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xmlns="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xmlns="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xmlns="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xmlns="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xmlns="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xmlns="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10">
            <a:extLst>
              <a:ext uri="{FF2B5EF4-FFF2-40B4-BE49-F238E27FC236}">
                <a16:creationId xmlns:a16="http://schemas.microsoft.com/office/drawing/2014/main" xmlns="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xmlns="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xmlns="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xmlns="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xmlns="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52" name="Espace réservé du texte 10">
            <a:extLst>
              <a:ext uri="{FF2B5EF4-FFF2-40B4-BE49-F238E27FC236}">
                <a16:creationId xmlns:a16="http://schemas.microsoft.com/office/drawing/2014/main" xmlns="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xmlns="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4" name="Espace réservé du texte 10">
            <a:extLst>
              <a:ext uri="{FF2B5EF4-FFF2-40B4-BE49-F238E27FC236}">
                <a16:creationId xmlns:a16="http://schemas.microsoft.com/office/drawing/2014/main" xmlns="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xmlns="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xmlns="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xmlns="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xmlns="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xmlns="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xmlns="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xmlns="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xmlns="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xmlns="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11E3559-68CA-437E-BD12-A9953AE1E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e la date 1">
            <a:extLst>
              <a:ext uri="{FF2B5EF4-FFF2-40B4-BE49-F238E27FC236}">
                <a16:creationId xmlns:a16="http://schemas.microsoft.com/office/drawing/2014/main" xmlns="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2"/>
            <a:ext cx="2743200" cy="365125"/>
          </a:xfrm>
        </p:spPr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7"/>
            <a:ext cx="10515600" cy="409705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7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801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7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7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3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7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3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9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9" y="5360197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9" y="5743403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9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9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9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4" name="Espace réservé d’image 6">
            <a:extLst>
              <a:ext uri="{FF2B5EF4-FFF2-40B4-BE49-F238E27FC236}">
                <a16:creationId xmlns:a16="http://schemas.microsoft.com/office/drawing/2014/main" xmlns="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7" name="Espace réservé d’image 6">
            <a:extLst>
              <a:ext uri="{FF2B5EF4-FFF2-40B4-BE49-F238E27FC236}">
                <a16:creationId xmlns:a16="http://schemas.microsoft.com/office/drawing/2014/main" xmlns="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0" name="Espace réservé d’image 6">
            <a:extLst>
              <a:ext uri="{FF2B5EF4-FFF2-40B4-BE49-F238E27FC236}">
                <a16:creationId xmlns:a16="http://schemas.microsoft.com/office/drawing/2014/main" xmlns="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3" name="Espace réservé d’image 6">
            <a:extLst>
              <a:ext uri="{FF2B5EF4-FFF2-40B4-BE49-F238E27FC236}">
                <a16:creationId xmlns:a16="http://schemas.microsoft.com/office/drawing/2014/main" xmlns="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3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3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latin typeface="+mj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3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  <a:lvl2pPr marL="342900" indent="0">
              <a:buNone/>
              <a:defRPr sz="1050">
                <a:latin typeface="+mj-lt"/>
              </a:defRPr>
            </a:lvl2pPr>
            <a:lvl3pPr marL="685800" indent="0">
              <a:buNone/>
              <a:defRPr sz="105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56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xmlns="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8" name="Espace réservé du contenu 13">
            <a:extLst>
              <a:ext uri="{FF2B5EF4-FFF2-40B4-BE49-F238E27FC236}">
                <a16:creationId xmlns:a16="http://schemas.microsoft.com/office/drawing/2014/main" xmlns="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xmlns="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xmlns="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xmlns="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9" name="Espace réservé du contenu 13">
            <a:extLst>
              <a:ext uri="{FF2B5EF4-FFF2-40B4-BE49-F238E27FC236}">
                <a16:creationId xmlns:a16="http://schemas.microsoft.com/office/drawing/2014/main" xmlns="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xmlns="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xmlns="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6" name="Espace réservé du texte 7">
            <a:extLst>
              <a:ext uri="{FF2B5EF4-FFF2-40B4-BE49-F238E27FC236}">
                <a16:creationId xmlns:a16="http://schemas.microsoft.com/office/drawing/2014/main" xmlns="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42" name="Espace réservé du contenu 13">
            <a:extLst>
              <a:ext uri="{FF2B5EF4-FFF2-40B4-BE49-F238E27FC236}">
                <a16:creationId xmlns:a16="http://schemas.microsoft.com/office/drawing/2014/main" xmlns="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xmlns="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xmlns="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xmlns="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EA36FF-A158-49B3-9C17-39C94920B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8617" y="1792707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F42D5D-9DBF-475A-BC06-666D080D3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0595" y="1800728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A6AEDC3F-C3D2-4184-860D-65645BBD6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70888" y="1800727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xmlns="" id="{5C227352-6F71-4914-9AB1-AB4448667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5709" y="1820777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8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" y="0"/>
            <a:ext cx="3051111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3" y="1062165"/>
            <a:ext cx="5005467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7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>
              <a:lnSpc>
                <a:spcPts val="19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685800" indent="0">
              <a:lnSpc>
                <a:spcPts val="19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028700" indent="0">
              <a:lnSpc>
                <a:spcPts val="19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71600" indent="0">
              <a:lnSpc>
                <a:spcPts val="195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5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  <p15:guide id="4294967295" pos="5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33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5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7">
            <a:extLst>
              <a:ext uri="{FF2B5EF4-FFF2-40B4-BE49-F238E27FC236}">
                <a16:creationId xmlns:a16="http://schemas.microsoft.com/office/drawing/2014/main" xmlns="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500"/>
              </a:lnSpc>
              <a:buNone/>
              <a:defRPr sz="1200"/>
            </a:lvl1pPr>
            <a:lvl2pPr marL="342900" indent="0">
              <a:lnSpc>
                <a:spcPts val="1500"/>
              </a:lnSpc>
              <a:buNone/>
              <a:defRPr sz="1200"/>
            </a:lvl2pPr>
            <a:lvl3pPr marL="685800" indent="0">
              <a:lnSpc>
                <a:spcPts val="1500"/>
              </a:lnSpc>
              <a:spcBef>
                <a:spcPts val="0"/>
              </a:spcBef>
              <a:buNone/>
              <a:defRPr sz="1200"/>
            </a:lvl3pPr>
            <a:lvl4pPr marL="1028700" indent="0">
              <a:lnSpc>
                <a:spcPts val="1500"/>
              </a:lnSpc>
              <a:buNone/>
              <a:defRPr sz="1200"/>
            </a:lvl4pPr>
            <a:lvl5pPr marL="1371600" indent="0">
              <a:lnSpc>
                <a:spcPts val="150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6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33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350"/>
              </a:lnSpc>
              <a:buNone/>
              <a:defRPr sz="1200"/>
            </a:lvl1pPr>
            <a:lvl2pPr marL="342900" indent="0">
              <a:lnSpc>
                <a:spcPts val="1350"/>
              </a:lnSpc>
              <a:buNone/>
              <a:defRPr sz="1200"/>
            </a:lvl2pPr>
            <a:lvl3pPr marL="685800" indent="0">
              <a:lnSpc>
                <a:spcPts val="1350"/>
              </a:lnSpc>
              <a:spcBef>
                <a:spcPts val="0"/>
              </a:spcBef>
              <a:buNone/>
              <a:defRPr sz="1200"/>
            </a:lvl3pPr>
            <a:lvl4pPr marL="1028700" indent="0">
              <a:lnSpc>
                <a:spcPts val="1350"/>
              </a:lnSpc>
              <a:buNone/>
              <a:defRPr sz="1200"/>
            </a:lvl4pPr>
            <a:lvl5pPr marL="1371600" indent="0">
              <a:lnSpc>
                <a:spcPts val="1350"/>
              </a:lnSpc>
              <a:buNone/>
              <a:defRPr sz="12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7320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7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2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51"/>
            <a:ext cx="3299435" cy="3529013"/>
          </a:xfrm>
        </p:spPr>
        <p:txBody>
          <a:bodyPr rtlCol="0"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3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51"/>
            <a:ext cx="3299435" cy="3529013"/>
          </a:xfrm>
        </p:spPr>
        <p:txBody>
          <a:bodyPr rtlCol="0"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5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51"/>
            <a:ext cx="3299435" cy="3529013"/>
          </a:xfrm>
        </p:spPr>
        <p:txBody>
          <a:bodyPr rtlCol="0"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35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8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5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xmlns="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>
                <a:solidFill>
                  <a:srgbClr val="E7E6E6">
                    <a:lumMod val="50000"/>
                  </a:srgbClr>
                </a:solidFill>
              </a:rPr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fr-FR" smtClean="0">
                <a:solidFill>
                  <a:srgbClr val="E7E6E6">
                    <a:lumMod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pos="3840">
          <p15:clr>
            <a:srgbClr val="F26B43"/>
          </p15:clr>
        </p15:guide>
        <p15:guide id="4294967295" orient="horz" pos="2160">
          <p15:clr>
            <a:srgbClr val="F26B43"/>
          </p15:clr>
        </p15:guide>
        <p15:guide id="4294967295" pos="1920">
          <p15:clr>
            <a:srgbClr val="F26B43"/>
          </p15:clr>
        </p15:guide>
        <p15:guide id="4294967295" pos="5760">
          <p15:clr>
            <a:srgbClr val="F26B43"/>
          </p15:clr>
        </p15:guide>
        <p15:guide id="4294967295" pos="7248">
          <p15:clr>
            <a:srgbClr val="F26B43"/>
          </p15:clr>
        </p15:guide>
        <p15:guide id="4294967295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93822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xmlns="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xmlns="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1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Statistiques, prospectives et planification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Méthodes de prospective, de planification et de budgétisation axée sur les résultats et sur la performance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xmlns="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mise en œuvre de la gestion budgétaire en mode programme </a:t>
            </a:r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Bénin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 Générale du Budget – Ministère de l’Economie et des Finances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418320" y="159853"/>
            <a:ext cx="11347581" cy="614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SYSTÈME D’INFORMATIONS DE GESTION BUDGETAIRE EN MODE PROGRAMME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A7CEEE8C-A80C-4001-8729-4CD9A0E4A10D}"/>
              </a:ext>
            </a:extLst>
          </p:cNvPr>
          <p:cNvGrpSpPr/>
          <p:nvPr/>
        </p:nvGrpSpPr>
        <p:grpSpPr>
          <a:xfrm>
            <a:off x="492965" y="2115877"/>
            <a:ext cx="4639442" cy="2610662"/>
            <a:chOff x="423664" y="3258294"/>
            <a:chExt cx="7820744" cy="305102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8E746E58-240A-4190-8F62-0171ACAADE62}"/>
                </a:ext>
              </a:extLst>
            </p:cNvPr>
            <p:cNvGrpSpPr/>
            <p:nvPr/>
          </p:nvGrpSpPr>
          <p:grpSpPr>
            <a:xfrm>
              <a:off x="4885955" y="3429000"/>
              <a:ext cx="3358453" cy="2100481"/>
              <a:chOff x="2149651" y="5091131"/>
              <a:chExt cx="3059841" cy="2100481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xmlns="" id="{17FB3CA9-5044-456B-89DD-C4EB73E14D91}"/>
                  </a:ext>
                </a:extLst>
              </p:cNvPr>
              <p:cNvGrpSpPr/>
              <p:nvPr/>
            </p:nvGrpSpPr>
            <p:grpSpPr>
              <a:xfrm>
                <a:off x="3203848" y="5091131"/>
                <a:ext cx="2005644" cy="2100481"/>
                <a:chOff x="3203848" y="5091131"/>
                <a:chExt cx="2005644" cy="2100481"/>
              </a:xfrm>
            </p:grpSpPr>
            <p:pic>
              <p:nvPicPr>
                <p:cNvPr id="17" name="Picture 2">
                  <a:extLst>
                    <a:ext uri="{FF2B5EF4-FFF2-40B4-BE49-F238E27FC236}">
                      <a16:creationId xmlns:a16="http://schemas.microsoft.com/office/drawing/2014/main" xmlns="" id="{96601563-7BF7-4CC7-A58B-F85BF85244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30760" y="5805264"/>
                  <a:ext cx="957264" cy="8468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xmlns="" id="{EFB1AD7F-6275-44A3-9338-439AFBDDAE0B}"/>
                    </a:ext>
                  </a:extLst>
                </p:cNvPr>
                <p:cNvSpPr txBox="1"/>
                <p:nvPr/>
              </p:nvSpPr>
              <p:spPr>
                <a:xfrm>
                  <a:off x="3203848" y="5091131"/>
                  <a:ext cx="1800200" cy="539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i="1" dirty="0"/>
                    <a:t>Une seule base de données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xmlns="" id="{DDA5961B-8DFD-448D-B358-359D3438999A}"/>
                    </a:ext>
                  </a:extLst>
                </p:cNvPr>
                <p:cNvSpPr txBox="1"/>
                <p:nvPr/>
              </p:nvSpPr>
              <p:spPr>
                <a:xfrm>
                  <a:off x="3409292" y="6652074"/>
                  <a:ext cx="1800200" cy="539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i="1" dirty="0"/>
                    <a:t>Dorsale Budget - Comptabilité</a:t>
                  </a:r>
                </a:p>
              </p:txBody>
            </p:sp>
          </p:grp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xmlns="" id="{81F21DCF-591E-4237-868C-C1BE0DDA0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651" y="5913133"/>
                <a:ext cx="933962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F1B9F558-04E1-4430-99DD-23F4C25AC266}"/>
                </a:ext>
              </a:extLst>
            </p:cNvPr>
            <p:cNvGrpSpPr/>
            <p:nvPr/>
          </p:nvGrpSpPr>
          <p:grpSpPr>
            <a:xfrm>
              <a:off x="423664" y="3258294"/>
              <a:ext cx="4724400" cy="3051026"/>
              <a:chOff x="2209800" y="2970262"/>
              <a:chExt cx="4724400" cy="3051026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xmlns="" id="{85B09A30-CB4F-4CC7-86D2-8437AE81CA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3087588"/>
                <a:ext cx="4724400" cy="2933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3FD598D3-E88B-4922-8419-83840E386095}"/>
                  </a:ext>
                </a:extLst>
              </p:cNvPr>
              <p:cNvSpPr txBox="1"/>
              <p:nvPr/>
            </p:nvSpPr>
            <p:spPr>
              <a:xfrm rot="20755686">
                <a:off x="3618802" y="4372431"/>
                <a:ext cx="936106" cy="61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Budget</a:t>
                </a:r>
                <a:endParaRPr lang="fr-FR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B11CD1D5-163B-4960-AE20-AB69AC3AFA95}"/>
                  </a:ext>
                </a:extLst>
              </p:cNvPr>
              <p:cNvSpPr txBox="1"/>
              <p:nvPr/>
            </p:nvSpPr>
            <p:spPr>
              <a:xfrm rot="20755686">
                <a:off x="4525207" y="3648811"/>
                <a:ext cx="1561355" cy="61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Comptabilité</a:t>
                </a:r>
                <a:endParaRPr lang="fr-FR" sz="12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D361FC8D-995F-4C58-A145-28D2BA26F151}"/>
                  </a:ext>
                </a:extLst>
              </p:cNvPr>
              <p:cNvSpPr txBox="1"/>
              <p:nvPr/>
            </p:nvSpPr>
            <p:spPr>
              <a:xfrm>
                <a:off x="2411760" y="2970262"/>
                <a:ext cx="2664297" cy="971169"/>
              </a:xfrm>
              <a:prstGeom prst="rect">
                <a:avLst/>
              </a:prstGeom>
              <a:solidFill>
                <a:schemeClr val="accent5">
                  <a:alpha val="41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tx2"/>
                    </a:solidFill>
                  </a:rPr>
                  <a:t>Système d’Information de Gestion des Finances Publiques (SIGFP)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0703CD50-49AF-42A6-A9B4-0A167A439521}"/>
                  </a:ext>
                </a:extLst>
              </p:cNvPr>
              <p:cNvSpPr txBox="1"/>
              <p:nvPr/>
            </p:nvSpPr>
            <p:spPr>
              <a:xfrm>
                <a:off x="4082008" y="4121926"/>
                <a:ext cx="1296146" cy="4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>
                    <a:solidFill>
                      <a:schemeClr val="tx2"/>
                    </a:solidFill>
                  </a:rPr>
                  <a:t>Système intégré</a:t>
                </a:r>
              </a:p>
            </p:txBody>
          </p:sp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36BDC31-DAEE-24EE-D8DD-36B474370DAD}"/>
              </a:ext>
            </a:extLst>
          </p:cNvPr>
          <p:cNvSpPr txBox="1">
            <a:spLocks/>
          </p:cNvSpPr>
          <p:nvPr/>
        </p:nvSpPr>
        <p:spPr>
          <a:xfrm>
            <a:off x="5273063" y="874726"/>
            <a:ext cx="6328135" cy="5405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fr-FR" sz="1700" b="1" dirty="0"/>
              <a:t>P0 Noyau</a:t>
            </a:r>
            <a:r>
              <a:rPr lang="fr-FR" sz="1700" dirty="0"/>
              <a:t> : Eléments de paramétrage et d’administration du système ;</a:t>
            </a:r>
          </a:p>
          <a:p>
            <a:pPr lvl="0" algn="just"/>
            <a:r>
              <a:rPr lang="fr-FR" sz="1700" b="1" dirty="0"/>
              <a:t>P1 - Référentiels</a:t>
            </a:r>
            <a:r>
              <a:rPr lang="fr-FR" sz="1700" dirty="0"/>
              <a:t> : Modules prenant en compte la gestion des données relatives à la nomenclature, aux pièces justificatives et aux autres données à caractère permanent ;</a:t>
            </a:r>
          </a:p>
          <a:p>
            <a:pPr lvl="0" algn="just"/>
            <a:r>
              <a:rPr lang="fr-FR" sz="1700" b="1" dirty="0"/>
              <a:t>P2 - Préparation budgétaire</a:t>
            </a:r>
            <a:r>
              <a:rPr lang="fr-FR" sz="1700" dirty="0"/>
              <a:t> : Module prenant en compte le processus de préparation du budget de l’Etat en mode Programme avec les nouveaux acteurs ;</a:t>
            </a:r>
          </a:p>
          <a:p>
            <a:pPr lvl="0" algn="just"/>
            <a:r>
              <a:rPr lang="fr-FR" sz="1700" b="1" dirty="0"/>
              <a:t>P3 - Exécution budgétaire</a:t>
            </a:r>
            <a:r>
              <a:rPr lang="fr-FR" sz="1700" dirty="0"/>
              <a:t> : Module prenant en compte les différentes procédures et étapes d’exécution du budget de l’Etat en mode Programme avec les nouveaux acteurs ;</a:t>
            </a:r>
          </a:p>
          <a:p>
            <a:pPr lvl="0" algn="just"/>
            <a:r>
              <a:rPr lang="fr-FR" sz="1700" b="1" dirty="0"/>
              <a:t>P4 – Comptabilité </a:t>
            </a:r>
            <a:r>
              <a:rPr lang="fr-FR" sz="1700" dirty="0"/>
              <a:t>: Module prenant en compte la phase comptable avant et après paiement de la dépense publique ;</a:t>
            </a:r>
          </a:p>
          <a:p>
            <a:pPr lvl="0" algn="just"/>
            <a:r>
              <a:rPr lang="fr-FR" sz="1700" b="1" dirty="0"/>
              <a:t>P5 - Interface</a:t>
            </a:r>
            <a:r>
              <a:rPr lang="fr-FR" sz="1700" dirty="0"/>
              <a:t> : Module d’échange de données avec les systèmes en place non affectés (Marchés publics, Solde, régies financières, …)</a:t>
            </a:r>
          </a:p>
          <a:p>
            <a:pPr algn="just"/>
            <a:r>
              <a:rPr lang="fr-FR" sz="1700" b="1" dirty="0"/>
              <a:t>P6 - Décisionnel</a:t>
            </a:r>
            <a:r>
              <a:rPr lang="fr-FR" sz="1700" dirty="0"/>
              <a:t> : Module de production de statistiques et tableaux de bord pour faciliter et orienter dans la décision.</a:t>
            </a:r>
          </a:p>
          <a:p>
            <a:pPr algn="just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P7 - Comptabilité matière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2381568" y="156693"/>
            <a:ext cx="6570307" cy="633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ATOUTS ET DIFFICULTES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63361" y="1126312"/>
            <a:ext cx="4169896" cy="53584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Volonté et engagement politique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Stabilité institutionnelle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Mise en place de cadre institutionnel d’encadrement de la réforme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Mise en place de réseau des ordonnateurs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Ressources humaines qualifiées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46957" y="1126312"/>
            <a:ext cx="3899463" cy="53329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Mobilité des acteurs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Résistance au changement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Retard dans la nomination des acteurs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500" dirty="0"/>
              <a:t>Ambiguïté dans la clarification des rôles de certains </a:t>
            </a:r>
            <a:r>
              <a:rPr lang="fr-FR" sz="2500" dirty="0" smtClean="0"/>
              <a:t>acteurs</a:t>
            </a:r>
            <a:endParaRPr lang="fr-FR" sz="2500" dirty="0"/>
          </a:p>
        </p:txBody>
      </p:sp>
      <p:sp>
        <p:nvSpPr>
          <p:cNvPr id="8" name="Rectangle 7"/>
          <p:cNvSpPr/>
          <p:nvPr/>
        </p:nvSpPr>
        <p:spPr>
          <a:xfrm>
            <a:off x="1761931" y="625156"/>
            <a:ext cx="155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spc="9" dirty="0">
                <a:solidFill>
                  <a:srgbClr val="003399"/>
                </a:solidFill>
                <a:latin typeface="Tahoma"/>
                <a:cs typeface="Tahoma"/>
              </a:rPr>
              <a:t>Atouts</a:t>
            </a:r>
            <a:endParaRPr lang="fr-FR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2596" y="614675"/>
            <a:ext cx="2178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spc="9" dirty="0">
                <a:solidFill>
                  <a:srgbClr val="003399"/>
                </a:solidFill>
                <a:latin typeface="Tahoma"/>
                <a:cs typeface="Tahoma"/>
              </a:rPr>
              <a:t>Difficultés</a:t>
            </a:r>
            <a:endParaRPr lang="fr-FR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4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2627481" y="264924"/>
            <a:ext cx="6570307" cy="633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1173707" y="1297479"/>
            <a:ext cx="10653524" cy="5268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Relecture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formats des instruments de programmation et de budgétisation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Poursuite de la prise en compte de certains aspects internationaux (Climat, BSG, ODD) dans le budget en mode programme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Révision du décret portant nomenclature budgétaire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Révision de la LOLF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Renforcement de la stabilité du système d’informations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Poursuite des formations aux acteurs et actualisation des guides.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FR" sz="2400" dirty="0">
              <a:solidFill>
                <a:srgbClr val="202124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xmlns="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366728" y="1199625"/>
            <a:ext cx="11322699" cy="5201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just">
              <a:lnSpc>
                <a:spcPct val="200000"/>
              </a:lnSpc>
              <a:buClr>
                <a:srgbClr val="C00000"/>
              </a:buClr>
              <a:buFont typeface="Arial" pitchFamily="34" charset="0"/>
              <a:buAutoNum type="romanUcPeriod"/>
            </a:pPr>
            <a:r>
              <a:rPr lang="fr-FR" sz="3200" b="1" spc="9" dirty="0">
                <a:solidFill>
                  <a:srgbClr val="003399"/>
                </a:solidFill>
                <a:latin typeface="Tahoma"/>
                <a:cs typeface="Tahoma"/>
              </a:rPr>
              <a:t>Conception et contenu des réformes</a:t>
            </a:r>
          </a:p>
          <a:p>
            <a:pPr marL="914400" lvl="1" indent="-514350" algn="just">
              <a:lnSpc>
                <a:spcPct val="200000"/>
              </a:lnSpc>
              <a:buClr>
                <a:srgbClr val="C00000"/>
              </a:buClr>
              <a:buFont typeface="Arial" pitchFamily="34" charset="0"/>
              <a:buAutoNum type="romanUcPeriod"/>
            </a:pPr>
            <a:r>
              <a:rPr lang="fr-FR" sz="3200" b="1" spc="9" dirty="0">
                <a:solidFill>
                  <a:srgbClr val="003399"/>
                </a:solidFill>
                <a:latin typeface="Tahoma"/>
                <a:cs typeface="Tahoma"/>
              </a:rPr>
              <a:t> Mise en œuvre de la réforme </a:t>
            </a:r>
          </a:p>
          <a:p>
            <a:pPr marL="914400" lvl="1" indent="-514350" algn="just">
              <a:lnSpc>
                <a:spcPct val="200000"/>
              </a:lnSpc>
              <a:buClr>
                <a:srgbClr val="C00000"/>
              </a:buClr>
              <a:buFont typeface="Arial" pitchFamily="34" charset="0"/>
              <a:buAutoNum type="romanUcPeriod"/>
            </a:pPr>
            <a:r>
              <a:rPr lang="fr-FR" sz="3200" b="1" spc="9" dirty="0">
                <a:solidFill>
                  <a:srgbClr val="003399"/>
                </a:solidFill>
                <a:latin typeface="Tahoma"/>
                <a:cs typeface="Tahoma"/>
              </a:rPr>
              <a:t> Risques et difficultés associés </a:t>
            </a:r>
          </a:p>
          <a:p>
            <a:pPr marL="914400" lvl="1" indent="-514350" algn="just">
              <a:lnSpc>
                <a:spcPct val="200000"/>
              </a:lnSpc>
              <a:buClr>
                <a:srgbClr val="C00000"/>
              </a:buClr>
              <a:buFont typeface="Arial" pitchFamily="34" charset="0"/>
              <a:buAutoNum type="romanUcPeriod"/>
            </a:pPr>
            <a:r>
              <a:rPr lang="fr-FR" sz="3200" b="1" spc="9" dirty="0">
                <a:solidFill>
                  <a:srgbClr val="003399"/>
                </a:solidFill>
                <a:latin typeface="Tahoma"/>
                <a:cs typeface="Tahoma"/>
              </a:rPr>
              <a:t> Perspectives </a:t>
            </a:r>
          </a:p>
          <a:p>
            <a:pPr marL="0" indent="0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  <a:p>
            <a:pPr marL="0" indent="0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  <a:p>
            <a:pPr marL="0" indent="0" algn="r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  <a:p>
            <a:pPr marL="0" indent="0" algn="r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  <a:p>
            <a:pPr marL="0" indent="0" algn="r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2506824" y="186521"/>
            <a:ext cx="6019800" cy="903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PLAN DE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36980" y="914394"/>
            <a:ext cx="11244944" cy="5673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/>
              <a:t>La question du budget programme en République du Bénin était une préoccupation depuis l’avènement de la GAR dans les années 2000.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/>
              <a:t>Cependant, 2009 marque un tournant décisif avec de nouvelles directives communautaires à l’endroit des Etats membres de l’espace UEMOA dont le Bénin fait partie.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dirty="0"/>
              <a:t>Cela a nécessité l’internalisation de plusieurs principes budgétaires, en lien avec la gestion axée sur la performance.</a:t>
            </a:r>
            <a:endParaRPr lang="fr-FR" b="1" spc="9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b="1" spc="9" dirty="0">
              <a:solidFill>
                <a:srgbClr val="003399"/>
              </a:solidFill>
              <a:latin typeface="Tahoma"/>
              <a:cs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05" y="159853"/>
            <a:ext cx="9780037" cy="8665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401365" y="690988"/>
            <a:ext cx="8475901" cy="5517385"/>
          </a:xfrm>
        </p:spPr>
        <p:txBody>
          <a:bodyPr>
            <a:noAutofit/>
          </a:bodyPr>
          <a:lstStyle/>
          <a:p>
            <a:pPr marL="31653"/>
            <a:endParaRPr lang="fr-F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Transposition des directives du cadre harmonisé des finances publiques UEMOA</a:t>
            </a:r>
            <a:endParaRPr lang="fr-FR" sz="1800" b="1" dirty="0">
              <a:solidFill>
                <a:srgbClr val="FF0000"/>
              </a:solidFill>
            </a:endParaRPr>
          </a:p>
          <a:p>
            <a:pPr marL="31653" algn="ctr"/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La loi organique relative aux lois de finances</a:t>
            </a:r>
          </a:p>
          <a:p>
            <a:pPr marL="31653" algn="ctr"/>
            <a:endParaRPr lang="fr-FR" sz="2400" dirty="0">
              <a:solidFill>
                <a:srgbClr val="002060"/>
              </a:solidFill>
              <a:latin typeface="Berlin Sans FB" panose="020E0602020502020306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31653" algn="ctr"/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Le Décret portant RGCP</a:t>
            </a:r>
          </a:p>
          <a:p>
            <a:pPr marL="31653" algn="ctr"/>
            <a:endParaRPr lang="fr-FR" sz="2400" dirty="0">
              <a:solidFill>
                <a:srgbClr val="002060"/>
              </a:solidFill>
              <a:latin typeface="Berlin Sans FB" panose="020E0602020502020306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31653" algn="ctr"/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Les décrets </a:t>
            </a:r>
            <a:r>
              <a:rPr lang="en-GB" sz="20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et </a:t>
            </a:r>
            <a:r>
              <a:rPr lang="fr-FR" sz="20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arrêté</a:t>
            </a:r>
            <a:r>
              <a:rPr lang="en-GB" sz="20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portant </a:t>
            </a:r>
          </a:p>
          <a:p>
            <a:pPr marL="31653" algn="ctr"/>
            <a:endParaRPr lang="fr-FR" sz="2400" dirty="0">
              <a:solidFill>
                <a:srgbClr val="002060"/>
              </a:solidFill>
              <a:latin typeface="Berlin Sans FB" panose="020E0602020502020306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           NBE                  PCE                TOFE</a:t>
            </a:r>
          </a:p>
          <a:p>
            <a:pPr marL="31653" algn="ctr"/>
            <a:endParaRPr lang="fr-FR" sz="2400" dirty="0">
              <a:solidFill>
                <a:srgbClr val="002060"/>
              </a:solidFill>
              <a:latin typeface="Berlin Sans FB" panose="020E0602020502020306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Le décret portant Code de Transparence des finances publiques en République du Bénin</a:t>
            </a:r>
          </a:p>
          <a:p>
            <a:pPr marL="31653"/>
            <a:endParaRPr lang="fr-F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Franklin Gothic Book"/>
            </a:endParaRPr>
          </a:p>
        </p:txBody>
      </p:sp>
      <p:sp>
        <p:nvSpPr>
          <p:cNvPr id="7" name="Flèche : bas 3">
            <a:extLst>
              <a:ext uri="{FF2B5EF4-FFF2-40B4-BE49-F238E27FC236}">
                <a16:creationId xmlns:a16="http://schemas.microsoft.com/office/drawing/2014/main" xmlns="" id="{52449801-B17D-4FD7-95A8-1C8B18776B5B}"/>
              </a:ext>
            </a:extLst>
          </p:cNvPr>
          <p:cNvSpPr/>
          <p:nvPr/>
        </p:nvSpPr>
        <p:spPr>
          <a:xfrm>
            <a:off x="6031239" y="1815283"/>
            <a:ext cx="371444" cy="486342"/>
          </a:xfrm>
          <a:prstGeom prst="downArrow">
            <a:avLst>
              <a:gd name="adj1" fmla="val 50000"/>
              <a:gd name="adj2" fmla="val 63433"/>
            </a:avLst>
          </a:prstGeom>
          <a:solidFill>
            <a:srgbClr val="003366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Flèche : bas 9">
            <a:extLst>
              <a:ext uri="{FF2B5EF4-FFF2-40B4-BE49-F238E27FC236}">
                <a16:creationId xmlns:a16="http://schemas.microsoft.com/office/drawing/2014/main" xmlns="" id="{B3F72C14-B82C-4523-995C-3FDB5EF26FB6}"/>
              </a:ext>
            </a:extLst>
          </p:cNvPr>
          <p:cNvSpPr/>
          <p:nvPr/>
        </p:nvSpPr>
        <p:spPr>
          <a:xfrm>
            <a:off x="6029172" y="2704911"/>
            <a:ext cx="371445" cy="486342"/>
          </a:xfrm>
          <a:prstGeom prst="downArrow">
            <a:avLst/>
          </a:prstGeom>
          <a:solidFill>
            <a:srgbClr val="003366"/>
          </a:solidFill>
          <a:ln>
            <a:solidFill>
              <a:srgbClr val="4D4F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4D4F53"/>
              </a:solidFill>
              <a:latin typeface="Calibri"/>
            </a:endParaRPr>
          </a:p>
        </p:txBody>
      </p:sp>
      <p:sp>
        <p:nvSpPr>
          <p:cNvPr id="9" name="Flèche : bas 4">
            <a:extLst>
              <a:ext uri="{FF2B5EF4-FFF2-40B4-BE49-F238E27FC236}">
                <a16:creationId xmlns:a16="http://schemas.microsoft.com/office/drawing/2014/main" xmlns="" id="{54B92B99-55DF-46D1-9C51-F1B1C19C3873}"/>
              </a:ext>
            </a:extLst>
          </p:cNvPr>
          <p:cNvSpPr/>
          <p:nvPr/>
        </p:nvSpPr>
        <p:spPr>
          <a:xfrm rot="3562190">
            <a:off x="3352003" y="4781709"/>
            <a:ext cx="471002" cy="366530"/>
          </a:xfrm>
          <a:prstGeom prst="downArrow">
            <a:avLst/>
          </a:prstGeom>
          <a:solidFill>
            <a:srgbClr val="003366"/>
          </a:solidFill>
          <a:ln>
            <a:solidFill>
              <a:srgbClr val="4D4F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4D4F53"/>
              </a:solidFill>
              <a:latin typeface="Calibri"/>
            </a:endParaRPr>
          </a:p>
        </p:txBody>
      </p:sp>
      <p:sp>
        <p:nvSpPr>
          <p:cNvPr id="10" name="Flèche : bas 5">
            <a:extLst>
              <a:ext uri="{FF2B5EF4-FFF2-40B4-BE49-F238E27FC236}">
                <a16:creationId xmlns:a16="http://schemas.microsoft.com/office/drawing/2014/main" xmlns="" id="{6ADF742C-2211-4CF7-BFAF-10124BE3FA0F}"/>
              </a:ext>
            </a:extLst>
          </p:cNvPr>
          <p:cNvSpPr/>
          <p:nvPr/>
        </p:nvSpPr>
        <p:spPr>
          <a:xfrm>
            <a:off x="5375186" y="4531686"/>
            <a:ext cx="447353" cy="396515"/>
          </a:xfrm>
          <a:prstGeom prst="downArrow">
            <a:avLst/>
          </a:prstGeom>
          <a:solidFill>
            <a:srgbClr val="003366"/>
          </a:solidFill>
          <a:ln>
            <a:solidFill>
              <a:srgbClr val="4D4F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4D4F53"/>
              </a:solidFill>
              <a:latin typeface="Calibri"/>
            </a:endParaRPr>
          </a:p>
        </p:txBody>
      </p:sp>
      <p:sp>
        <p:nvSpPr>
          <p:cNvPr id="14" name="Flèche : bas 9">
            <a:extLst>
              <a:ext uri="{FF2B5EF4-FFF2-40B4-BE49-F238E27FC236}">
                <a16:creationId xmlns:a16="http://schemas.microsoft.com/office/drawing/2014/main" xmlns="" id="{B3F72C14-B82C-4523-995C-3FDB5EF26FB6}"/>
              </a:ext>
            </a:extLst>
          </p:cNvPr>
          <p:cNvSpPr/>
          <p:nvPr/>
        </p:nvSpPr>
        <p:spPr>
          <a:xfrm>
            <a:off x="6029172" y="3645514"/>
            <a:ext cx="371445" cy="486342"/>
          </a:xfrm>
          <a:prstGeom prst="downArrow">
            <a:avLst/>
          </a:prstGeom>
          <a:solidFill>
            <a:srgbClr val="003366"/>
          </a:solidFill>
          <a:ln>
            <a:solidFill>
              <a:srgbClr val="4D4F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4D4F53"/>
              </a:solidFill>
              <a:latin typeface="Calibri"/>
            </a:endParaRPr>
          </a:p>
        </p:txBody>
      </p:sp>
      <p:sp>
        <p:nvSpPr>
          <p:cNvPr id="15" name="Flèche : bas 9">
            <a:extLst>
              <a:ext uri="{FF2B5EF4-FFF2-40B4-BE49-F238E27FC236}">
                <a16:creationId xmlns:a16="http://schemas.microsoft.com/office/drawing/2014/main" xmlns="" id="{B3F72C14-B82C-4523-995C-3FDB5EF26FB6}"/>
              </a:ext>
            </a:extLst>
          </p:cNvPr>
          <p:cNvSpPr/>
          <p:nvPr/>
        </p:nvSpPr>
        <p:spPr>
          <a:xfrm rot="19787920">
            <a:off x="7373964" y="4486772"/>
            <a:ext cx="371445" cy="486342"/>
          </a:xfrm>
          <a:prstGeom prst="downArrow">
            <a:avLst/>
          </a:prstGeom>
          <a:solidFill>
            <a:srgbClr val="003366"/>
          </a:solidFill>
          <a:ln>
            <a:solidFill>
              <a:srgbClr val="4D4F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2041"/>
            <a:endParaRPr lang="fr-FR" sz="1108" dirty="0" err="1">
              <a:solidFill>
                <a:srgbClr val="4D4F53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6" y="236727"/>
            <a:ext cx="11244944" cy="704969"/>
          </a:xfrm>
        </p:spPr>
        <p:txBody>
          <a:bodyPr>
            <a:noAutofit/>
          </a:bodyPr>
          <a:lstStyle/>
          <a:p>
            <a:pPr algn="ctr"/>
            <a: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Conception et contenu de la réforme</a:t>
            </a:r>
            <a:r>
              <a:rPr lang="fr-FR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/>
            </a:r>
            <a:br>
              <a:rPr lang="fr-FR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594489" y="6080475"/>
            <a:ext cx="11244944" cy="70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Décret portant calendrier budgétaire, procédure d’exécution</a:t>
            </a:r>
            <a:r>
              <a:rPr lang="fr-FR" sz="2400" dirty="0" smtClean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, attributions et modalités de nomination des responsables </a:t>
            </a:r>
            <a:r>
              <a:rPr lang="fr-FR" sz="2400" smtClean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de programmes </a:t>
            </a:r>
            <a: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6" y="236727"/>
            <a:ext cx="11244944" cy="704969"/>
          </a:xfrm>
        </p:spPr>
        <p:txBody>
          <a:bodyPr>
            <a:noAutofit/>
          </a:bodyPr>
          <a:lstStyle/>
          <a:p>
            <a:pPr algn="ctr"/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Mise en </a:t>
            </a:r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oeuvre de </a:t>
            </a:r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la </a:t>
            </a:r>
            <a:r>
              <a:rPr lang="en-US" sz="2500" b="1" spc="9" dirty="0" err="1">
                <a:solidFill>
                  <a:srgbClr val="003399"/>
                </a:solidFill>
                <a:latin typeface="Tahoma"/>
                <a:ea typeface="+mn-ea"/>
                <a:cs typeface="Tahoma"/>
              </a:rPr>
              <a:t>réforme</a:t>
            </a:r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:  </a:t>
            </a:r>
            <a:r>
              <a:rPr lang="en-US" sz="2500" b="1" spc="9" dirty="0" err="1">
                <a:solidFill>
                  <a:srgbClr val="003399"/>
                </a:solidFill>
                <a:latin typeface="Tahoma"/>
                <a:ea typeface="+mn-ea"/>
                <a:cs typeface="Tahoma"/>
              </a:rPr>
              <a:t>Démarche</a:t>
            </a:r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2500" b="1" spc="9" dirty="0" err="1">
                <a:solidFill>
                  <a:srgbClr val="003399"/>
                </a:solidFill>
                <a:latin typeface="Tahoma"/>
                <a:ea typeface="+mn-ea"/>
                <a:cs typeface="Tahoma"/>
              </a:rPr>
              <a:t>générale</a:t>
            </a:r>
            <a:r>
              <a:rPr lang="en-US" sz="2500" b="1" spc="9" dirty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endParaRPr lang="en-US" sz="2500" b="1" spc="9" dirty="0">
              <a:solidFill>
                <a:srgbClr val="003399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18867" y="1103243"/>
            <a:ext cx="11244944" cy="5673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Mettre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place des organes de conduite de la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réforme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Elaborer un plan global de réforme des finances publiques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Vulgariser les textes en organisant plusieurs journées d’échanges sur leurs contenus avec les acteurs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Accompagner les ministères à l’élaboration de documents de politique publique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Organiser des séminaires de découpage des ministères en programmes budgétaires en partant des politiques publiques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Elaboration de plusieurs guides et manuels de procédures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méthodologie consiste à partir à chaque fois de quelques ministères en mode expérimental et d’élargir ensuite à l’ensemble des ministères après évaluation.</a:t>
            </a: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20" y="857251"/>
            <a:ext cx="7293769" cy="511969"/>
          </a:xfrm>
        </p:spPr>
        <p:txBody>
          <a:bodyPr>
            <a:noAutofit/>
          </a:bodyPr>
          <a:lstStyle/>
          <a:p>
            <a:pPr algn="ctr"/>
            <a:r>
              <a:rPr lang="fr-FR" sz="2100" b="1" dirty="0">
                <a:solidFill>
                  <a:schemeClr val="accent2">
                    <a:lumMod val="50000"/>
                  </a:schemeClr>
                </a:solidFill>
              </a:rPr>
              <a:t>1. Un nouvel environnement de construction du budget de l’Etat</a:t>
            </a:r>
          </a:p>
        </p:txBody>
      </p:sp>
      <p:sp>
        <p:nvSpPr>
          <p:cNvPr id="37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1788319" y="1562100"/>
            <a:ext cx="4214812" cy="43243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Loi organique 1986-013 du 26 septembre 1986 relative aux lois de finances :</a:t>
            </a:r>
          </a:p>
          <a:p>
            <a:pPr marL="257175" indent="-257175" algn="just" defTabSz="6858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Structuration des budgets autour des unités administratives</a:t>
            </a:r>
          </a:p>
          <a:p>
            <a:pPr marL="257175" indent="-257175" algn="just" defTabSz="6858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Chapitres budgétaires comme niveau de spécialisation des crédits et de vote</a:t>
            </a:r>
          </a:p>
          <a:p>
            <a:pPr marL="257175" indent="-257175" algn="just" defTabSz="6858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Budget voté uniquement en crédits de paiement</a:t>
            </a:r>
          </a:p>
          <a:p>
            <a:pPr marL="257175" indent="-257175" algn="just" defTabSz="6858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Autorisation budgétaire inscrite dans un cadre annuel</a:t>
            </a:r>
            <a:endParaRPr lang="fr-FR" sz="1650" dirty="0">
              <a:solidFill>
                <a:prstClr val="black">
                  <a:lumMod val="50000"/>
                  <a:lumOff val="50000"/>
                </a:prst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xmlns="" id="{FE57B43F-8BA4-43D0-A081-CE92176B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5CEABB6-07DC-46E8-9B57-56EC44A396E5}" type="slidenum">
              <a:rPr lang="fr-FR">
                <a:solidFill>
                  <a:srgbClr val="E7E6E6">
                    <a:lumMod val="50000"/>
                  </a:srgbClr>
                </a:solidFill>
                <a:latin typeface="Source Sans Pro Light"/>
              </a:rPr>
              <a:pPr defTabSz="685800"/>
              <a:t>6</a:t>
            </a:fld>
            <a:endParaRPr lang="fr-FR">
              <a:solidFill>
                <a:srgbClr val="E7E6E6">
                  <a:lumMod val="50000"/>
                </a:srgbClr>
              </a:solidFill>
              <a:latin typeface="Source Sans Pro Light"/>
            </a:endParaRPr>
          </a:p>
        </p:txBody>
      </p:sp>
      <p:sp>
        <p:nvSpPr>
          <p:cNvPr id="5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6211889" y="1549400"/>
            <a:ext cx="4179093" cy="43497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</a:pPr>
            <a:endParaRPr lang="fr-FR" sz="1500" dirty="0">
              <a:solidFill>
                <a:srgbClr val="202124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50000"/>
              </a:lnSpc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Loi Organique 2013-14 du 27 septembre 2013 relative aux lois de Finances :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Structuration des budgets autour des programmes et dotations budgétaires 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Programmes et dotations budgétaires comme niveau de spécialisation  et de vote des crédits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Budgétisation en autorisation d’engagement (AE) et en crédits de paiement (CP)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Autorisation budgétaire inscrit dans un cadre triennal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25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Institution du Débat d’Orientation Budgétaire</a:t>
            </a:r>
          </a:p>
          <a:p>
            <a:pPr marL="257175" indent="-257175" algn="just" defTabSz="685800">
              <a:lnSpc>
                <a:spcPct val="150000"/>
              </a:lnSpc>
            </a:pPr>
            <a:endParaRPr lang="fr-FR" sz="1500" dirty="0">
              <a:solidFill>
                <a:prstClr val="black">
                  <a:lumMod val="50000"/>
                  <a:lumOff val="50000"/>
                </a:prst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 txBox="1">
            <a:spLocks/>
          </p:cNvSpPr>
          <p:nvPr/>
        </p:nvSpPr>
        <p:spPr>
          <a:xfrm>
            <a:off x="2339183" y="1124743"/>
            <a:ext cx="5122069" cy="5119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100" b="1" dirty="0">
                <a:solidFill>
                  <a:prstClr val="black"/>
                </a:solidFill>
                <a:latin typeface="Bodoni MT"/>
              </a:rPr>
              <a:t>Un cadre juridique rénové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8BBC2588-0538-F9E9-5CDB-3F4643C15F7B}"/>
              </a:ext>
            </a:extLst>
          </p:cNvPr>
          <p:cNvCxnSpPr/>
          <p:nvPr/>
        </p:nvCxnSpPr>
        <p:spPr>
          <a:xfrm flipV="1">
            <a:off x="1674421" y="602996"/>
            <a:ext cx="8352928" cy="25654"/>
          </a:xfrm>
          <a:prstGeom prst="line">
            <a:avLst/>
          </a:prstGeom>
          <a:noFill/>
          <a:ln w="53975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947056" y="236727"/>
            <a:ext cx="11244944" cy="70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Mise</a:t>
            </a:r>
            <a:r>
              <a:rPr lang="en-US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en oeuvre de la </a:t>
            </a:r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réforme</a:t>
            </a:r>
            <a: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b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5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20" y="857251"/>
            <a:ext cx="7293769" cy="511969"/>
          </a:xfrm>
        </p:spPr>
        <p:txBody>
          <a:bodyPr>
            <a:noAutofit/>
          </a:bodyPr>
          <a:lstStyle/>
          <a:p>
            <a:pPr algn="ctr"/>
            <a:r>
              <a:rPr lang="fr-FR" sz="2100" b="1" dirty="0">
                <a:solidFill>
                  <a:schemeClr val="accent2">
                    <a:lumMod val="50000"/>
                  </a:schemeClr>
                </a:solidFill>
              </a:rPr>
              <a:t>1. Un nouvel environnement de construction du budget de l’Etat</a:t>
            </a:r>
          </a:p>
        </p:txBody>
      </p:sp>
      <p:sp>
        <p:nvSpPr>
          <p:cNvPr id="37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1809752" y="1678782"/>
            <a:ext cx="4171949" cy="3829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Ministres et présidents d’institutions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Directeur de l’Administration et des Finances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Directeur de la Programmation et de la Prospective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Responsables d’unités administratives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Contrôleur financier limité sur le contrôle de régularité des dépenses engagées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endParaRPr lang="fr-FR" sz="1650" dirty="0">
              <a:solidFill>
                <a:srgbClr val="202124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xmlns="" id="{FE57B43F-8BA4-43D0-A081-CE92176B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5CEABB6-07DC-46E8-9B57-56EC44A396E5}" type="slidenum">
              <a:rPr lang="fr-FR">
                <a:solidFill>
                  <a:srgbClr val="E7E6E6">
                    <a:lumMod val="50000"/>
                  </a:srgbClr>
                </a:solidFill>
              </a:rPr>
              <a:pPr defTabSz="685800"/>
              <a:t>7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 txBox="1">
            <a:spLocks/>
          </p:cNvSpPr>
          <p:nvPr/>
        </p:nvSpPr>
        <p:spPr>
          <a:xfrm>
            <a:off x="2345533" y="1159666"/>
            <a:ext cx="7350919" cy="5119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100" b="1" dirty="0">
                <a:solidFill>
                  <a:prstClr val="black"/>
                </a:solidFill>
                <a:latin typeface="Bodoni MT"/>
              </a:rPr>
              <a:t>De nouveaux acteurs dans le champ des finances publiques</a:t>
            </a:r>
          </a:p>
        </p:txBody>
      </p:sp>
      <p:sp>
        <p:nvSpPr>
          <p:cNvPr id="7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6060282" y="1685926"/>
            <a:ext cx="4379119" cy="38147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Ministres et Présidents d’institution en qualité d’ordonnateurs principaux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Responsables de programme en tant qu’ordonnateurs délégués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 Responsables d’action, 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Directeur de la Planification, de l’Administration et des Finances 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Unités d’appui aux programmes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Trésorier ministériel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Comptable matière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50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Contrôleur budgétaire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DE350792-DBEC-78E3-07E6-118BCE0FFEE0}"/>
              </a:ext>
            </a:extLst>
          </p:cNvPr>
          <p:cNvCxnSpPr/>
          <p:nvPr/>
        </p:nvCxnSpPr>
        <p:spPr>
          <a:xfrm flipV="1">
            <a:off x="1844528" y="788508"/>
            <a:ext cx="8352928" cy="25654"/>
          </a:xfrm>
          <a:prstGeom prst="line">
            <a:avLst/>
          </a:prstGeom>
          <a:noFill/>
          <a:ln w="53975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947056" y="236727"/>
            <a:ext cx="11244944" cy="70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Mise</a:t>
            </a:r>
            <a:r>
              <a:rPr lang="en-US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en oeuvre de la </a:t>
            </a:r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réforme</a:t>
            </a:r>
            <a: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b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7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20" y="857251"/>
            <a:ext cx="7293769" cy="511969"/>
          </a:xfrm>
        </p:spPr>
        <p:txBody>
          <a:bodyPr>
            <a:noAutofit/>
          </a:bodyPr>
          <a:lstStyle/>
          <a:p>
            <a:pPr algn="ctr"/>
            <a:r>
              <a:rPr lang="fr-FR" sz="2100" b="1" dirty="0">
                <a:solidFill>
                  <a:schemeClr val="accent2">
                    <a:lumMod val="50000"/>
                  </a:schemeClr>
                </a:solidFill>
              </a:rPr>
              <a:t>1. Un nouvel environnement de construction du budget de l’Etat</a:t>
            </a:r>
          </a:p>
        </p:txBody>
      </p:sp>
      <p:sp>
        <p:nvSpPr>
          <p:cNvPr id="37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1809752" y="1678782"/>
            <a:ext cx="3907631" cy="39719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Démarrage en juin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Note d’orientation économique budgétaire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Lettre de cadrage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Arbitrage budgétaire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Discussions centrées sur les services votés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Introduction en conseil de l’avant-projet de loi de finances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350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Adoption et transmission du Projet de Loi de finances au parlement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endParaRPr lang="fr-FR" sz="1350" dirty="0">
              <a:solidFill>
                <a:srgbClr val="202124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endParaRPr lang="fr-FR" sz="1350" dirty="0">
              <a:solidFill>
                <a:srgbClr val="202124"/>
              </a:solidFill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xmlns="" id="{FE57B43F-8BA4-43D0-A081-CE92176B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5CEABB6-07DC-46E8-9B57-56EC44A396E5}" type="slidenum">
              <a:rPr lang="fr-FR">
                <a:solidFill>
                  <a:srgbClr val="E7E6E6">
                    <a:lumMod val="50000"/>
                  </a:srgbClr>
                </a:solidFill>
              </a:rPr>
              <a:pPr defTabSz="685800"/>
              <a:t>8</a:t>
            </a:fld>
            <a:endParaRPr lang="fr-FR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Titre 19">
            <a:extLst>
              <a:ext uri="{FF2B5EF4-FFF2-40B4-BE49-F238E27FC236}">
                <a16:creationId xmlns:a16="http://schemas.microsoft.com/office/drawing/2014/main" xmlns="" id="{FAE0706E-7059-40C1-920C-105680759BCB}"/>
              </a:ext>
            </a:extLst>
          </p:cNvPr>
          <p:cNvSpPr txBox="1">
            <a:spLocks/>
          </p:cNvSpPr>
          <p:nvPr/>
        </p:nvSpPr>
        <p:spPr>
          <a:xfrm>
            <a:off x="2345533" y="1159666"/>
            <a:ext cx="7350919" cy="5119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100" b="1" dirty="0">
                <a:solidFill>
                  <a:prstClr val="black"/>
                </a:solidFill>
                <a:latin typeface="Bodoni MT"/>
              </a:rPr>
              <a:t>De nouvelles étapes dans la procédure budgétaire </a:t>
            </a:r>
          </a:p>
        </p:txBody>
      </p:sp>
      <p:sp>
        <p:nvSpPr>
          <p:cNvPr id="7" name="Titre 19">
            <a:extLst>
              <a:ext uri="{FF2B5EF4-FFF2-40B4-BE49-F238E27FC236}">
                <a16:creationId xmlns:a16="http://schemas.microsoft.com/office/drawing/2014/main" xmlns="" id="{4FB1076E-0DFC-486D-AF91-9E92AC65E00C}"/>
              </a:ext>
            </a:extLst>
          </p:cNvPr>
          <p:cNvSpPr txBox="1">
            <a:spLocks/>
          </p:cNvSpPr>
          <p:nvPr/>
        </p:nvSpPr>
        <p:spPr>
          <a:xfrm>
            <a:off x="5817394" y="1678782"/>
            <a:ext cx="4713446" cy="3986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Démarrage en janvier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Revue des programmes 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Travaux de cadrage macroéconomique et budgétaire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Projection des dépenses tendancielles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Conférence de performance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Tenue du débat d’orientation budgétaire en juin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Définition des mesures nouvelles et projection des plafonds de dépenses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Fixation des plafonds d’autorisation d’emploi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Ouverture de la procédure budgétaire à la participation citoyenne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Travaux de budgétisation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Conférence budgétaire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Introduction en conseil de l’avant-projet de loi de finances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Adoption et transmission du Projet de Loi de finances au parlement</a:t>
            </a:r>
          </a:p>
          <a:p>
            <a:pPr marL="257175" indent="-257175" algn="just" defTabSz="6858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88" dirty="0">
                <a:solidFill>
                  <a:srgbClr val="202124"/>
                </a:solidFill>
                <a:latin typeface="Avenir Next LT Pro" panose="020B0504020202020204" pitchFamily="34" charset="0"/>
                <a:cs typeface="Times New Roman" panose="02020603050405020304" pitchFamily="18" charset="0"/>
              </a:rPr>
              <a:t>Publication de la documentation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5A62EB0C-202D-17F3-C2B3-0328583BCA62}"/>
              </a:ext>
            </a:extLst>
          </p:cNvPr>
          <p:cNvCxnSpPr/>
          <p:nvPr/>
        </p:nvCxnSpPr>
        <p:spPr>
          <a:xfrm flipV="1">
            <a:off x="1857872" y="533400"/>
            <a:ext cx="8352928" cy="25654"/>
          </a:xfrm>
          <a:prstGeom prst="line">
            <a:avLst/>
          </a:prstGeom>
          <a:noFill/>
          <a:ln w="53975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947056" y="236727"/>
            <a:ext cx="11244944" cy="70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Mise</a:t>
            </a:r>
            <a:r>
              <a:rPr lang="en-US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en oeuvre de la </a:t>
            </a:r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réforme</a:t>
            </a:r>
            <a: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b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6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36980" y="914394"/>
            <a:ext cx="11328921" cy="5617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buClr>
                <a:srgbClr val="C00000"/>
              </a:buClr>
              <a:buNone/>
            </a:pPr>
            <a:r>
              <a:rPr lang="fr-FR" sz="2000" b="1" dirty="0">
                <a:solidFill>
                  <a:srgbClr val="C00000"/>
                </a:solidFill>
              </a:rPr>
              <a:t>Certaines règles ont été établies et sont observées dans la construction des programmes budgétaires :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Chaque ministère dispose d’au plus cinq (05) programmes budgétaires y compris le programme support et les programmes métiers ;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Le programme support d’un ministère est intitulé Pilotage et soutien aux services du [</a:t>
            </a:r>
            <a:r>
              <a:rPr lang="fr-FR" sz="2000" i="1" dirty="0"/>
              <a:t>Intitulé du ministère</a:t>
            </a:r>
            <a:r>
              <a:rPr lang="fr-FR" sz="2000" dirty="0"/>
              <a:t>] et contient généralement 4 actions  définies comme suit : Pilotage et coordination, Planification, programmation et suivi-évaluation, Gestion des ressources humaines, matérielles et financières, Informations et archives ;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Tout programme budgétaire contient au plus 5 actions ;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Toute action contient au maximum 20 activités budgétaires ;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Les dotations obéissent aux mêmes règles de normalisation que les programmes budgétaires ;</a:t>
            </a:r>
          </a:p>
          <a:p>
            <a:pPr algn="just">
              <a:lnSpc>
                <a:spcPct val="125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En plus de toutes ces règles, la présentation de la documentation des programmes budgétaires a été standardisée à travers des guides.</a:t>
            </a:r>
          </a:p>
          <a:p>
            <a:pPr marL="0" indent="0" algn="just">
              <a:lnSpc>
                <a:spcPct val="125000"/>
              </a:lnSpc>
              <a:buClr>
                <a:srgbClr val="C00000"/>
              </a:buClr>
              <a:buNone/>
            </a:pPr>
            <a:endParaRPr lang="fr-FR" sz="2000" b="1" spc="9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endParaRPr lang="fr-FR" sz="2500" b="1" spc="9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E0EBFC8-A8DA-856F-A402-7EF81F2955FD}"/>
              </a:ext>
            </a:extLst>
          </p:cNvPr>
          <p:cNvSpPr txBox="1">
            <a:spLocks/>
          </p:cNvSpPr>
          <p:nvPr/>
        </p:nvSpPr>
        <p:spPr>
          <a:xfrm>
            <a:off x="947056" y="236727"/>
            <a:ext cx="11244944" cy="70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Mise</a:t>
            </a:r>
            <a:r>
              <a:rPr lang="en-US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en oeuvre de la </a:t>
            </a:r>
            <a:r>
              <a:rPr lang="en-US" sz="2500" b="1" spc="9" dirty="0" err="1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réforme</a:t>
            </a:r>
            <a: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  <a:t> </a:t>
            </a:r>
            <a:br>
              <a:rPr lang="fr-FR" sz="2500" b="1" spc="9" dirty="0" smtClean="0">
                <a:solidFill>
                  <a:srgbClr val="003399"/>
                </a:solidFill>
                <a:latin typeface="Tahoma"/>
                <a:ea typeface="+mn-ea"/>
                <a:cs typeface="Tahoma"/>
              </a:rPr>
            </a:b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9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29_TF66722518_Win32" id="{2DE13A5D-9A9F-4C90-83C6-8F354442FF2C}" vid="{4C2085DB-57EA-40F5-A695-E0D86214476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983</Words>
  <Application>Microsoft Office PowerPoint</Application>
  <PresentationFormat>Grand écran</PresentationFormat>
  <Paragraphs>148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30" baseType="lpstr">
      <vt:lpstr>Aharoni</vt:lpstr>
      <vt:lpstr>Arial</vt:lpstr>
      <vt:lpstr>Arial Rounded MT Bold</vt:lpstr>
      <vt:lpstr>Avenir Next LT Pro</vt:lpstr>
      <vt:lpstr>Batang</vt:lpstr>
      <vt:lpstr>Berlin Sans FB</vt:lpstr>
      <vt:lpstr>Bodoni MT</vt:lpstr>
      <vt:lpstr>Calibri</vt:lpstr>
      <vt:lpstr>Calibri Light</vt:lpstr>
      <vt:lpstr>Franklin Gothic Book</vt:lpstr>
      <vt:lpstr>Segoe UI Emoji</vt:lpstr>
      <vt:lpstr>Source Sans Pro Light</vt:lpstr>
      <vt:lpstr>Tahoma</vt:lpstr>
      <vt:lpstr>Times New Roman</vt:lpstr>
      <vt:lpstr>Wingdings</vt:lpstr>
      <vt:lpstr>Office Theme</vt:lpstr>
      <vt:lpstr>1_Thème Office</vt:lpstr>
      <vt:lpstr>Présentation PowerPoint</vt:lpstr>
      <vt:lpstr>Présentation PowerPoint</vt:lpstr>
      <vt:lpstr>INTRODUCTION </vt:lpstr>
      <vt:lpstr>Conception et contenu de la réforme  </vt:lpstr>
      <vt:lpstr>Mise en oeuvre de la réforme:  Démarche générale </vt:lpstr>
      <vt:lpstr>1. Un nouvel environnement de construction du budget de l’Etat</vt:lpstr>
      <vt:lpstr>1. Un nouvel environnement de construction du budget de l’Etat</vt:lpstr>
      <vt:lpstr>1. Un nouvel environnement de construction du budget de l’Etat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user</cp:lastModifiedBy>
  <cp:revision>47</cp:revision>
  <dcterms:created xsi:type="dcterms:W3CDTF">2023-11-05T21:43:48Z</dcterms:created>
  <dcterms:modified xsi:type="dcterms:W3CDTF">2023-11-21T09:11:28Z</dcterms:modified>
</cp:coreProperties>
</file>