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574" r:id="rId4"/>
    <p:sldId id="583" r:id="rId5"/>
    <p:sldId id="564" r:id="rId6"/>
    <p:sldId id="565" r:id="rId7"/>
    <p:sldId id="584" r:id="rId8"/>
    <p:sldId id="566" r:id="rId9"/>
    <p:sldId id="587" r:id="rId10"/>
    <p:sldId id="577" r:id="rId11"/>
    <p:sldId id="578" r:id="rId12"/>
    <p:sldId id="585" r:id="rId13"/>
    <p:sldId id="579" r:id="rId14"/>
    <p:sldId id="568" r:id="rId15"/>
    <p:sldId id="580" r:id="rId16"/>
    <p:sldId id="581" r:id="rId17"/>
    <p:sldId id="582" r:id="rId18"/>
    <p:sldId id="586" r:id="rId19"/>
    <p:sldId id="569" r:id="rId20"/>
    <p:sldId id="570" r:id="rId21"/>
    <p:sldId id="576"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35" autoAdjust="0"/>
  </p:normalViewPr>
  <p:slideViewPr>
    <p:cSldViewPr snapToGrid="0">
      <p:cViewPr varScale="1">
        <p:scale>
          <a:sx n="72" d="100"/>
          <a:sy n="72" d="100"/>
        </p:scale>
        <p:origin x="91"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393082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290748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3827722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321930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225216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197568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594589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227359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422993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2261773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999657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228595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EB75167-3BCB-4B00-8B2F-CC017E12C136}" type="slidenum">
              <a:rPr lang="fr-FR" smtClean="0"/>
              <a:t>‹N°›</a:t>
            </a:fld>
            <a:endParaRPr lang="fr-FR" dirty="0"/>
          </a:p>
        </p:txBody>
      </p:sp>
    </p:spTree>
    <p:extLst>
      <p:ext uri="{BB962C8B-B14F-4D97-AF65-F5344CB8AC3E}">
        <p14:creationId xmlns:p14="http://schemas.microsoft.com/office/powerpoint/2010/main" val="117894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11/14/2023</a:t>
            </a:fld>
            <a:endParaRPr lang="en-US" dirty="0"/>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dirty="0"/>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11/14/2023</a:t>
            </a:fld>
            <a:endParaRPr lang="en-US" dirty="0"/>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dirty="0"/>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8D4AC-BCDE-4D7E-8F01-E9C21ECF969A}" type="datetimeFigureOut">
              <a:rPr lang="fr-FR" smtClean="0"/>
              <a:t>14/11/2023</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75167-3BCB-4B00-8B2F-CC017E12C136}" type="slidenum">
              <a:rPr lang="fr-FR" smtClean="0"/>
              <a:t>‹N°›</a:t>
            </a:fld>
            <a:endParaRPr lang="fr-FR" dirty="0"/>
          </a:p>
        </p:txBody>
      </p:sp>
    </p:spTree>
    <p:extLst>
      <p:ext uri="{BB962C8B-B14F-4D97-AF65-F5344CB8AC3E}">
        <p14:creationId xmlns:p14="http://schemas.microsoft.com/office/powerpoint/2010/main" val="45742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1420486119"/>
              </p:ext>
            </p:extLst>
          </p:nvPr>
        </p:nvGraphicFramePr>
        <p:xfrm>
          <a:off x="1264848" y="597494"/>
          <a:ext cx="10256108" cy="3383280"/>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6</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Transparence , optimisation des dépenses, redevabilité et réédition de comptes   </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800" b="1" kern="1200" dirty="0">
                          <a:solidFill>
                            <a:schemeClr val="dk1"/>
                          </a:solidFill>
                          <a:effectLst/>
                          <a:latin typeface="Arial" panose="020B0604020202020204" pitchFamily="34" charset="0"/>
                          <a:ea typeface="+mn-ea"/>
                          <a:cs typeface="Arial" panose="020B0604020202020204" pitchFamily="34" charset="0"/>
                        </a:rPr>
                        <a:t>Blanchiment d’argent et lutte contre le terrorisme</a:t>
                      </a:r>
                      <a:r>
                        <a:rPr lang="en-US" sz="2800" b="1" dirty="0">
                          <a:effectLst/>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3773341"/>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endPar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3093BC"/>
                </a:solidFill>
                <a:effectLst/>
                <a:uLnTx/>
                <a:uFillTx/>
                <a:latin typeface="Calibri" panose="020F0502020204030204"/>
                <a:ea typeface="+mn-ea"/>
                <a:cs typeface="+mn-cs"/>
              </a:rPr>
              <a:t>	Dispositif d’assistance technique FORCE. Côte Ivoire. Abidjan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sng" strike="noStrike" kern="1200" cap="none" spc="0" normalizeH="0" baseline="0" noProof="0" dirty="0">
                <a:ln>
                  <a:noFill/>
                </a:ln>
                <a:solidFill>
                  <a:srgbClr val="3093BC"/>
                </a:solidFill>
                <a:effectLst/>
                <a:uLnTx/>
                <a:uFillTx/>
                <a:latin typeface="Calibri" panose="020F0502020204030204"/>
                <a:ea typeface="+mn-ea"/>
                <a:cs typeface="+mn-cs"/>
              </a:rPr>
              <a:t>HASSANI Hamedane Expert en Gestion Douanière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b="1" u="sng" dirty="0">
              <a:solidFill>
                <a:srgbClr val="3093BC"/>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b="1" u="sng" dirty="0">
              <a:solidFill>
                <a:srgbClr val="3093BC"/>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1" i="0" u="sng" strike="noStrike" kern="1200" cap="none" spc="0" normalizeH="0" baseline="0" noProof="0" dirty="0">
              <a:ln>
                <a:noFill/>
              </a:ln>
              <a:solidFill>
                <a:srgbClr val="3093BC"/>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3093BC"/>
                </a:solidFill>
                <a:effectLst/>
                <a:uLnTx/>
                <a:uFillTx/>
                <a:latin typeface="Calibri" panose="020F0502020204030204"/>
                <a:ea typeface="+mn-ea"/>
                <a:cs typeface="+mn-cs"/>
              </a:rPr>
              <a:t> </a:t>
            </a:r>
            <a:br>
              <a:rPr kumimoji="0" lang="fr-FR" sz="2000" b="1" i="0" u="none" strike="noStrike" kern="1200" cap="none" spc="0" normalizeH="0" baseline="0" noProof="0" dirty="0">
                <a:ln>
                  <a:noFill/>
                </a:ln>
                <a:solidFill>
                  <a:srgbClr val="3093BC"/>
                </a:solidFill>
                <a:effectLst/>
                <a:uLnTx/>
                <a:uFillTx/>
                <a:latin typeface="Calibri" panose="020F0502020204030204"/>
                <a:ea typeface="+mn-ea"/>
                <a:cs typeface="+mn-cs"/>
              </a:rPr>
            </a:br>
            <a:endParaRPr kumimoji="0" lang="en-US" sz="2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algn="ct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CFC6A2B6-CEF8-8237-A21D-72DDB7C39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501" y="5634927"/>
            <a:ext cx="2353061" cy="734569"/>
          </a:xfrm>
          <a:prstGeom prst="rect">
            <a:avLst/>
          </a:prstGeom>
        </p:spPr>
      </p:pic>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
            <a:ext cx="12192000" cy="8074583"/>
          </a:xfrm>
          <a:prstGeom prst="rect">
            <a:avLst/>
          </a:prstGeom>
          <a:noFill/>
        </p:spPr>
        <p:txBody>
          <a:bodyPr wrap="square">
            <a:spAutoFit/>
          </a:bodyPr>
          <a:lstStyle/>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lang="fr-FR"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Textes</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fr-FR"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juridiques</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de la CEDEAO: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 Convention de la CEDEAO sur la corruption et ses protocoles additionnels - Source : Convention de la CEDEAO sur la corruption (2001) et Protocole additionnel (2010).</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 Stratégie régionale de la CEDEAO pour la lutte contre le blanchiment de capitaux et le financement du terrorisme - (2016) </a:t>
            </a: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Protocole additionnel à la Convention de la CEDEAO sur la lutte contre la corruption 2019, blanchiment de capitaux et financement du terrorisme ( 2019).                                                                                                                                Rôle institutions judiciaires de la CEDEAO Traité de la CEDEAO, Article 21.</a:t>
            </a:r>
          </a:p>
          <a:p>
            <a:pPr marR="0" lvl="0" algn="l" defTabSz="914400" rtl="0" eaLnBrk="1" fontAlgn="auto" latinLnBrk="0" hangingPunct="1">
              <a:lnSpc>
                <a:spcPct val="107000"/>
              </a:lnSpc>
              <a:spcBef>
                <a:spcPts val="0"/>
              </a:spcBef>
              <a:spcAft>
                <a:spcPts val="800"/>
              </a:spcAft>
              <a:buClrTx/>
              <a:buSzTx/>
              <a:tabLst/>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Textes juridiques de la CEMAC: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Mise en place un cadre juridique pour la lutte contre le blanchiment de capitaux et le financement du terrorisme, notamment le règlement n° 02/CEMAC/UMAC/CM: Fixe des normes spécifiques en matière de lutte contre le blanchiment de capitaux et le financement du terrorisme pour les pays membres de la CEMAC. Il précise les obligations des institutions financières, les procédures de déclaration, et les sanctions en cas de non-conformité.</a:t>
            </a:r>
          </a:p>
          <a:p>
            <a:pPr marR="0" lvl="0" algn="l" defTabSz="914400" rtl="0" eaLnBrk="1" fontAlgn="auto" latinLnBrk="0" hangingPunct="1">
              <a:lnSpc>
                <a:spcPct val="107000"/>
              </a:lnSpc>
              <a:spcBef>
                <a:spcPts val="0"/>
              </a:spcBef>
              <a:spcAft>
                <a:spcPts val="800"/>
              </a:spcAft>
              <a:buClrTx/>
              <a:buSzTx/>
              <a:tabLst/>
              <a:defRPr/>
            </a:pPr>
            <a:r>
              <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ctr" defTabSz="914400" rtl="0" eaLnBrk="1" fontAlgn="auto" latinLnBrk="0" hangingPunct="1">
              <a:lnSpc>
                <a:spcPct val="107000"/>
              </a:lnSpc>
              <a:spcBef>
                <a:spcPts val="0"/>
              </a:spcBef>
              <a:spcAft>
                <a:spcPts val="800"/>
              </a:spcAft>
              <a:buClrTx/>
              <a:buSzTx/>
              <a:buFontTx/>
              <a:buAutoNum type="romanUcPeriod" startAt="3"/>
              <a:tabLst/>
              <a:defRPr/>
            </a:pPr>
            <a:endParaRPr kumimoji="0" lang="fr-FR"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70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92000" cy="7650299"/>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endPar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L'instruction CEMAC n° 01/CEMAC/UMAC/CM complète le règlement en précisant les obligations des établissements financiers de la CEMAC en matière de prévention du blanchiment de capitaux et du financement du terrorisme.</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Acte Additionnel n° 01/2001/C/CEEAC/011-CM du 20 avril 2001 Acteurs impliqués dans la lutte contre le blanchiment de capitaux et le financement du terrorisme Règlement de la Commission de la CEMAC relatif à la lutte contre le blanchiment de capitaux.</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Règlement de la Commission de la CEMAC n° 01/09/CEMAC/UMAC</a:t>
            </a:r>
          </a:p>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Les déclinaison nationales </a:t>
            </a:r>
            <a:r>
              <a:rPr kumimoji="0" lang="fr-FR"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Transposition de la directive n° 02-2015/CM/UEMOA relatives à la conformité technique du dispositif de LBC/FT Bénin, les députés ont voté la loi 2018-17 du 25 juillet 2018 relative à la lutte contre le Blanchiment de Capitaux et le Financement du Terrorisme le 11 juin 2018.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 Bénin a également adopté la loi 2018-13 du 28 juin 2018 portant organisation judiciaire et création de la Cour de Répression des Infractions Economiques et du Terrorisme (CRIET).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ctr" defTabSz="914400" rtl="0" eaLnBrk="1" fontAlgn="auto" latinLnBrk="0" hangingPunct="1">
              <a:lnSpc>
                <a:spcPct val="107000"/>
              </a:lnSpc>
              <a:spcBef>
                <a:spcPts val="0"/>
              </a:spcBef>
              <a:spcAft>
                <a:spcPts val="800"/>
              </a:spcAft>
              <a:buClrTx/>
              <a:buSzTx/>
              <a:buFontTx/>
              <a:buAutoNum type="romanUcPeriod" startAt="3"/>
              <a:tabLst/>
              <a:defRPr/>
            </a:pPr>
            <a:endParaRPr kumimoji="0" lang="fr-FR"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22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
            <a:ext cx="12192000" cy="4729500"/>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En Côte d’Ivoire, application de la loi n°2016-992 du 14 novembre 2016 relative à la lutte contre le blanchiment de capitaux et le financement du terrorisme.                                                                                                                                                                                                           Décret n° 2018-439 du 03 mai 2018relatif à la mise en œuvre des sanctions ciblées liées au financement du terrorisme et de la prolifération des armes de destruction massive. </a:t>
            </a: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M</a:t>
            </a: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odification de la loi n°2015-493 du 07 juillet 2015 portant répression du terrorisme, le 03 mai 2018.</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 Sénégal a adopté la loi n°2018-03 du 23 février 2018 relative à la lutte contre le blanchiment de capitaux et le financement du terrorisme. Cette loi vise à mettre à jour le cadre juridique national de la LBC/FT pour le rendre conforme aux normes internationales </a:t>
            </a:r>
          </a:p>
          <a:p>
            <a:pPr marL="514350" marR="0" lvl="0" indent="-514350" algn="ctr" defTabSz="914400" rtl="0" eaLnBrk="1" fontAlgn="auto" latinLnBrk="0" hangingPunct="1">
              <a:lnSpc>
                <a:spcPct val="107000"/>
              </a:lnSpc>
              <a:spcBef>
                <a:spcPts val="0"/>
              </a:spcBef>
              <a:spcAft>
                <a:spcPts val="800"/>
              </a:spcAft>
              <a:buClrTx/>
              <a:buSzTx/>
              <a:buFontTx/>
              <a:buAutoNum type="romanUcPeriod" startAt="3"/>
              <a:tabLst/>
              <a:defRPr/>
            </a:pPr>
            <a:endParaRPr kumimoji="0" lang="fr-FR"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82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367553"/>
            <a:ext cx="12192000" cy="5913157"/>
          </a:xfrm>
          <a:prstGeom prst="rect">
            <a:avLst/>
          </a:prstGeom>
          <a:noFill/>
        </p:spPr>
        <p:txBody>
          <a:bodyPr wrap="square">
            <a:spAutoFit/>
          </a:bodyPr>
          <a:lstStyle/>
          <a:p>
            <a:pPr marL="742950" indent="-742950">
              <a:lnSpc>
                <a:spcPct val="107000"/>
              </a:lnSpc>
              <a:spcAft>
                <a:spcPts val="800"/>
              </a:spcAft>
              <a:buAutoNum type="alphaUcPeriod" startAt="4"/>
              <a:defRPr/>
            </a:pPr>
            <a:r>
              <a:rPr kumimoji="0" lang="fr-FR" sz="36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Les Organes complémentaires</a:t>
            </a:r>
            <a:r>
              <a:rPr lang="fr-FR"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kumimoji="0" lang="fr-FR" sz="36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Groupe d’Action Financière sur le blanchiment de capitaux (GAFI) et des Principes du Groupe Wolfsburg de Bâle.</a:t>
            </a:r>
          </a:p>
          <a:p>
            <a:pPr marR="0" lvl="0" algn="l" defTabSz="914400" rtl="0" eaLnBrk="1" fontAlgn="auto" latinLnBrk="0" hangingPunct="1">
              <a:lnSpc>
                <a:spcPct val="107000"/>
              </a:lnSpc>
              <a:spcBef>
                <a:spcPts val="0"/>
              </a:spcBef>
              <a:spcAft>
                <a:spcPts val="0"/>
              </a:spcAft>
              <a:buClrTx/>
              <a:buSzTx/>
              <a:tabLst/>
              <a:defRP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N</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ormes et des bonnes pratiques internationales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( 40). </a:t>
            </a: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Tx/>
              <a:buSzTx/>
              <a:tabLst/>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 Groupe intergouvernemental d’action contre le blanchiment d’argent en Afrique de l’Ouest (GIABA).</a:t>
            </a:r>
          </a:p>
          <a:p>
            <a:pPr marR="0" lvl="0" algn="l" defTabSz="914400" rtl="0" eaLnBrk="1" fontAlgn="auto" latinLnBrk="0" hangingPunct="1">
              <a:lnSpc>
                <a:spcPct val="107000"/>
              </a:lnSpc>
              <a:spcBef>
                <a:spcPts val="0"/>
              </a:spcBef>
              <a:spcAft>
                <a:spcPts val="0"/>
              </a:spcAft>
              <a:buClrTx/>
              <a:buSzTx/>
              <a:tabLst/>
              <a:defRP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réé par les Chefs d’Etats et de Gouvernement de la (CEDEAO)</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2000</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R="0" lvl="0" algn="l" defTabSz="914400" rtl="0" eaLnBrk="1" fontAlgn="auto" latinLnBrk="0" hangingPunct="1">
              <a:lnSpc>
                <a:spcPct val="107000"/>
              </a:lnSpc>
              <a:spcBef>
                <a:spcPts val="0"/>
              </a:spcBef>
              <a:spcAft>
                <a:spcPts val="0"/>
              </a:spcAft>
              <a:buClrTx/>
              <a:buSzTx/>
              <a:tabLst/>
              <a:defRP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E</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laboration de stratégies pour protéger les économies des états membres.                                                                                                                                                                                         </a:t>
            </a: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Amélioration des mesures et l’intensification des efforts de lutte </a:t>
            </a:r>
          </a:p>
          <a:p>
            <a:pPr marR="0" lvl="0" algn="l" defTabSz="914400" rtl="0" eaLnBrk="1" fontAlgn="auto" latinLnBrk="0" hangingPunct="1">
              <a:lnSpc>
                <a:spcPct val="107000"/>
              </a:lnSpc>
              <a:spcBef>
                <a:spcPts val="0"/>
              </a:spcBef>
              <a:spcAft>
                <a:spcPts val="0"/>
              </a:spcAft>
              <a:buClrTx/>
              <a:buSzTx/>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Renforcement de la coopération entre ses membres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39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92000" cy="747775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 </a:t>
            </a: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Groupe Egmont de cellules de renseignement financier ou Groupe Egmont:</a:t>
            </a:r>
          </a:p>
          <a:p>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F</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orum d’échange opérationnel pour les cellules de renseignement financier. -	</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Amélior</a:t>
            </a:r>
            <a:r>
              <a:rPr lang="fr-FR" sz="28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ation</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 coopération.</a:t>
            </a:r>
          </a:p>
          <a:p>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Mise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en place des programmes d'échange et de formation </a:t>
            </a:r>
          </a:p>
          <a:p>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F</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avoriser</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la mise en œuvre de programmes nationaux dans ce domaine.</a:t>
            </a:r>
          </a:p>
          <a:p>
            <a:pPr marL="457200" indent="-457200">
              <a:buFont typeface="Wingdings" panose="05000000000000000000" pitchFamily="2" charset="2"/>
              <a:buChar char="ü"/>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Le groupe Egmont comporte actuellement 164 membres  dont  Le Bénin, Le Burkina Faso, Le Cameroun</a:t>
            </a: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endPar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Les Cellules Opérationnelles : </a:t>
            </a:r>
          </a:p>
          <a:p>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Cellule Nationale de Traitement des Informations Financières</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CENTIF</a:t>
            </a:r>
          </a:p>
          <a:p>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Office Centrale de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utte contre la Criminalité Transfrontalière Abidjan</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OCLCT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Traitement du Renseignement et Action contre les Circuits </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FINanciers</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clandestins:</a:t>
            </a:r>
            <a:r>
              <a:rPr kumimoji="0" lang="fr-FR" sz="2800" b="1"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TRACFIN</a:t>
            </a:r>
            <a:endPar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cellule de renseignement financier:</a:t>
            </a:r>
            <a:r>
              <a:rPr lang="fr-FR"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CRF-160 monde</a:t>
            </a:r>
            <a:endParaRPr kumimoji="0" lang="fr-FR" sz="2800" b="1" u="sng" kern="1200" cap="none" spc="0" normalizeH="0" noProof="0" dirty="0">
              <a:ln>
                <a:noFill/>
              </a:ln>
              <a:solidFill>
                <a:srgbClr val="000000"/>
              </a:solidFill>
              <a:effectLst/>
              <a:uLnTx/>
              <a:uFillTx/>
              <a:latin typeface="HelveticaNeueLT Pro 55 Roman"/>
              <a:ea typeface="Calibri" panose="020F0502020204030204" pitchFamily="34" charset="0"/>
              <a:cs typeface="Times New Roman" panose="02020603050405020304" pitchFamily="18" charset="0"/>
            </a:endParaRPr>
          </a:p>
          <a:p>
            <a:r>
              <a:rPr lang="fr-FR" sz="1800" b="0" i="0" u="none" strike="noStrike" baseline="0" dirty="0">
                <a:solidFill>
                  <a:srgbClr val="000000"/>
                </a:solidFill>
                <a:latin typeface="HelveticaNeueLT Pro 55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R="0" lvl="3" algn="l" defTabSz="914400" rtl="0" eaLnBrk="1" fontAlgn="auto" latinLnBrk="0" hangingPunct="1">
              <a:lnSpc>
                <a:spcPct val="107000"/>
              </a:lnSpc>
              <a:spcBef>
                <a:spcPts val="0"/>
              </a:spcBef>
              <a:spcAft>
                <a:spcPts val="800"/>
              </a:spcAft>
              <a:buClrTx/>
              <a:buSzTx/>
              <a:tabLst/>
              <a:defRPr/>
            </a:pPr>
            <a:endParaRPr kumimoji="0" lang="fr-FR" sz="24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79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62753" y="1"/>
            <a:ext cx="12254753" cy="6866239"/>
          </a:xfrm>
          <a:prstGeom prst="rect">
            <a:avLst/>
          </a:prstGeom>
          <a:noFill/>
        </p:spPr>
        <p:txBody>
          <a:bodyPr wrap="square">
            <a:spAutoFit/>
          </a:bodyPr>
          <a:lstStyle/>
          <a:p>
            <a:pPr marR="0" lvl="0" algn="ctr" defTabSz="914400" rtl="0" eaLnBrk="1" fontAlgn="auto" latinLnBrk="0" hangingPunct="1">
              <a:lnSpc>
                <a:spcPct val="107000"/>
              </a:lnSpc>
              <a:spcBef>
                <a:spcPts val="0"/>
              </a:spcBef>
              <a:spcAft>
                <a:spcPts val="800"/>
              </a:spcAft>
              <a:buClrTx/>
              <a:buSzTx/>
              <a:tabLst>
                <a:tab pos="457200" algn="l"/>
              </a:tabLst>
              <a:defRPr/>
            </a:pPr>
            <a:r>
              <a:rPr kumimoji="0" lang="fr-FR" sz="3200" b="1" i="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II.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Mise en œuvre des Réformes et impact :</a:t>
            </a:r>
          </a:p>
          <a:p>
            <a:pPr marR="0" lvl="0" algn="l" defTabSz="914400" rtl="0" eaLnBrk="1" fontAlgn="auto" latinLnBrk="0" hangingPunct="1">
              <a:lnSpc>
                <a:spcPct val="107000"/>
              </a:lnSpc>
              <a:spcBef>
                <a:spcPts val="0"/>
              </a:spcBef>
              <a:spcAft>
                <a:spcPts val="800"/>
              </a:spcAft>
              <a:buClrTx/>
              <a:buSzTx/>
              <a:tabLst>
                <a:tab pos="457200" algn="l"/>
              </a:tabLst>
              <a:defRPr/>
            </a:pPr>
            <a:r>
              <a:rPr kumimoji="0" lang="fr-FR" sz="28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r>
              <a:rPr kumimoji="0" lang="fr-FR" sz="28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Détection et Prévention du Blanchiment </a:t>
            </a:r>
          </a:p>
          <a:p>
            <a:pPr marL="742950" lvl="1" indent="-285750">
              <a:lnSpc>
                <a:spcPct val="107000"/>
              </a:lnSpc>
              <a:buFont typeface="Wingdings" panose="05000000000000000000" pitchFamily="2" charset="2"/>
              <a:buChar char="§"/>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Méthodologie de lutte:</a:t>
            </a:r>
          </a:p>
          <a:p>
            <a:pPr marL="800100" lvl="1" indent="-342900">
              <a:lnSpc>
                <a:spcPct val="107000"/>
              </a:lnSpc>
              <a:buFont typeface="Wingdings" panose="05000000000000000000" pitchFamily="2" charset="2"/>
              <a:buChar char="§"/>
              <a:defRPr/>
            </a:pPr>
            <a:r>
              <a:rPr lang="fr-FR"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Origine des fonds: </a:t>
            </a:r>
          </a:p>
          <a:p>
            <a:pPr marR="0" lvl="0" algn="l" defTabSz="914400" rtl="0" eaLnBrk="1" fontAlgn="auto" latinLnBrk="0" hangingPunct="1">
              <a:lnSpc>
                <a:spcPct val="107000"/>
              </a:lnSpc>
              <a:spcBef>
                <a:spcPts val="0"/>
              </a:spcBef>
              <a:spcAft>
                <a:spcPts val="0"/>
              </a:spcAft>
              <a:buClrTx/>
              <a:buSzTx/>
              <a:tabLst/>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	Contrebande, commerce illicite, commerce licites, Criminalité organisée.</a:t>
            </a:r>
          </a:p>
          <a:p>
            <a:pPr marR="0" lvl="0" algn="l" defTabSz="914400" rtl="0" eaLnBrk="1" fontAlgn="auto" latinLnBrk="0" hangingPunct="1">
              <a:lnSpc>
                <a:spcPct val="107000"/>
              </a:lnSpc>
              <a:spcBef>
                <a:spcPts val="0"/>
              </a:spcBef>
              <a:spcAft>
                <a:spcPts val="0"/>
              </a:spcAft>
              <a:buClrTx/>
              <a:buSzTx/>
              <a:tabLst/>
              <a:defRPr/>
            </a:pPr>
            <a:endPar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Outils et technologies : L’utilisation des méta données, et croisement de fichier. </a:t>
            </a:r>
          </a:p>
          <a:p>
            <a:pPr marL="742950" lvl="1" indent="-285750">
              <a:lnSpc>
                <a:spcPct val="107000"/>
              </a:lnSpc>
              <a:buFont typeface="Wingdings" panose="05000000000000000000" pitchFamily="2" charset="2"/>
              <a:buChar char="§"/>
              <a:defRPr/>
            </a:pP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Meilleures pratiques pour les institutions financières:  CENTIF, TRACFIN,  AGRASC  :</a:t>
            </a:r>
          </a:p>
          <a:p>
            <a:pPr lvl="2">
              <a:lnSpc>
                <a:spcPct val="107000"/>
              </a:lnSpc>
              <a:defRPr/>
            </a:pPr>
            <a:r>
              <a:rPr kumimoji="0" lang="fr-FR" sz="20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Avoirs criminelles et blanchiment du terrorisme.</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CO Saisine des services et communications</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Dépister.</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Rechercher.</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Identifier.</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Geler.</a:t>
            </a:r>
          </a:p>
          <a:p>
            <a:pPr lvl="2">
              <a:lnSpc>
                <a:spcPct val="107000"/>
              </a:lnSpc>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Saisir</a:t>
            </a:r>
          </a:p>
          <a:p>
            <a:pPr lvl="2">
              <a:lnSpc>
                <a:spcPct val="107000"/>
              </a:lnSpc>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Confisquer</a:t>
            </a:r>
            <a:endPar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48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111644" y="134471"/>
            <a:ext cx="11560404" cy="5547096"/>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Coopération Régionale et internationale en matière de détection</a:t>
            </a:r>
            <a:r>
              <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lvl="2">
              <a:lnSpc>
                <a:spcPct val="107000"/>
              </a:lnSpc>
              <a:defRPr/>
            </a:pPr>
            <a:endPar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Assistance Admirative Mutuelle Internationale</a:t>
            </a:r>
          </a:p>
          <a:p>
            <a:pPr lvl="2">
              <a:lnSpc>
                <a:spcPct val="107000"/>
              </a:lnSpc>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Commission rogatoire internationale</a:t>
            </a:r>
          </a:p>
          <a:p>
            <a:pPr lvl="2">
              <a:lnSpc>
                <a:spcPct val="107000"/>
              </a:lnSpc>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Les Bureaux de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iaison Régionaux. </a:t>
            </a:r>
          </a:p>
          <a:p>
            <a:pPr marR="0" lvl="0" algn="l" defTabSz="914400" rtl="0" eaLnBrk="1" fontAlgn="auto" latinLnBrk="0" hangingPunct="1">
              <a:lnSpc>
                <a:spcPct val="107000"/>
              </a:lnSpc>
              <a:spcBef>
                <a:spcPts val="0"/>
              </a:spcBef>
              <a:spcAft>
                <a:spcPts val="0"/>
              </a:spcAft>
              <a:buClrTx/>
              <a:buSzTx/>
              <a:tabLst/>
              <a:defRPr/>
            </a:pPr>
            <a:endPar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coopération inter services et administrations:</a:t>
            </a:r>
          </a:p>
          <a:p>
            <a:pPr lvl="2">
              <a:lnSpc>
                <a:spcPct val="107000"/>
              </a:lnSpc>
              <a:defRPr/>
            </a:pPr>
            <a:endPar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Réquisition judiciaire, </a:t>
            </a:r>
          </a:p>
          <a:p>
            <a:pPr lvl="2">
              <a:lnSpc>
                <a:spcPct val="107000"/>
              </a:lnSpc>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Levée du secret professionnel</a:t>
            </a:r>
          </a:p>
          <a:p>
            <a:pPr lvl="2">
              <a:lnSpc>
                <a:spcPct val="107000"/>
              </a:lnSpc>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Droit de communication).</a:t>
            </a: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defRPr/>
            </a:pPr>
            <a:r>
              <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0"/>
              </a:spcAft>
              <a:buClrTx/>
              <a:buSzTx/>
              <a:buFontTx/>
              <a:buAutoNum type="alphaUcPeriod"/>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05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111644" y="134471"/>
            <a:ext cx="12080356" cy="6769930"/>
          </a:xfrm>
          <a:prstGeom prst="rect">
            <a:avLst/>
          </a:prstGeom>
          <a:noFill/>
        </p:spPr>
        <p:txBody>
          <a:bodyPr wrap="square">
            <a:spAutoFit/>
          </a:bodyPr>
          <a:lstStyle/>
          <a:p>
            <a:pPr lvl="2">
              <a:lnSpc>
                <a:spcPct val="107000"/>
              </a:lnSpc>
              <a:defRPr/>
            </a:pPr>
            <a:r>
              <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R="0" lvl="0" algn="l" defTabSz="914400" rtl="0" eaLnBrk="1" fontAlgn="auto" latinLnBrk="0" hangingPunct="1">
              <a:lnSpc>
                <a:spcPct val="107000"/>
              </a:lnSpc>
              <a:spcBef>
                <a:spcPts val="0"/>
              </a:spcBef>
              <a:spcAft>
                <a:spcPts val="800"/>
              </a:spcAft>
              <a:buClrTx/>
              <a:buSzTx/>
              <a:tabLst>
                <a:tab pos="457200" algn="l"/>
              </a:tabLst>
              <a:defRPr/>
            </a:pPr>
            <a:r>
              <a:rPr lang="fr-F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	</a:t>
            </a:r>
            <a:r>
              <a:rPr lang="fr-FR"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Impact:</a:t>
            </a:r>
            <a:endParaRPr kumimoji="0" lang="fr-FR" sz="28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Harmonisation législative.</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Échanges d'Informations. </a:t>
            </a:r>
          </a:p>
          <a:p>
            <a:pPr marR="0" lvl="0" algn="l" defTabSz="914400" rtl="0" eaLnBrk="1" fontAlgn="auto" latinLnBrk="0" hangingPunct="1">
              <a:lnSpc>
                <a:spcPct val="107000"/>
              </a:lnSpc>
              <a:spcBef>
                <a:spcPts val="0"/>
              </a:spcBef>
              <a:spcAft>
                <a:spcPts val="0"/>
              </a:spcAft>
              <a:buClrTx/>
              <a:buSzTx/>
              <a:tabLst/>
              <a:defRPr/>
            </a:pPr>
            <a:r>
              <a:rPr lang="fr-FR"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Gestion des Risques Accrus.</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Adoption de la Technologie.</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Coopération avec le Secteur Privé. </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Sensibilisation des Acteurs Non-Financiers. </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Détermination  des schémas régionaux  de financement du 	terrorisme. </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Formation renforcée des services dédiés.</a:t>
            </a:r>
          </a:p>
          <a:p>
            <a:pPr marR="0" lvl="0" algn="l" defTabSz="914400" rtl="0" eaLnBrk="1" fontAlgn="auto" latinLnBrk="0" hangingPunct="1">
              <a:lnSpc>
                <a:spcPct val="107000"/>
              </a:lnSpc>
              <a:spcBef>
                <a:spcPts val="0"/>
              </a:spcBef>
              <a:spcAft>
                <a:spcPts val="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Asséchement financier des organisations.</a:t>
            </a:r>
          </a:p>
          <a:p>
            <a:pPr marL="342900" marR="0" lvl="0" indent="-342900" algn="l" defTabSz="914400" rtl="0" eaLnBrk="1" fontAlgn="auto" latinLnBrk="0" hangingPunct="1">
              <a:lnSpc>
                <a:spcPct val="107000"/>
              </a:lnSpc>
              <a:spcBef>
                <a:spcPts val="0"/>
              </a:spcBef>
              <a:spcAft>
                <a:spcPts val="0"/>
              </a:spcAft>
              <a:buClrTx/>
              <a:buSzTx/>
              <a:buFontTx/>
              <a:buAutoNum type="alphaUcPeriod"/>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Tx/>
              <a:buAutoNum type="alphaUcPeriod"/>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99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71718" y="0"/>
            <a:ext cx="12192000" cy="6044860"/>
          </a:xfrm>
          <a:prstGeom prst="rect">
            <a:avLst/>
          </a:prstGeom>
          <a:noFill/>
        </p:spPr>
        <p:txBody>
          <a:bodyPr wrap="square">
            <a:spAutoFit/>
          </a:bodyPr>
          <a:lstStyle/>
          <a:p>
            <a:pPr lvl="1" algn="ctr">
              <a:lnSpc>
                <a:spcPct val="107000"/>
              </a:lnSpc>
              <a:spcAft>
                <a:spcPts val="800"/>
              </a:spcAft>
              <a:tabLst>
                <a:tab pos="457200" algn="l"/>
              </a:tabLst>
              <a:defRPr/>
            </a:pPr>
            <a:r>
              <a:rPr lang="fr-FR"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III.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Risques et difficultés associés:</a:t>
            </a:r>
          </a:p>
          <a:p>
            <a:pPr marL="342900" marR="0" lvl="0" indent="-342900" algn="l" defTabSz="914400" rtl="0" eaLnBrk="1" fontAlgn="auto" latinLnBrk="0" hangingPunct="1">
              <a:lnSpc>
                <a:spcPct val="107000"/>
              </a:lnSpc>
              <a:spcBef>
                <a:spcPts val="0"/>
              </a:spcBef>
              <a:spcAft>
                <a:spcPts val="0"/>
              </a:spcAft>
              <a:buClrTx/>
              <a:buSzTx/>
              <a:buFont typeface="+mj-lt"/>
              <a:buAutoNum type="alphaUcPeriod"/>
              <a:tabLst/>
              <a:defRPr/>
            </a:pPr>
            <a:endPar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Faible collaboration</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lvl="2">
              <a:lnSpc>
                <a:spcPct val="107000"/>
              </a:lnSpc>
              <a:defRPr/>
            </a:pPr>
            <a:endPar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
              <a:defRPr/>
            </a:pPr>
            <a:r>
              <a:rPr kumimoji="0" lang="fr-FR"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Problématiques juridiques </a:t>
            </a:r>
          </a:p>
          <a:p>
            <a:pPr lvl="2">
              <a:lnSpc>
                <a:spcPct val="107000"/>
              </a:lnSpc>
              <a:defRPr/>
            </a:pPr>
            <a:endParaRPr kumimoji="0" lang="fr-FR"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Appréhension des mécanisme</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s: </a:t>
            </a:r>
          </a:p>
          <a:p>
            <a:pPr lvl="2">
              <a:lnSpc>
                <a:spcPct val="107000"/>
              </a:lnSpc>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Ressources humaines, matérielles et  formations 	insuffisantes.</a:t>
            </a:r>
          </a:p>
          <a:p>
            <a:pPr lvl="2">
              <a:lnSpc>
                <a:spcPct val="107000"/>
              </a:lnSpc>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Faible recours aux nouvelles technologies de transversalités</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Meta 	Données.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18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92000" cy="709873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IV.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Solutions- Perspectives</a:t>
            </a:r>
            <a:r>
              <a:rPr lang="fr-FR"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Renforcement de la coopération, nationale, régionale et internationale.</a:t>
            </a:r>
          </a:p>
          <a:p>
            <a:pPr marL="914400" lvl="1" indent="-457200">
              <a:lnSpc>
                <a:spcPct val="107000"/>
              </a:lnSpc>
              <a:buFont typeface="Wingdings" panose="05000000000000000000" pitchFamily="2" charset="2"/>
              <a:buChar char="§"/>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Wingdings" panose="05000000000000000000" pitchFamily="2" charset="2"/>
              <a:buChar char="§"/>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Harmonisation des modèles et processus.</a:t>
            </a:r>
          </a:p>
          <a:p>
            <a:pPr marL="914400" lvl="1" indent="-457200">
              <a:lnSpc>
                <a:spcPct val="107000"/>
              </a:lnSpc>
              <a:buFont typeface="Wingdings" panose="05000000000000000000" pitchFamily="2" charset="2"/>
              <a:buChar char="§"/>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Mobilisation de ressources humaines et formations actualisées ( Commerce en ligne Dark web- crypto 	monnaie, Block </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chains</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Adoption et développement des technologies de rupture : Analyse des données croisées Data </a:t>
            </a:r>
            <a:r>
              <a:rPr kumimoji="0" lang="fr-FR" sz="2800" i="0" u="none" strike="noStrike" kern="120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meaning</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defRPr/>
            </a:pPr>
            <a:endPar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Collaboration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et communication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avec le secteur privé.</a:t>
            </a:r>
          </a:p>
          <a:p>
            <a:pPr marL="285750" marR="0" lvl="0" indent="-28575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Tx/>
              <a:buAutoNum type="alphaUcPeriod"/>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78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6543" y="1226434"/>
            <a:ext cx="5891742" cy="4015216"/>
          </a:xfrm>
          <a:prstGeom prst="rect">
            <a:avLst/>
          </a:prstGeom>
        </p:spPr>
      </p:pic>
      <p:sp>
        <p:nvSpPr>
          <p:cNvPr id="10" name="Rectangle 9"/>
          <p:cNvSpPr/>
          <p:nvPr/>
        </p:nvSpPr>
        <p:spPr>
          <a:xfrm>
            <a:off x="8278173" y="0"/>
            <a:ext cx="3913827" cy="6858000"/>
          </a:xfrm>
          <a:prstGeom prst="rect">
            <a:avLst/>
          </a:prstGeom>
          <a:solidFill>
            <a:srgbClr val="B8DEC3"/>
          </a:solidFill>
          <a:ln>
            <a:solidFill>
              <a:srgbClr val="B8D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nvPr>
        </p:nvSpPr>
        <p:spPr>
          <a:xfrm>
            <a:off x="190911" y="684522"/>
            <a:ext cx="8087261" cy="1863655"/>
          </a:xfrm>
          <a:ln>
            <a:noFill/>
          </a:ln>
        </p:spPr>
        <p:txBody>
          <a:bodyPr>
            <a:normAutofit/>
          </a:bodyPr>
          <a:lstStyle/>
          <a:p>
            <a:r>
              <a:rPr lang="fr-FR" sz="3600" b="1" dirty="0">
                <a:solidFill>
                  <a:srgbClr val="3093BC"/>
                </a:solidFill>
                <a:latin typeface="+mn-lt"/>
              </a:rPr>
              <a:t>Dispositif d’assistance technique </a:t>
            </a:r>
            <a:br>
              <a:rPr lang="fr-FR" sz="3600" b="1" dirty="0">
                <a:solidFill>
                  <a:srgbClr val="3093BC"/>
                </a:solidFill>
                <a:latin typeface="+mn-lt"/>
              </a:rPr>
            </a:br>
            <a:r>
              <a:rPr lang="fr-FR" sz="3600" b="1" dirty="0">
                <a:solidFill>
                  <a:srgbClr val="3093BC"/>
                </a:solidFill>
                <a:latin typeface="+mn-lt"/>
              </a:rPr>
              <a:t> FORCE</a:t>
            </a:r>
          </a:p>
        </p:txBody>
      </p:sp>
      <p:sp>
        <p:nvSpPr>
          <p:cNvPr id="3" name="Sous-titre 2"/>
          <p:cNvSpPr>
            <a:spLocks noGrp="1"/>
          </p:cNvSpPr>
          <p:nvPr>
            <p:ph type="subTitle" idx="1"/>
          </p:nvPr>
        </p:nvSpPr>
        <p:spPr>
          <a:xfrm>
            <a:off x="511048" y="2750524"/>
            <a:ext cx="7767124" cy="2563598"/>
          </a:xfrm>
        </p:spPr>
        <p:txBody>
          <a:bodyPr>
            <a:normAutofit fontScale="40000" lnSpcReduction="20000"/>
          </a:bodyPr>
          <a:lstStyle/>
          <a:p>
            <a:r>
              <a:rPr lang="fr-FR" sz="8000" b="1" u="sng" dirty="0">
                <a:solidFill>
                  <a:srgbClr val="002060"/>
                </a:solidFill>
              </a:rPr>
              <a:t>Conférence CIRFiP</a:t>
            </a:r>
          </a:p>
          <a:p>
            <a:r>
              <a:rPr lang="fr-FR" sz="8000" b="1" u="sng" dirty="0">
                <a:solidFill>
                  <a:srgbClr val="002060"/>
                </a:solidFill>
              </a:rPr>
              <a:t>Blanchiment d’argent et lutte contre le terrorisme </a:t>
            </a:r>
          </a:p>
          <a:p>
            <a:endParaRPr lang="fr-FR" sz="8000" b="1" u="sng" dirty="0">
              <a:solidFill>
                <a:srgbClr val="002060"/>
              </a:solidFill>
            </a:endParaRPr>
          </a:p>
          <a:p>
            <a:r>
              <a:rPr lang="fr-FR" sz="5100" u="sng" dirty="0">
                <a:solidFill>
                  <a:srgbClr val="002060"/>
                </a:solidFill>
              </a:rPr>
              <a:t>Côte d’Ivoire </a:t>
            </a:r>
          </a:p>
          <a:p>
            <a:r>
              <a:rPr lang="fr-FR" sz="2900" b="1" dirty="0">
                <a:solidFill>
                  <a:srgbClr val="002060"/>
                </a:solidFill>
                <a:latin typeface="Lato "/>
              </a:rPr>
              <a:t>Abidjan du 20 au 23 novembre  2023</a:t>
            </a:r>
          </a:p>
          <a:p>
            <a:r>
              <a:rPr lang="fr-FR" sz="2900" b="1" u="sng" dirty="0">
                <a:solidFill>
                  <a:srgbClr val="002060"/>
                </a:solidFill>
                <a:latin typeface="Lato "/>
              </a:rPr>
              <a:t>Expert en Gestion Douanière HASSANI Hamedane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825" y="5785755"/>
            <a:ext cx="2353061" cy="734569"/>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43" y="5733929"/>
            <a:ext cx="1880152" cy="962574"/>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237" y="5500110"/>
            <a:ext cx="652273" cy="1078994"/>
          </a:xfrm>
          <a:prstGeom prst="rect">
            <a:avLst/>
          </a:prstGeom>
        </p:spPr>
      </p:pic>
      <p:cxnSp>
        <p:nvCxnSpPr>
          <p:cNvPr id="15" name="Connecteur droit 14"/>
          <p:cNvCxnSpPr/>
          <p:nvPr/>
        </p:nvCxnSpPr>
        <p:spPr>
          <a:xfrm flipV="1">
            <a:off x="11423374" y="0"/>
            <a:ext cx="1" cy="5314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AFD_embleme_horizontale_designation_RV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164" y="5772472"/>
            <a:ext cx="1958308" cy="806632"/>
          </a:xfrm>
          <a:prstGeom prst="rect">
            <a:avLst/>
          </a:prstGeom>
          <a:noFill/>
          <a:ln>
            <a:noFill/>
          </a:ln>
        </p:spPr>
      </p:pic>
    </p:spTree>
    <p:extLst>
      <p:ext uri="{BB962C8B-B14F-4D97-AF65-F5344CB8AC3E}">
        <p14:creationId xmlns:p14="http://schemas.microsoft.com/office/powerpoint/2010/main" val="23883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6543" y="1226434"/>
            <a:ext cx="5891742" cy="4015216"/>
          </a:xfrm>
          <a:prstGeom prst="rect">
            <a:avLst/>
          </a:prstGeom>
        </p:spPr>
      </p:pic>
      <p:sp>
        <p:nvSpPr>
          <p:cNvPr id="10" name="Rectangle 9"/>
          <p:cNvSpPr/>
          <p:nvPr/>
        </p:nvSpPr>
        <p:spPr>
          <a:xfrm>
            <a:off x="8278173" y="0"/>
            <a:ext cx="3913827" cy="6858000"/>
          </a:xfrm>
          <a:prstGeom prst="rect">
            <a:avLst/>
          </a:prstGeom>
          <a:solidFill>
            <a:srgbClr val="B8DEC3"/>
          </a:solidFill>
          <a:ln>
            <a:solidFill>
              <a:srgbClr val="B8D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nvPr>
        </p:nvSpPr>
        <p:spPr>
          <a:xfrm>
            <a:off x="190911" y="684522"/>
            <a:ext cx="8087261" cy="1863655"/>
          </a:xfrm>
          <a:ln>
            <a:noFill/>
          </a:ln>
        </p:spPr>
        <p:txBody>
          <a:bodyPr>
            <a:normAutofit/>
          </a:bodyPr>
          <a:lstStyle/>
          <a:p>
            <a:r>
              <a:rPr lang="fr-FR" sz="3600" b="1" dirty="0">
                <a:solidFill>
                  <a:srgbClr val="3093BC"/>
                </a:solidFill>
                <a:latin typeface="+mn-lt"/>
              </a:rPr>
              <a:t>Dispositif d’assistance technique </a:t>
            </a:r>
            <a:br>
              <a:rPr lang="fr-FR" sz="3600" b="1" dirty="0">
                <a:solidFill>
                  <a:srgbClr val="3093BC"/>
                </a:solidFill>
                <a:latin typeface="+mn-lt"/>
              </a:rPr>
            </a:br>
            <a:r>
              <a:rPr lang="fr-FR" sz="3600" b="1" dirty="0">
                <a:solidFill>
                  <a:srgbClr val="3093BC"/>
                </a:solidFill>
                <a:latin typeface="+mn-lt"/>
              </a:rPr>
              <a:t> FORCE</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825" y="5785755"/>
            <a:ext cx="2353061" cy="734569"/>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43" y="5733929"/>
            <a:ext cx="1880152" cy="962574"/>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237" y="5500110"/>
            <a:ext cx="652273" cy="1078994"/>
          </a:xfrm>
          <a:prstGeom prst="rect">
            <a:avLst/>
          </a:prstGeom>
        </p:spPr>
      </p:pic>
      <p:cxnSp>
        <p:nvCxnSpPr>
          <p:cNvPr id="15" name="Connecteur droit 14"/>
          <p:cNvCxnSpPr/>
          <p:nvPr/>
        </p:nvCxnSpPr>
        <p:spPr>
          <a:xfrm flipV="1">
            <a:off x="11423374" y="0"/>
            <a:ext cx="1" cy="5314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AFD_embleme_horizontale_designation_RV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164" y="5772472"/>
            <a:ext cx="1958308" cy="806632"/>
          </a:xfrm>
          <a:prstGeom prst="rect">
            <a:avLst/>
          </a:prstGeom>
          <a:noFill/>
          <a:ln>
            <a:noFill/>
          </a:ln>
        </p:spPr>
      </p:pic>
      <p:sp>
        <p:nvSpPr>
          <p:cNvPr id="14" name="AutoShape 10" descr="1662719462876">
            <a:extLst>
              <a:ext uri="{FF2B5EF4-FFF2-40B4-BE49-F238E27FC236}">
                <a16:creationId xmlns:a16="http://schemas.microsoft.com/office/drawing/2014/main" id="{719E7755-E1D8-325C-61CE-2F33000B171F}"/>
              </a:ext>
            </a:extLst>
          </p:cNvPr>
          <p:cNvSpPr>
            <a:spLocks noGrp="1" noChangeAspect="1" noChangeArrowheads="1"/>
          </p:cNvSpPr>
          <p:nvPr>
            <p:ph type="subTitle" idx="1"/>
          </p:nvPr>
        </p:nvSpPr>
        <p:spPr bwMode="auto">
          <a:xfrm>
            <a:off x="511175" y="2751138"/>
            <a:ext cx="7767638" cy="256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u="sng" dirty="0">
                <a:solidFill>
                  <a:srgbClr val="002060"/>
                </a:solidFill>
                <a:latin typeface="Calibri" panose="020F0502020204030204"/>
              </a:rPr>
              <a:t>HASSANI Hamedane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sng" strike="noStrike" kern="1200" cap="none" spc="0" normalizeH="0" baseline="0" noProof="0" dirty="0">
                <a:ln>
                  <a:noFill/>
                </a:ln>
                <a:solidFill>
                  <a:srgbClr val="002060"/>
                </a:solidFill>
                <a:effectLst/>
                <a:uLnTx/>
                <a:uFillTx/>
                <a:latin typeface="Calibri" panose="020F0502020204030204"/>
                <a:ea typeface="+mn-ea"/>
                <a:cs typeface="+mn-cs"/>
              </a:rPr>
              <a:t>Expert en Gestion Douanière</a:t>
            </a:r>
            <a:r>
              <a:rPr lang="fr-FR" b="1" u="sng" dirty="0">
                <a:solidFill>
                  <a:srgbClr val="002060"/>
                </a:solidFill>
                <a:latin typeface="Calibri" panose="020F0502020204030204"/>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sng" strike="noStrike" kern="1200" cap="none" spc="0" normalizeH="0" baseline="0" noProof="0" dirty="0">
                <a:ln>
                  <a:noFill/>
                </a:ln>
                <a:solidFill>
                  <a:srgbClr val="002060"/>
                </a:solidFill>
                <a:effectLst/>
                <a:uLnTx/>
                <a:uFillTx/>
                <a:latin typeface="Calibri" panose="020F0502020204030204"/>
                <a:ea typeface="+mn-ea"/>
                <a:cs typeface="+mn-cs"/>
              </a:rPr>
              <a:t>Mail: hamedane.hassani@expertisefrance.fr</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Tél Côte d’ivoire  : (00.225) 07.67.27.91.12</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err="1">
                <a:ln>
                  <a:noFill/>
                </a:ln>
                <a:solidFill>
                  <a:srgbClr val="002060"/>
                </a:solidFill>
                <a:effectLst/>
                <a:uLnTx/>
                <a:uFillTx/>
                <a:latin typeface="Calibri" panose="020F0502020204030204"/>
                <a:ea typeface="+mn-ea"/>
                <a:cs typeface="+mn-cs"/>
              </a:rPr>
              <a:t>What</a:t>
            </a:r>
            <a:r>
              <a:rPr lang="fr-FR" b="1" dirty="0" err="1">
                <a:solidFill>
                  <a:srgbClr val="002060"/>
                </a:solidFill>
                <a:latin typeface="Calibri" panose="020F0502020204030204"/>
              </a:rPr>
              <a:t>sA</a:t>
            </a:r>
            <a:r>
              <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rPr>
              <a:t>pp: (00.225) 07.67.27.91.12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fr-FR" dirty="0"/>
          </a:p>
        </p:txBody>
      </p:sp>
    </p:spTree>
    <p:extLst>
      <p:ext uri="{BB962C8B-B14F-4D97-AF65-F5344CB8AC3E}">
        <p14:creationId xmlns:p14="http://schemas.microsoft.com/office/powerpoint/2010/main" val="35982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48856"/>
            <a:ext cx="13100564" cy="6712735"/>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tab pos="457200" algn="l"/>
              </a:tabLst>
              <a:defRPr/>
            </a:pP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PLAN </a:t>
            </a:r>
          </a:p>
          <a:p>
            <a:pPr marL="571500" marR="0" lvl="0" indent="-571500" algn="l" defTabSz="914400" rtl="0" eaLnBrk="1" fontAlgn="auto" latinLnBrk="0" hangingPunct="1">
              <a:lnSpc>
                <a:spcPct val="107000"/>
              </a:lnSpc>
              <a:spcBef>
                <a:spcPts val="0"/>
              </a:spcBef>
              <a:spcAft>
                <a:spcPts val="800"/>
              </a:spcAft>
              <a:buClrTx/>
              <a:buSzTx/>
              <a:buFont typeface="+mj-lt"/>
              <a:buAutoNum type="romanUcPeriod"/>
              <a:tabLst>
                <a:tab pos="457200" algn="l"/>
              </a:tabLst>
              <a:defRPr/>
            </a:pP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Conception et contenu des réformes:</a:t>
            </a:r>
          </a:p>
          <a:p>
            <a:pPr marL="342900" marR="0" lvl="0" indent="-342900" algn="l" defTabSz="914400" rtl="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Introduction: Présentation et contexte . </a:t>
            </a:r>
          </a:p>
          <a:p>
            <a:pPr marL="342900" marR="0" lvl="0" indent="-342900" algn="l" defTabSz="914400" rtl="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Concepts Fondamentaux et enjeux.</a:t>
            </a:r>
          </a:p>
          <a:p>
            <a:pPr marL="342900" marR="0" lvl="0" indent="-342900" algn="l" defTabSz="914400" rtl="0" eaLnBrk="1" fontAlgn="auto" latinLnBrk="0" hangingPunct="1">
              <a:lnSpc>
                <a:spcPct val="107000"/>
              </a:lnSpc>
              <a:spcBef>
                <a:spcPts val="0"/>
              </a:spcBef>
              <a:spcAft>
                <a:spcPts val="800"/>
              </a:spcAft>
              <a:buClrTx/>
              <a:buSzTx/>
              <a:buFont typeface="+mj-lt"/>
              <a:buAutoNum type="alphaUcPeriod"/>
              <a:tabLst>
                <a:tab pos="457200" algn="l"/>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Cadre Légal et Réglementaire.</a:t>
            </a:r>
          </a:p>
          <a:p>
            <a:pPr marL="342900" marR="0" lvl="0" indent="-342900" algn="l" defTabSz="914400" rtl="0" eaLnBrk="1" fontAlgn="auto" latinLnBrk="0" hangingPunct="1">
              <a:lnSpc>
                <a:spcPct val="107000"/>
              </a:lnSpc>
              <a:spcBef>
                <a:spcPts val="0"/>
              </a:spcBef>
              <a:spcAft>
                <a:spcPts val="800"/>
              </a:spcAft>
              <a:buClrTx/>
              <a:buSzTx/>
              <a:buFont typeface="+mj-lt"/>
              <a:buAutoNum type="alphaUcPeriod"/>
              <a:tabLst>
                <a:tab pos="457200" algn="l"/>
              </a:tabLst>
              <a:defRPr/>
            </a:pPr>
            <a:r>
              <a:rPr lang="fr-F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Les Organes complémentaires.</a:t>
            </a:r>
            <a:endPar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7000"/>
              </a:lnSpc>
              <a:spcBef>
                <a:spcPts val="0"/>
              </a:spcBef>
              <a:spcAft>
                <a:spcPts val="800"/>
              </a:spcAft>
              <a:buClrTx/>
              <a:buSzTx/>
              <a:tabLst>
                <a:tab pos="457200" algn="l"/>
              </a:tabLst>
              <a:defRPr/>
            </a:pPr>
            <a:r>
              <a:rPr kumimoji="0" lang="fr-FR" sz="3200" b="1" i="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II.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Mise en œuvre des Réformes et impact :</a:t>
            </a:r>
          </a:p>
          <a:p>
            <a:pPr marR="0" lvl="0" algn="l" defTabSz="914400" rtl="0" eaLnBrk="1" fontAlgn="auto" latinLnBrk="0" hangingPunct="1">
              <a:lnSpc>
                <a:spcPct val="107000"/>
              </a:lnSpc>
              <a:spcBef>
                <a:spcPts val="0"/>
              </a:spcBef>
              <a:spcAft>
                <a:spcPts val="800"/>
              </a:spcAft>
              <a:buClrTx/>
              <a:buSzTx/>
              <a:tabLst>
                <a:tab pos="457200" algn="l"/>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	Détection et Prévention du Blanchiment</a:t>
            </a:r>
          </a:p>
          <a:p>
            <a:pPr marL="457200" marR="0" lvl="0" indent="-457200" algn="l" defTabSz="914400" rtl="0" eaLnBrk="1" fontAlgn="auto" latinLnBrk="0" hangingPunct="1">
              <a:lnSpc>
                <a:spcPct val="107000"/>
              </a:lnSpc>
              <a:spcBef>
                <a:spcPts val="0"/>
              </a:spcBef>
              <a:spcAft>
                <a:spcPts val="800"/>
              </a:spcAft>
              <a:buClrTx/>
              <a:buSzTx/>
              <a:buAutoNum type="alphaUcPeriod" startAt="2"/>
              <a:tabLst>
                <a:tab pos="457200" algn="l"/>
              </a:tabLst>
              <a:defRPr/>
            </a:pPr>
            <a:r>
              <a:rPr kumimoji="0" lang="fr-FR" sz="2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Impacts.</a:t>
            </a:r>
          </a:p>
          <a:p>
            <a:pPr marR="0" lvl="0" algn="l" defTabSz="914400" rtl="0" eaLnBrk="1" fontAlgn="auto" latinLnBrk="0" hangingPunct="1">
              <a:lnSpc>
                <a:spcPct val="107000"/>
              </a:lnSpc>
              <a:spcBef>
                <a:spcPts val="0"/>
              </a:spcBef>
              <a:spcAft>
                <a:spcPts val="800"/>
              </a:spcAft>
              <a:buClrTx/>
              <a:buSzTx/>
              <a:tabLst>
                <a:tab pos="457200" algn="l"/>
              </a:tabLst>
              <a:defRPr/>
            </a:pPr>
            <a:r>
              <a:rPr kumimoji="0" lang="fr-FR" sz="3200" b="1" i="0"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III.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Risques et difficultés associés.</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IV. </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Perspectives</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et recommandations. </a:t>
            </a:r>
            <a:endPar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515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221673"/>
            <a:ext cx="12192000" cy="6968382"/>
          </a:xfrm>
          <a:prstGeom prst="rect">
            <a:avLst/>
          </a:prstGeom>
          <a:noFill/>
        </p:spPr>
        <p:txBody>
          <a:bodyPr wrap="square">
            <a:spAutoFit/>
          </a:bodyPr>
          <a:lstStyle/>
          <a:p>
            <a:pPr marL="514350" indent="-514350" algn="ctr">
              <a:lnSpc>
                <a:spcPct val="107000"/>
              </a:lnSpc>
              <a:spcAft>
                <a:spcPts val="800"/>
              </a:spcAft>
              <a:buAutoNum type="romanUcPeriod"/>
              <a:tabLst>
                <a:tab pos="457200" algn="l"/>
              </a:tabLst>
            </a:pPr>
            <a:r>
              <a:rPr lang="fr-FR" sz="3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Introduction . </a:t>
            </a:r>
          </a:p>
          <a:p>
            <a:pPr marL="514350" indent="-514350">
              <a:lnSpc>
                <a:spcPct val="107000"/>
              </a:lnSpc>
              <a:spcAft>
                <a:spcPts val="800"/>
              </a:spcAft>
              <a:buAutoNum type="alphaUcPeriod"/>
              <a:tabLst>
                <a:tab pos="457200" algn="l"/>
              </a:tabLst>
            </a:pPr>
            <a:r>
              <a:rPr lang="fr-FR"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Présentation et contexte. </a:t>
            </a:r>
          </a:p>
          <a:p>
            <a:pPr marL="800100" indent="-342900">
              <a:lnSpc>
                <a:spcPct val="107000"/>
              </a:lnSpc>
              <a:spcAft>
                <a:spcPts val="800"/>
              </a:spcAft>
              <a:buFont typeface="Wingdings" panose="05000000000000000000" pitchFamily="2" charset="2"/>
              <a:buChar char="§"/>
              <a:tabLst>
                <a:tab pos="457200" algn="l"/>
              </a:tabLst>
            </a:pPr>
            <a:r>
              <a:rPr lang="fr-FR"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Présentation du conférencier </a:t>
            </a:r>
            <a:r>
              <a:rPr lang="fr-F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fr-FR" sz="2000" dirty="0">
                <a:solidFill>
                  <a:srgbClr val="002060"/>
                </a:solidFill>
                <a:latin typeface="Calibri" panose="020F0502020204030204" pitchFamily="34" charset="0"/>
                <a:ea typeface="Calibri" panose="020F0502020204030204" pitchFamily="34" charset="0"/>
                <a:cs typeface="Calibri" panose="020F0502020204030204" pitchFamily="34" charset="0"/>
              </a:rPr>
              <a:t>Expériences en matière de blanchiment et lutte contre le terrorisme </a:t>
            </a:r>
          </a:p>
          <a:p>
            <a:pPr marL="800100" indent="-342900">
              <a:lnSpc>
                <a:spcPct val="107000"/>
              </a:lnSpc>
              <a:spcAft>
                <a:spcPts val="800"/>
              </a:spcAft>
              <a:buFont typeface="Wingdings" panose="05000000000000000000" pitchFamily="2" charset="2"/>
              <a:buChar char="§"/>
              <a:tabLst>
                <a:tab pos="457200" algn="l"/>
              </a:tabLst>
            </a:pPr>
            <a:r>
              <a:rPr lang="fr-FR"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 Contexte de la conférence et son importance</a:t>
            </a:r>
            <a:r>
              <a:rPr lang="fr-F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457200">
              <a:lnSpc>
                <a:spcPct val="107000"/>
              </a:lnSpc>
              <a:spcAft>
                <a:spcPts val="800"/>
              </a:spcAft>
              <a:tabLst>
                <a:tab pos="457200" algn="l"/>
              </a:tabLst>
            </a:pPr>
            <a:r>
              <a:rPr lang="fr-FR" sz="2000" dirty="0">
                <a:solidFill>
                  <a:srgbClr val="002060"/>
                </a:solidFill>
                <a:latin typeface="Calibri" panose="020F0502020204030204" pitchFamily="34" charset="0"/>
                <a:ea typeface="Calibri" panose="020F0502020204030204" pitchFamily="34" charset="0"/>
                <a:cs typeface="Calibri" panose="020F0502020204030204" pitchFamily="34" charset="0"/>
              </a:rPr>
              <a:t>Les phénomènes de blanchiment de capitaux, de financement du terrorisme et de financement de la prolifération constituent des menaces stratégiques pour la vie paisible des sociétés et la stabilité des économies.</a:t>
            </a:r>
          </a:p>
          <a:p>
            <a:pPr marL="457200">
              <a:lnSpc>
                <a:spcPct val="107000"/>
              </a:lnSpc>
              <a:spcAft>
                <a:spcPts val="800"/>
              </a:spcAft>
              <a:tabLst>
                <a:tab pos="457200" algn="l"/>
              </a:tabLst>
            </a:pPr>
            <a:r>
              <a:rPr lang="fr-FR" sz="2000" dirty="0">
                <a:solidFill>
                  <a:srgbClr val="002060"/>
                </a:solidFill>
                <a:latin typeface="Calibri" panose="020F0502020204030204" pitchFamily="34" charset="0"/>
                <a:ea typeface="Calibri" panose="020F0502020204030204" pitchFamily="34" charset="0"/>
                <a:cs typeface="Calibri" panose="020F0502020204030204" pitchFamily="34" charset="0"/>
              </a:rPr>
              <a:t>-	Souvent liés à la corruption, à la criminalité organisée, à la traite des êtres humains, au trafic de stupéfiants et d'armes.</a:t>
            </a:r>
          </a:p>
          <a:p>
            <a:pPr marL="457200">
              <a:lnSpc>
                <a:spcPct val="107000"/>
              </a:lnSpc>
              <a:spcAft>
                <a:spcPts val="800"/>
              </a:spcAft>
              <a:tabLst>
                <a:tab pos="457200" algn="l"/>
              </a:tabLst>
            </a:pPr>
            <a:r>
              <a:rPr lang="fr-FR" sz="2000" dirty="0">
                <a:solidFill>
                  <a:srgbClr val="002060"/>
                </a:solidFill>
                <a:latin typeface="Calibri" panose="020F0502020204030204" pitchFamily="34" charset="0"/>
                <a:ea typeface="Calibri" panose="020F0502020204030204" pitchFamily="34" charset="0"/>
                <a:cs typeface="Calibri" panose="020F0502020204030204" pitchFamily="34" charset="0"/>
              </a:rPr>
              <a:t>-	Phénomènes qui sapent l'État de droit et la démocratie, tout en augmentant les inégalités économiques</a:t>
            </a:r>
            <a:r>
              <a:rPr lang="fr-F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742950" indent="-285750">
              <a:lnSpc>
                <a:spcPct val="107000"/>
              </a:lnSpc>
              <a:spcAft>
                <a:spcPts val="800"/>
              </a:spcAft>
              <a:buFont typeface="Wingdings" panose="05000000000000000000" pitchFamily="2" charset="2"/>
              <a:buChar char="§"/>
              <a:tabLst>
                <a:tab pos="457200" algn="l"/>
              </a:tabLst>
            </a:pPr>
            <a:r>
              <a:rPr lang="fr-F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fr-FR"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Objectifs de la présentation</a:t>
            </a:r>
            <a:r>
              <a:rPr lang="fr-FR" sz="24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457200">
              <a:lnSpc>
                <a:spcPct val="107000"/>
              </a:lnSpc>
              <a:spcAft>
                <a:spcPts val="800"/>
              </a:spcAft>
              <a:tabLst>
                <a:tab pos="457200" algn="l"/>
              </a:tabLst>
            </a:pPr>
            <a:r>
              <a:rPr lang="fr-FR" sz="2000" dirty="0">
                <a:solidFill>
                  <a:srgbClr val="002060"/>
                </a:solidFill>
                <a:latin typeface="Calibri" panose="020F0502020204030204" pitchFamily="34" charset="0"/>
                <a:ea typeface="Calibri" panose="020F0502020204030204" pitchFamily="34" charset="0"/>
                <a:cs typeface="Calibri" panose="020F0502020204030204" pitchFamily="34" charset="0"/>
              </a:rPr>
              <a:t>	Outils juridiques et opérationnels  sur le continent</a:t>
            </a:r>
            <a:r>
              <a:rPr lang="fr-FR" sz="24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24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5720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22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27345" cy="7129067"/>
          </a:xfrm>
          <a:prstGeom prst="rect">
            <a:avLst/>
          </a:prstGeom>
          <a:noFill/>
        </p:spPr>
        <p:txBody>
          <a:bodyPr wrap="square">
            <a:spAutoFit/>
          </a:bodyPr>
          <a:lstStyle/>
          <a:p>
            <a:pPr marL="514350" marR="0" lvl="0" indent="-514350" defTabSz="914400" rtl="0" eaLnBrk="1" fontAlgn="auto" latinLnBrk="0" hangingPunct="1">
              <a:lnSpc>
                <a:spcPct val="107000"/>
              </a:lnSpc>
              <a:spcBef>
                <a:spcPts val="0"/>
              </a:spcBef>
              <a:spcAft>
                <a:spcPts val="800"/>
              </a:spcAft>
              <a:buClrTx/>
              <a:buSzTx/>
              <a:buAutoNum type="alphaUcPeriod" startAt="2"/>
              <a:tabLst>
                <a:tab pos="457200" algn="l"/>
              </a:tabLst>
              <a:defRPr/>
            </a:pP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Concepts Fondamentaux et enjeux</a:t>
            </a:r>
            <a:r>
              <a:rPr lang="fr-FR"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Définition du blanchiment d'argent</a:t>
            </a: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 blanchiment de capitaux est le processus par lequel les criminels donnent une apparence de légitimité aux produits illégitime  du crime.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Mo</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yen par lequel les profits dérivés d’une activité illicite pénètrent l’économie formelle ou 	légitime.</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P</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hénomène en expansion international. </a:t>
            </a:r>
            <a:endPar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stimations actuelles de capitaux blanchis dans le monde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500 milliards de dollars </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ffets désastreux sur l'économie mondiale et sur la société.</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Le financement du terrorisme est la condition préalable à toute activité terroriste sous ses formes organisées.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17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27346" cy="589161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tab pos="457200" algn="l"/>
              </a:tabLst>
              <a:defRPr/>
            </a:pPr>
            <a:r>
              <a:rPr lang="fr-FR"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Définition du terrorisme</a:t>
            </a: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Article 2 /28-ONU- de la Convention Internationale pour la Répression du Financement du Terrorisme.  Tout acte destiné à tuer ou blesser grièvement un civil, ou toute autre personne qui ne participe pas directement aux hostilités dans une situation de conflit armé, lorsque, par sa nature ou son contexte, cet acte vise à intimider une population ou à contraindre un gouvernement ou une organisation internationale à accomplir ou à s’abstenir d’accomplir un acte quelconque.</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NB *La Convention ne donne pas de définition explicite du « terrorisme » ou d’un « terroriste », elle semble en sous-entendre une dans son article 2(12).</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fr-FR"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La façon précise qu’adopte un État pour interpréter et appliquer la Convention est laissée à sa discrétion, en fonction de son droit interne.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03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92000" cy="6812506"/>
          </a:xfrm>
          <a:prstGeom prst="rect">
            <a:avLst/>
          </a:prstGeom>
          <a:noFill/>
        </p:spPr>
        <p:txBody>
          <a:bodyPr wrap="square">
            <a:spAutoFit/>
          </a:bodyPr>
          <a:lstStyle/>
          <a:p>
            <a:pPr marL="514350" marR="0" lvl="0" indent="-514350" defTabSz="914400" rtl="0" eaLnBrk="1" fontAlgn="auto" latinLnBrk="0" hangingPunct="1">
              <a:lnSpc>
                <a:spcPct val="107000"/>
              </a:lnSpc>
              <a:spcBef>
                <a:spcPts val="0"/>
              </a:spcBef>
              <a:spcAft>
                <a:spcPts val="800"/>
              </a:spcAft>
              <a:buClrTx/>
              <a:buSzTx/>
              <a:buFontTx/>
              <a:buAutoNum type="alphaUcPeriod" startAt="3"/>
              <a:tabLst/>
              <a:defRPr/>
            </a:pP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Cadre Légal et Réglementaire</a:t>
            </a:r>
            <a:r>
              <a:rPr lang="fr-FR" sz="32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kumimoji="0" lang="fr-FR" sz="32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Législation internationale</a:t>
            </a:r>
            <a:r>
              <a:rPr lang="fr-FR"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kumimoji="0" lang="fr-FR"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ONU-Convention internationale pour la répression du financement du terrorisme- 1999- 28 articles.</a:t>
            </a:r>
          </a:p>
          <a:p>
            <a:pPr marL="342900" indent="-342900">
              <a:lnSpc>
                <a:spcPct val="107000"/>
              </a:lnSpc>
              <a:spcAft>
                <a:spcPts val="800"/>
              </a:spcAft>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Convention des Nations Unies contre la Criminalité Transnationale Organisée (CCTO) dite Convention de </a:t>
            </a:r>
            <a:endParaRPr lang="fr-FR" sz="2800" noProof="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Palerme 2000)  (art 2 définition du crime organisé, art 3 souveraineté des outils législatifs ). </a:t>
            </a:r>
          </a:p>
          <a:p>
            <a:pPr marL="342900" indent="-342900">
              <a:lnSpc>
                <a:spcPct val="107000"/>
              </a:lnSpc>
              <a:spcAft>
                <a:spcPts val="800"/>
              </a:spcAft>
              <a:buFont typeface="Wingdings" panose="05000000000000000000" pitchFamily="2" charset="2"/>
              <a:buChar char="§"/>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Les  recommandations du GAFI (Groupe d'action financière sur le blanchiment de capitaux) :</a:t>
            </a:r>
            <a:endPar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Le GAFI établit des normes internationales pour lutter contre le blanchiment de capitaux et le financement du </a:t>
            </a:r>
            <a:r>
              <a:rPr lang="fr-FR"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kumimoji="0" lang="fr-FR"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terrorisme ( 40).Les 40 recommandations sont largement acceptées et mises en œuvre dans le monde entier.</a:t>
            </a:r>
          </a:p>
        </p:txBody>
      </p:sp>
    </p:spTree>
    <p:extLst>
      <p:ext uri="{BB962C8B-B14F-4D97-AF65-F5344CB8AC3E}">
        <p14:creationId xmlns:p14="http://schemas.microsoft.com/office/powerpoint/2010/main" val="250124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0"/>
            <a:ext cx="12192000" cy="498739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Textes juridiques de l’UE:  Directives de l'Union Européenne (UE):</a:t>
            </a:r>
          </a:p>
          <a:p>
            <a:pPr marR="0" lvl="0" algn="l" defTabSz="914400" rtl="0" eaLnBrk="1" fontAlgn="auto" latinLnBrk="0" hangingPunct="1">
              <a:lnSpc>
                <a:spcPct val="107000"/>
              </a:lnSpc>
              <a:spcBef>
                <a:spcPts val="0"/>
              </a:spcBef>
              <a:spcAft>
                <a:spcPts val="800"/>
              </a:spcAft>
              <a:buClrTx/>
              <a:buSzTx/>
              <a:tabLst/>
              <a:defRPr/>
            </a:pPr>
            <a:endPar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 5eme directive  (UE) 2018/843 relative à la lutte contre le blanchiment de capitaux et lutte contre le terrorisme.</a:t>
            </a:r>
          </a:p>
          <a:p>
            <a:pPr marR="0" lvl="0" algn="l" defTabSz="914400" rtl="0" eaLnBrk="1" fontAlgn="auto" latinLnBrk="0" hangingPunct="1">
              <a:lnSpc>
                <a:spcPct val="107000"/>
              </a:lnSpc>
              <a:spcBef>
                <a:spcPts val="0"/>
              </a:spcBef>
              <a:spcAft>
                <a:spcPts val="800"/>
              </a:spcAft>
              <a:buClrTx/>
              <a:buSzTx/>
              <a:tabLst/>
              <a:defRPr/>
            </a:pP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	Renforcé les réglementations européennes                                                                                                                          -	Définir les normes européennes de la prévention.                                                                                                                                                                                                           -	</a:t>
            </a:r>
            <a:r>
              <a:rPr lang="fr-FR"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Un </a:t>
            </a:r>
            <a:r>
              <a:rPr kumimoji="0" lang="fr-F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Comité d'experts du Conseil de l'Europe sur l'évaluation des 	mesures (MONEYVAL).                                                                                                                                                                                                                                                                               -	Stratégie de lutte  (2023-2027)</a:t>
            </a:r>
          </a:p>
        </p:txBody>
      </p:sp>
    </p:spTree>
    <p:extLst>
      <p:ext uri="{BB962C8B-B14F-4D97-AF65-F5344CB8AC3E}">
        <p14:creationId xmlns:p14="http://schemas.microsoft.com/office/powerpoint/2010/main" val="255927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D588272-328F-4AA5-349B-1452B5090D84}"/>
              </a:ext>
            </a:extLst>
          </p:cNvPr>
          <p:cNvSpPr txBox="1"/>
          <p:nvPr/>
        </p:nvSpPr>
        <p:spPr>
          <a:xfrm>
            <a:off x="0" y="1"/>
            <a:ext cx="12192000" cy="7255063"/>
          </a:xfrm>
          <a:prstGeom prst="rect">
            <a:avLst/>
          </a:prstGeom>
          <a:noFill/>
        </p:spPr>
        <p:txBody>
          <a:bodyPr wrap="square">
            <a:spAutoFit/>
          </a:bodyPr>
          <a:lstStyle/>
          <a:p>
            <a:pPr marL="457200" marR="0" lvl="0" indent="-45720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r>
              <a:rPr kumimoji="0" lang="fr-FR" sz="2800" b="1" i="0" u="sng"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Textes juridiques de l’UEMOA:</a:t>
            </a:r>
          </a:p>
          <a:p>
            <a:pPr marL="342900" marR="0" lvl="0" indent="-342900"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La charte de l'UEMOA et ses objectifs - Acte Additionnel n° 01/2001/C/CEEAC/011-CM du 20 avril 2001.</a:t>
            </a:r>
          </a:p>
          <a:p>
            <a:pPr marL="342900" indent="-342900">
              <a:lnSpc>
                <a:spcPct val="107000"/>
              </a:lnSpc>
              <a:spcAft>
                <a:spcPts val="800"/>
              </a:spcAft>
              <a:buFont typeface="Wingdings" panose="05000000000000000000" pitchFamily="2" charset="2"/>
              <a:buChar char="§"/>
              <a:defRPr/>
            </a:pPr>
            <a:r>
              <a:rPr kumimoji="0" lang="fr-FR" sz="24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Acte Additionnel n° 01/2001/C/CEEAC/011-CM du 20 avril 2001.                                                      -	Acteurs impliqués dans </a:t>
            </a: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la lutte contre le blanchiment de capitaux et le financement du 	terrorisme.</a:t>
            </a:r>
          </a:p>
          <a:p>
            <a:pPr marL="342900" indent="-342900">
              <a:lnSpc>
                <a:spcPct val="107000"/>
              </a:lnSpc>
              <a:spcAft>
                <a:spcPts val="800"/>
              </a:spcAft>
              <a:buFont typeface="Wingdings" panose="05000000000000000000" pitchFamily="2" charset="2"/>
              <a:buChar char="§"/>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Règlement UEMOA  n° 06/2009/CM/UEMOA du 16 décembre 2009.</a:t>
            </a:r>
          </a:p>
          <a:p>
            <a:pPr marL="342900" indent="-342900">
              <a:lnSpc>
                <a:spcPct val="107000"/>
              </a:lnSpc>
              <a:spcAft>
                <a:spcPts val="800"/>
              </a:spcAft>
              <a:buFont typeface="Wingdings" panose="05000000000000000000" pitchFamily="2" charset="2"/>
              <a:buChar char="§"/>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Règlement n°09/2010/CM/UEMOA sur la lutte contre le blanchiment d'argent. 	</a:t>
            </a:r>
          </a:p>
          <a:p>
            <a:pPr marL="342900" indent="-342900">
              <a:lnSpc>
                <a:spcPct val="107000"/>
              </a:lnSpc>
              <a:spcAft>
                <a:spcPts val="800"/>
              </a:spcAft>
              <a:buFont typeface="Wingdings" panose="05000000000000000000" pitchFamily="2" charset="2"/>
              <a:buChar char="§"/>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Directives de la BCEAO Directives BCEAO n° 09/2021/CM/UEMOA du 23 juin 2021 3.                   -	Commission Bancaire de l'UEMO - Cellule Nationale de Traitement des Informations 	Financières (CENTIF).</a:t>
            </a:r>
          </a:p>
          <a:p>
            <a:pPr marL="342900" indent="-342900">
              <a:lnSpc>
                <a:spcPct val="107000"/>
              </a:lnSpc>
              <a:spcAft>
                <a:spcPts val="800"/>
              </a:spcAft>
              <a:buFont typeface="Wingdings" panose="05000000000000000000" pitchFamily="2" charset="2"/>
              <a:buChar char="§"/>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Instruction commune UEMOA N° 08/2019/CM/UEMOA-BC :</a:t>
            </a:r>
          </a:p>
          <a:p>
            <a:pPr>
              <a:lnSpc>
                <a:spcPct val="107000"/>
              </a:lnSpc>
              <a:spcAft>
                <a:spcPts val="800"/>
              </a:spcAft>
              <a:defRPr/>
            </a:pPr>
            <a:r>
              <a:rPr lang="fr-FR"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Précise les obligations en matière de lutte contre le blanchiment de capitaux et le 	financement du terrorisme pour les établissements financiers de l'UEMOA.</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fr-FR" sz="1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ctr" defTabSz="914400" rtl="0" eaLnBrk="1" fontAlgn="auto" latinLnBrk="0" hangingPunct="1">
              <a:lnSpc>
                <a:spcPct val="107000"/>
              </a:lnSpc>
              <a:spcBef>
                <a:spcPts val="0"/>
              </a:spcBef>
              <a:spcAft>
                <a:spcPts val="800"/>
              </a:spcAft>
              <a:buClrTx/>
              <a:buSzTx/>
              <a:buFontTx/>
              <a:buAutoNum type="romanUcPeriod" startAt="3"/>
              <a:tabLst/>
              <a:defRPr/>
            </a:pPr>
            <a:endParaRPr kumimoji="0" lang="fr-FR"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901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1966</Words>
  <Application>Microsoft Office PowerPoint</Application>
  <PresentationFormat>Grand écran</PresentationFormat>
  <Paragraphs>181</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Arial</vt:lpstr>
      <vt:lpstr>Arial Rounded MT Bold</vt:lpstr>
      <vt:lpstr>Calibri</vt:lpstr>
      <vt:lpstr>Calibri Light</vt:lpstr>
      <vt:lpstr>HelveticaNeueLT Pro 55 Roman</vt:lpstr>
      <vt:lpstr>Lato </vt:lpstr>
      <vt:lpstr>Wingdings</vt:lpstr>
      <vt:lpstr>Office Theme</vt:lpstr>
      <vt:lpstr>Thème Office</vt:lpstr>
      <vt:lpstr>Présentation PowerPoint</vt:lpstr>
      <vt:lpstr>Dispositif d’assistance technique   FORCE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Dispositif d’assistance technique   FORCE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HH HH</cp:lastModifiedBy>
  <cp:revision>34</cp:revision>
  <dcterms:created xsi:type="dcterms:W3CDTF">2023-11-05T21:43:48Z</dcterms:created>
  <dcterms:modified xsi:type="dcterms:W3CDTF">2023-11-14T07:44:54Z</dcterms:modified>
</cp:coreProperties>
</file>