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4" r:id="rId3"/>
    <p:sldId id="271" r:id="rId4"/>
    <p:sldId id="270" r:id="rId5"/>
    <p:sldId id="284" r:id="rId6"/>
    <p:sldId id="278" r:id="rId7"/>
    <p:sldId id="279" r:id="rId8"/>
    <p:sldId id="272" r:id="rId9"/>
    <p:sldId id="273" r:id="rId10"/>
    <p:sldId id="283" r:id="rId11"/>
    <p:sldId id="269" r:id="rId12"/>
    <p:sldId id="274" r:id="rId13"/>
    <p:sldId id="280" r:id="rId14"/>
    <p:sldId id="281" r:id="rId15"/>
    <p:sldId id="268" r:id="rId16"/>
    <p:sldId id="263" r:id="rId17"/>
    <p:sldId id="277"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46"/>
  </p:normalViewPr>
  <p:slideViewPr>
    <p:cSldViewPr snapToGrid="0">
      <p:cViewPr varScale="1">
        <p:scale>
          <a:sx n="101" d="100"/>
          <a:sy n="101"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r>
              <a:rPr lang="fr-FR" sz="1050" b="1" i="0" u="none" strike="noStrike" baseline="0">
                <a:solidFill>
                  <a:sysClr val="windowText" lastClr="000000"/>
                </a:solidFill>
                <a:effectLst/>
                <a:latin typeface="Cambria" panose="02040503050406030204" pitchFamily="18" charset="0"/>
                <a:ea typeface="Cambria" panose="02040503050406030204" pitchFamily="18" charset="0"/>
              </a:rPr>
              <a:t>Evolution du taux d'execution des dépenses du BAS/FCE au niveau du compte d'opération principal</a:t>
            </a:r>
            <a:endParaRPr lang="fr-FR" sz="1050">
              <a:solidFill>
                <a:sysClr val="windowText" lastClr="000000"/>
              </a:solidFill>
              <a:latin typeface="Cambria" panose="02040503050406030204" pitchFamily="18" charset="0"/>
              <a:ea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endParaRPr lang="en-US"/>
        </a:p>
      </c:txPr>
    </c:title>
    <c:autoTitleDeleted val="0"/>
    <c:plotArea>
      <c:layout/>
      <c:lineChart>
        <c:grouping val="standard"/>
        <c:varyColors val="0"/>
        <c:ser>
          <c:idx val="0"/>
          <c:order val="0"/>
          <c:tx>
            <c:strRef>
              <c:f>'[Mission_conjointe_supervision_FCE_oct-23.xlsx]Graph'!$A$7</c:f>
              <c:strCache>
                <c:ptCount val="1"/>
                <c:pt idx="0">
                  <c:v>% Crédits consommés /PAAB</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'[Mission_conjointe_supervision_FCE_oct-23.xlsx]Graph'!$B$6:$D$6</c:f>
              <c:strCache>
                <c:ptCount val="3"/>
                <c:pt idx="0">
                  <c:v>2021</c:v>
                </c:pt>
                <c:pt idx="1">
                  <c:v>2022</c:v>
                </c:pt>
                <c:pt idx="2">
                  <c:v>Au 28 septembre 2023</c:v>
                </c:pt>
              </c:strCache>
            </c:strRef>
          </c:cat>
          <c:val>
            <c:numRef>
              <c:f>'[Mission_conjointe_supervision_FCE_oct-23.xlsx]Graph'!$B$7:$D$7</c:f>
              <c:numCache>
                <c:formatCode>0%</c:formatCode>
                <c:ptCount val="3"/>
                <c:pt idx="0">
                  <c:v>0.05</c:v>
                </c:pt>
                <c:pt idx="1">
                  <c:v>0.2</c:v>
                </c:pt>
                <c:pt idx="2">
                  <c:v>0.26</c:v>
                </c:pt>
              </c:numCache>
            </c:numRef>
          </c:val>
          <c:smooth val="0"/>
          <c:extLst>
            <c:ext xmlns:c16="http://schemas.microsoft.com/office/drawing/2014/chart" uri="{C3380CC4-5D6E-409C-BE32-E72D297353CC}">
              <c16:uniqueId val="{00000000-19C0-4D02-9B87-264F65313813}"/>
            </c:ext>
          </c:extLst>
        </c:ser>
        <c:ser>
          <c:idx val="1"/>
          <c:order val="1"/>
          <c:tx>
            <c:strRef>
              <c:f>'[Mission_conjointe_supervision_FCE_oct-23.xlsx]Graph'!$A$8</c:f>
              <c:strCache>
                <c:ptCount val="1"/>
                <c:pt idx="0">
                  <c:v>% Crédits consommés/Crédits disponibles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'[Mission_conjointe_supervision_FCE_oct-23.xlsx]Graph'!$B$6:$D$6</c:f>
              <c:strCache>
                <c:ptCount val="3"/>
                <c:pt idx="0">
                  <c:v>2021</c:v>
                </c:pt>
                <c:pt idx="1">
                  <c:v>2022</c:v>
                </c:pt>
                <c:pt idx="2">
                  <c:v>Au 28 septembre 2023</c:v>
                </c:pt>
              </c:strCache>
            </c:strRef>
          </c:cat>
          <c:val>
            <c:numRef>
              <c:f>'[Mission_conjointe_supervision_FCE_oct-23.xlsx]Graph'!$B$8:$D$8</c:f>
              <c:numCache>
                <c:formatCode>0%</c:formatCode>
                <c:ptCount val="3"/>
                <c:pt idx="0">
                  <c:v>0.17</c:v>
                </c:pt>
                <c:pt idx="1">
                  <c:v>0.49</c:v>
                </c:pt>
                <c:pt idx="2">
                  <c:v>0.48</c:v>
                </c:pt>
              </c:numCache>
            </c:numRef>
          </c:val>
          <c:smooth val="0"/>
          <c:extLst>
            <c:ext xmlns:c16="http://schemas.microsoft.com/office/drawing/2014/chart" uri="{C3380CC4-5D6E-409C-BE32-E72D297353CC}">
              <c16:uniqueId val="{00000001-19C0-4D02-9B87-264F65313813}"/>
            </c:ext>
          </c:extLst>
        </c:ser>
        <c:dLbls>
          <c:dLblPos val="t"/>
          <c:showLegendKey val="0"/>
          <c:showVal val="1"/>
          <c:showCatName val="0"/>
          <c:showSerName val="0"/>
          <c:showPercent val="0"/>
          <c:showBubbleSize val="0"/>
        </c:dLbls>
        <c:marker val="1"/>
        <c:smooth val="0"/>
        <c:axId val="299091408"/>
        <c:axId val="299090232"/>
      </c:lineChart>
      <c:catAx>
        <c:axId val="299091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r-FR" sz="900" b="1" i="0" u="none" strike="noStrike" kern="1200" baseline="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defRPr>
            </a:pPr>
            <a:endParaRPr lang="en-US"/>
          </a:p>
        </c:txPr>
        <c:crossAx val="299090232"/>
        <c:crosses val="autoZero"/>
        <c:auto val="1"/>
        <c:lblAlgn val="ctr"/>
        <c:lblOffset val="100"/>
        <c:noMultiLvlLbl val="0"/>
      </c:catAx>
      <c:valAx>
        <c:axId val="299090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lgn="ctr">
              <a:defRPr lang="fr-FR" sz="900" b="1" i="0" u="none" strike="noStrike" kern="1200" baseline="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defRPr>
            </a:pPr>
            <a:endParaRPr lang="en-US"/>
          </a:p>
        </c:txPr>
        <c:crossAx val="299091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lgn="ctr">
            <a:defRPr lang="fr-FR" sz="900" b="0" i="0" u="none" strike="noStrike" kern="1200" baseline="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C3E98-6977-1E4E-AE03-091B3CF91AB2}" type="doc">
      <dgm:prSet loTypeId="urn:microsoft.com/office/officeart/2005/8/layout/hProcess6" loCatId="process" qsTypeId="urn:microsoft.com/office/officeart/2005/8/quickstyle/3d4" qsCatId="3D" csTypeId="urn:microsoft.com/office/officeart/2005/8/colors/colorful2" csCatId="colorful" phldr="1"/>
      <dgm:spPr/>
      <dgm:t>
        <a:bodyPr/>
        <a:lstStyle/>
        <a:p>
          <a:endParaRPr lang="fr-FR"/>
        </a:p>
      </dgm:t>
    </dgm:pt>
    <dgm:pt modelId="{4FEC080D-B6FF-7547-9050-3BC6AB31CEA3}">
      <dgm:prSet phldrT="[Texte]" custT="1"/>
      <dgm:spPr/>
      <dgm:t>
        <a:bodyPr/>
        <a:lstStyle/>
        <a:p>
          <a:r>
            <a:rPr lang="fr-FR" sz="1800" dirty="0">
              <a:latin typeface="Arial" panose="020B0604020202020204" pitchFamily="34" charset="0"/>
              <a:cs typeface="Arial" panose="020B0604020202020204" pitchFamily="34" charset="0"/>
            </a:rPr>
            <a:t>Planification</a:t>
          </a:r>
        </a:p>
      </dgm:t>
    </dgm:pt>
    <dgm:pt modelId="{3CBA9870-255E-554A-81C2-CEB5EB40AB65}" type="parTrans" cxnId="{9B8AEF45-0F2C-F344-A7DA-6C2471CDF785}">
      <dgm:prSet/>
      <dgm:spPr/>
      <dgm:t>
        <a:bodyPr/>
        <a:lstStyle/>
        <a:p>
          <a:endParaRPr lang="fr-FR"/>
        </a:p>
      </dgm:t>
    </dgm:pt>
    <dgm:pt modelId="{F79B064D-88B8-844A-B2C5-DC75F47C21CF}" type="sibTrans" cxnId="{9B8AEF45-0F2C-F344-A7DA-6C2471CDF785}">
      <dgm:prSet/>
      <dgm:spPr/>
      <dgm:t>
        <a:bodyPr/>
        <a:lstStyle/>
        <a:p>
          <a:endParaRPr lang="fr-FR"/>
        </a:p>
      </dgm:t>
    </dgm:pt>
    <dgm:pt modelId="{F2A770D1-FAF7-964E-866B-ECB5B6C7B0D4}">
      <dgm:prSet phldrT="[Texte]" custT="1"/>
      <dgm:spPr/>
      <dgm:t>
        <a:bodyPr/>
        <a:lstStyle/>
        <a:p>
          <a:r>
            <a:rPr lang="fr-FR" sz="1800" dirty="0"/>
            <a:t>Clé de Répartition</a:t>
          </a:r>
        </a:p>
      </dgm:t>
    </dgm:pt>
    <dgm:pt modelId="{F79B10E2-BA1D-B74F-879F-6E3CFD4A7EF6}" type="parTrans" cxnId="{22571A97-211E-3A44-8D2F-F8FEA858867B}">
      <dgm:prSet/>
      <dgm:spPr/>
      <dgm:t>
        <a:bodyPr/>
        <a:lstStyle/>
        <a:p>
          <a:endParaRPr lang="fr-FR"/>
        </a:p>
      </dgm:t>
    </dgm:pt>
    <dgm:pt modelId="{4181792F-4810-5141-8733-76C027B4EC4A}" type="sibTrans" cxnId="{22571A97-211E-3A44-8D2F-F8FEA858867B}">
      <dgm:prSet/>
      <dgm:spPr/>
      <dgm:t>
        <a:bodyPr/>
        <a:lstStyle/>
        <a:p>
          <a:endParaRPr lang="fr-FR"/>
        </a:p>
      </dgm:t>
    </dgm:pt>
    <dgm:pt modelId="{A4943B39-186C-904B-A79C-BD555B0006A4}">
      <dgm:prSet phldrT="[Texte]" custT="1"/>
      <dgm:spPr/>
      <dgm:t>
        <a:bodyPr/>
        <a:lstStyle/>
        <a:p>
          <a:r>
            <a:rPr lang="fr-FR" sz="1800" dirty="0"/>
            <a:t>PTA</a:t>
          </a:r>
        </a:p>
      </dgm:t>
    </dgm:pt>
    <dgm:pt modelId="{7E011FE2-B990-214D-A971-D45FB0F4429A}" type="parTrans" cxnId="{7C605E22-5CC8-AC43-AE8E-973C023EC288}">
      <dgm:prSet/>
      <dgm:spPr/>
      <dgm:t>
        <a:bodyPr/>
        <a:lstStyle/>
        <a:p>
          <a:endParaRPr lang="fr-FR"/>
        </a:p>
      </dgm:t>
    </dgm:pt>
    <dgm:pt modelId="{596897C5-0F67-4748-BDC8-CB1D7F6AFE5F}" type="sibTrans" cxnId="{7C605E22-5CC8-AC43-AE8E-973C023EC288}">
      <dgm:prSet/>
      <dgm:spPr/>
      <dgm:t>
        <a:bodyPr/>
        <a:lstStyle/>
        <a:p>
          <a:endParaRPr lang="fr-FR"/>
        </a:p>
      </dgm:t>
    </dgm:pt>
    <dgm:pt modelId="{8E7D59D0-83E7-FB4E-81EE-9CCDBBCADFB8}">
      <dgm:prSet phldrT="[Texte]" custT="1"/>
      <dgm:spPr/>
      <dgm:t>
        <a:bodyPr/>
        <a:lstStyle/>
        <a:p>
          <a:r>
            <a:rPr lang="fr-FR" sz="1800" dirty="0">
              <a:latin typeface="Arial" panose="020B0604020202020204" pitchFamily="34" charset="0"/>
              <a:cs typeface="Arial" panose="020B0604020202020204" pitchFamily="34" charset="0"/>
            </a:rPr>
            <a:t>Réalisation</a:t>
          </a:r>
        </a:p>
      </dgm:t>
    </dgm:pt>
    <dgm:pt modelId="{BCF28B10-35D6-9F47-85FA-CD515567D05A}" type="parTrans" cxnId="{CAE6BF19-52F7-274D-A7B2-DAA9345F6305}">
      <dgm:prSet/>
      <dgm:spPr/>
      <dgm:t>
        <a:bodyPr/>
        <a:lstStyle/>
        <a:p>
          <a:endParaRPr lang="fr-FR"/>
        </a:p>
      </dgm:t>
    </dgm:pt>
    <dgm:pt modelId="{F422756D-F32D-194A-8675-AB700BE66306}" type="sibTrans" cxnId="{CAE6BF19-52F7-274D-A7B2-DAA9345F6305}">
      <dgm:prSet/>
      <dgm:spPr/>
      <dgm:t>
        <a:bodyPr/>
        <a:lstStyle/>
        <a:p>
          <a:endParaRPr lang="fr-FR"/>
        </a:p>
      </dgm:t>
    </dgm:pt>
    <dgm:pt modelId="{A7923B83-BCD9-2346-81F2-759A8FC05FF3}">
      <dgm:prSet phldrT="[Texte]" custT="1"/>
      <dgm:spPr/>
      <dgm:t>
        <a:bodyPr/>
        <a:lstStyle/>
        <a:p>
          <a:r>
            <a:rPr lang="fr-FR" sz="1800" dirty="0"/>
            <a:t>Exécution budgétaire</a:t>
          </a:r>
        </a:p>
      </dgm:t>
    </dgm:pt>
    <dgm:pt modelId="{E7FB7874-583B-B64F-8580-8107509033B8}" type="parTrans" cxnId="{DC611373-F967-1342-B44B-99ABA4ECF704}">
      <dgm:prSet/>
      <dgm:spPr/>
      <dgm:t>
        <a:bodyPr/>
        <a:lstStyle/>
        <a:p>
          <a:endParaRPr lang="fr-FR"/>
        </a:p>
      </dgm:t>
    </dgm:pt>
    <dgm:pt modelId="{16808B1F-BE02-4C42-9A8B-58B647E0F101}" type="sibTrans" cxnId="{DC611373-F967-1342-B44B-99ABA4ECF704}">
      <dgm:prSet/>
      <dgm:spPr/>
      <dgm:t>
        <a:bodyPr/>
        <a:lstStyle/>
        <a:p>
          <a:endParaRPr lang="fr-FR"/>
        </a:p>
      </dgm:t>
    </dgm:pt>
    <dgm:pt modelId="{8834DE42-5458-3146-97A3-199ECCF34E6C}">
      <dgm:prSet phldrT="[Texte]" custT="1"/>
      <dgm:spPr/>
      <dgm:t>
        <a:bodyPr/>
        <a:lstStyle/>
        <a:p>
          <a:r>
            <a:rPr lang="fr-FR" sz="1800" dirty="0"/>
            <a:t>Phase comptable</a:t>
          </a:r>
        </a:p>
      </dgm:t>
    </dgm:pt>
    <dgm:pt modelId="{6E06DC01-62A6-EC47-9638-AB39C9FCFC7A}" type="parTrans" cxnId="{231067EE-508F-8240-9129-85D033256375}">
      <dgm:prSet/>
      <dgm:spPr/>
      <dgm:t>
        <a:bodyPr/>
        <a:lstStyle/>
        <a:p>
          <a:endParaRPr lang="fr-FR"/>
        </a:p>
      </dgm:t>
    </dgm:pt>
    <dgm:pt modelId="{16EB8CA7-8902-2944-9799-393C8810BBC9}" type="sibTrans" cxnId="{231067EE-508F-8240-9129-85D033256375}">
      <dgm:prSet/>
      <dgm:spPr/>
      <dgm:t>
        <a:bodyPr/>
        <a:lstStyle/>
        <a:p>
          <a:endParaRPr lang="fr-FR"/>
        </a:p>
      </dgm:t>
    </dgm:pt>
    <dgm:pt modelId="{A0D30971-AC59-B84B-AE79-DA5BC8D9AD33}">
      <dgm:prSet phldrT="[Texte]"/>
      <dgm:spPr/>
      <dgm:t>
        <a:bodyPr/>
        <a:lstStyle/>
        <a:p>
          <a:r>
            <a:rPr lang="fr-FR" dirty="0"/>
            <a:t>Contrôle</a:t>
          </a:r>
        </a:p>
      </dgm:t>
    </dgm:pt>
    <dgm:pt modelId="{778D995E-8128-C045-8653-C1250AB2BBB2}" type="parTrans" cxnId="{5CB62BB6-9C46-2A45-89F9-77703C52FB02}">
      <dgm:prSet/>
      <dgm:spPr/>
      <dgm:t>
        <a:bodyPr/>
        <a:lstStyle/>
        <a:p>
          <a:endParaRPr lang="fr-FR"/>
        </a:p>
      </dgm:t>
    </dgm:pt>
    <dgm:pt modelId="{6F53BF23-DBEF-AF4B-B5E7-E64257C7D243}" type="sibTrans" cxnId="{5CB62BB6-9C46-2A45-89F9-77703C52FB02}">
      <dgm:prSet/>
      <dgm:spPr/>
      <dgm:t>
        <a:bodyPr/>
        <a:lstStyle/>
        <a:p>
          <a:endParaRPr lang="fr-FR"/>
        </a:p>
      </dgm:t>
    </dgm:pt>
    <dgm:pt modelId="{8BB7967F-5E5D-334F-B78A-83BCB1450B75}">
      <dgm:prSet phldrT="[Texte]" custT="1"/>
      <dgm:spPr/>
      <dgm:t>
        <a:bodyPr/>
        <a:lstStyle/>
        <a:p>
          <a:r>
            <a:rPr lang="fr-FR" sz="1800" dirty="0"/>
            <a:t>Rapportage</a:t>
          </a:r>
        </a:p>
      </dgm:t>
    </dgm:pt>
    <dgm:pt modelId="{FAC93B27-81B0-6B4E-9124-430AAC9FC875}" type="parTrans" cxnId="{572B0EC1-CC72-7C45-989B-037DE9A23D14}">
      <dgm:prSet/>
      <dgm:spPr/>
      <dgm:t>
        <a:bodyPr/>
        <a:lstStyle/>
        <a:p>
          <a:endParaRPr lang="fr-FR"/>
        </a:p>
      </dgm:t>
    </dgm:pt>
    <dgm:pt modelId="{7E907A68-EF34-8A46-9E08-6710E34BD892}" type="sibTrans" cxnId="{572B0EC1-CC72-7C45-989B-037DE9A23D14}">
      <dgm:prSet/>
      <dgm:spPr/>
      <dgm:t>
        <a:bodyPr/>
        <a:lstStyle/>
        <a:p>
          <a:endParaRPr lang="fr-FR"/>
        </a:p>
      </dgm:t>
    </dgm:pt>
    <dgm:pt modelId="{387E13CC-6B37-5344-8A5A-DFD666C45C78}">
      <dgm:prSet phldrT="[Texte]" custT="1"/>
      <dgm:spPr/>
      <dgm:t>
        <a:bodyPr/>
        <a:lstStyle/>
        <a:p>
          <a:r>
            <a:rPr lang="fr-FR" sz="1800" dirty="0"/>
            <a:t>Suivi-évaluation</a:t>
          </a:r>
        </a:p>
      </dgm:t>
    </dgm:pt>
    <dgm:pt modelId="{EF10863A-6422-454C-B764-DB3458D75FF8}" type="parTrans" cxnId="{D5A87626-F6D5-1544-96AC-0D20786CCAC3}">
      <dgm:prSet/>
      <dgm:spPr/>
      <dgm:t>
        <a:bodyPr/>
        <a:lstStyle/>
        <a:p>
          <a:endParaRPr lang="fr-FR"/>
        </a:p>
      </dgm:t>
    </dgm:pt>
    <dgm:pt modelId="{A92E9612-B696-D74F-B79A-F08D5DF1D951}" type="sibTrans" cxnId="{D5A87626-F6D5-1544-96AC-0D20786CCAC3}">
      <dgm:prSet/>
      <dgm:spPr/>
      <dgm:t>
        <a:bodyPr/>
        <a:lstStyle/>
        <a:p>
          <a:endParaRPr lang="fr-FR"/>
        </a:p>
      </dgm:t>
    </dgm:pt>
    <dgm:pt modelId="{C00840D2-FB8A-0342-B964-9F3E18E99122}">
      <dgm:prSet phldrT="[Texte]" custT="1"/>
      <dgm:spPr/>
      <dgm:t>
        <a:bodyPr/>
        <a:lstStyle/>
        <a:p>
          <a:r>
            <a:rPr lang="fr-FR" sz="1800" dirty="0"/>
            <a:t>Audit</a:t>
          </a:r>
        </a:p>
      </dgm:t>
    </dgm:pt>
    <dgm:pt modelId="{094182D0-5560-3A4B-AA9C-A50A3B36D3E1}" type="parTrans" cxnId="{7FD155B1-C260-5D4B-BDEE-15227DBF556C}">
      <dgm:prSet/>
      <dgm:spPr/>
      <dgm:t>
        <a:bodyPr/>
        <a:lstStyle/>
        <a:p>
          <a:endParaRPr lang="fr-FR"/>
        </a:p>
      </dgm:t>
    </dgm:pt>
    <dgm:pt modelId="{02E0D80A-5FF7-284F-A30C-C1FF6D3612E4}" type="sibTrans" cxnId="{7FD155B1-C260-5D4B-BDEE-15227DBF556C}">
      <dgm:prSet/>
      <dgm:spPr/>
      <dgm:t>
        <a:bodyPr/>
        <a:lstStyle/>
        <a:p>
          <a:endParaRPr lang="fr-FR"/>
        </a:p>
      </dgm:t>
    </dgm:pt>
    <dgm:pt modelId="{9FD193D9-E0E3-5140-B9C9-E1A743670247}" type="pres">
      <dgm:prSet presAssocID="{0EEC3E98-6977-1E4E-AE03-091B3CF91AB2}" presName="theList" presStyleCnt="0">
        <dgm:presLayoutVars>
          <dgm:dir/>
          <dgm:animLvl val="lvl"/>
          <dgm:resizeHandles val="exact"/>
        </dgm:presLayoutVars>
      </dgm:prSet>
      <dgm:spPr/>
    </dgm:pt>
    <dgm:pt modelId="{ED298E7E-8880-FD41-B66B-2C50C7667C3E}" type="pres">
      <dgm:prSet presAssocID="{4FEC080D-B6FF-7547-9050-3BC6AB31CEA3}" presName="compNode" presStyleCnt="0"/>
      <dgm:spPr/>
    </dgm:pt>
    <dgm:pt modelId="{4B0D464F-8956-854C-98E2-1B20BD1281BE}" type="pres">
      <dgm:prSet presAssocID="{4FEC080D-B6FF-7547-9050-3BC6AB31CEA3}" presName="noGeometry" presStyleCnt="0"/>
      <dgm:spPr/>
    </dgm:pt>
    <dgm:pt modelId="{09B3438A-0877-534E-8833-D1EFF0E6C5C8}" type="pres">
      <dgm:prSet presAssocID="{4FEC080D-B6FF-7547-9050-3BC6AB31CEA3}" presName="childTextVisible" presStyleLbl="bgAccFollowNode1" presStyleIdx="0" presStyleCnt="3">
        <dgm:presLayoutVars>
          <dgm:bulletEnabled val="1"/>
        </dgm:presLayoutVars>
      </dgm:prSet>
      <dgm:spPr/>
    </dgm:pt>
    <dgm:pt modelId="{831AF695-C2C8-7747-A3EA-B653E5C7BD11}" type="pres">
      <dgm:prSet presAssocID="{4FEC080D-B6FF-7547-9050-3BC6AB31CEA3}" presName="childTextHidden" presStyleLbl="bgAccFollowNode1" presStyleIdx="0" presStyleCnt="3"/>
      <dgm:spPr/>
    </dgm:pt>
    <dgm:pt modelId="{A0FEC385-FFF8-FF4A-AAE8-FA3DD6F213D5}" type="pres">
      <dgm:prSet presAssocID="{4FEC080D-B6FF-7547-9050-3BC6AB31CEA3}" presName="parentText" presStyleLbl="node1" presStyleIdx="0" presStyleCnt="3" custScaleX="122562">
        <dgm:presLayoutVars>
          <dgm:chMax val="1"/>
          <dgm:bulletEnabled val="1"/>
        </dgm:presLayoutVars>
      </dgm:prSet>
      <dgm:spPr/>
    </dgm:pt>
    <dgm:pt modelId="{D7FAC361-2F56-AF4A-B429-B402FE77D7CD}" type="pres">
      <dgm:prSet presAssocID="{4FEC080D-B6FF-7547-9050-3BC6AB31CEA3}" presName="aSpace" presStyleCnt="0"/>
      <dgm:spPr/>
    </dgm:pt>
    <dgm:pt modelId="{BB3EF19C-9AB7-D64A-82A6-14A9C65DDE90}" type="pres">
      <dgm:prSet presAssocID="{8E7D59D0-83E7-FB4E-81EE-9CCDBBCADFB8}" presName="compNode" presStyleCnt="0"/>
      <dgm:spPr/>
    </dgm:pt>
    <dgm:pt modelId="{C004BBCE-F618-F44D-97C7-37A19B98BEAE}" type="pres">
      <dgm:prSet presAssocID="{8E7D59D0-83E7-FB4E-81EE-9CCDBBCADFB8}" presName="noGeometry" presStyleCnt="0"/>
      <dgm:spPr/>
    </dgm:pt>
    <dgm:pt modelId="{71BA7B16-21CC-254C-8DD6-168A579A3A5D}" type="pres">
      <dgm:prSet presAssocID="{8E7D59D0-83E7-FB4E-81EE-9CCDBBCADFB8}" presName="childTextVisible" presStyleLbl="bgAccFollowNode1" presStyleIdx="1" presStyleCnt="3">
        <dgm:presLayoutVars>
          <dgm:bulletEnabled val="1"/>
        </dgm:presLayoutVars>
      </dgm:prSet>
      <dgm:spPr/>
    </dgm:pt>
    <dgm:pt modelId="{9493AE5F-1565-3945-A29B-E6664818A9A5}" type="pres">
      <dgm:prSet presAssocID="{8E7D59D0-83E7-FB4E-81EE-9CCDBBCADFB8}" presName="childTextHidden" presStyleLbl="bgAccFollowNode1" presStyleIdx="1" presStyleCnt="3"/>
      <dgm:spPr/>
    </dgm:pt>
    <dgm:pt modelId="{E9FF1064-C88F-6445-8441-1F8703851D18}" type="pres">
      <dgm:prSet presAssocID="{8E7D59D0-83E7-FB4E-81EE-9CCDBBCADFB8}" presName="parentText" presStyleLbl="node1" presStyleIdx="1" presStyleCnt="3" custScaleX="114263">
        <dgm:presLayoutVars>
          <dgm:chMax val="1"/>
          <dgm:bulletEnabled val="1"/>
        </dgm:presLayoutVars>
      </dgm:prSet>
      <dgm:spPr/>
    </dgm:pt>
    <dgm:pt modelId="{EF429717-E7D7-3240-A931-B0B6CF134E0A}" type="pres">
      <dgm:prSet presAssocID="{8E7D59D0-83E7-FB4E-81EE-9CCDBBCADFB8}" presName="aSpace" presStyleCnt="0"/>
      <dgm:spPr/>
    </dgm:pt>
    <dgm:pt modelId="{CCFC8F93-37C2-C74D-85F6-4B5591EE78C0}" type="pres">
      <dgm:prSet presAssocID="{A0D30971-AC59-B84B-AE79-DA5BC8D9AD33}" presName="compNode" presStyleCnt="0"/>
      <dgm:spPr/>
    </dgm:pt>
    <dgm:pt modelId="{F1CF1B44-B82E-B14D-8060-DABBA55A6055}" type="pres">
      <dgm:prSet presAssocID="{A0D30971-AC59-B84B-AE79-DA5BC8D9AD33}" presName="noGeometry" presStyleCnt="0"/>
      <dgm:spPr/>
    </dgm:pt>
    <dgm:pt modelId="{3D400DA3-8025-3640-8707-126EBA2A1296}" type="pres">
      <dgm:prSet presAssocID="{A0D30971-AC59-B84B-AE79-DA5BC8D9AD33}" presName="childTextVisible" presStyleLbl="bgAccFollowNode1" presStyleIdx="2" presStyleCnt="3">
        <dgm:presLayoutVars>
          <dgm:bulletEnabled val="1"/>
        </dgm:presLayoutVars>
      </dgm:prSet>
      <dgm:spPr/>
    </dgm:pt>
    <dgm:pt modelId="{8F4CEF8F-BE8F-2048-8531-83AAD186780B}" type="pres">
      <dgm:prSet presAssocID="{A0D30971-AC59-B84B-AE79-DA5BC8D9AD33}" presName="childTextHidden" presStyleLbl="bgAccFollowNode1" presStyleIdx="2" presStyleCnt="3"/>
      <dgm:spPr/>
    </dgm:pt>
    <dgm:pt modelId="{76B1E959-5269-CF47-B8E7-7999B867D7AE}" type="pres">
      <dgm:prSet presAssocID="{A0D30971-AC59-B84B-AE79-DA5BC8D9AD33}" presName="parentText" presStyleLbl="node1" presStyleIdx="2" presStyleCnt="3">
        <dgm:presLayoutVars>
          <dgm:chMax val="1"/>
          <dgm:bulletEnabled val="1"/>
        </dgm:presLayoutVars>
      </dgm:prSet>
      <dgm:spPr/>
    </dgm:pt>
  </dgm:ptLst>
  <dgm:cxnLst>
    <dgm:cxn modelId="{CAE6BF19-52F7-274D-A7B2-DAA9345F6305}" srcId="{0EEC3E98-6977-1E4E-AE03-091B3CF91AB2}" destId="{8E7D59D0-83E7-FB4E-81EE-9CCDBBCADFB8}" srcOrd="1" destOrd="0" parTransId="{BCF28B10-35D6-9F47-85FA-CD515567D05A}" sibTransId="{F422756D-F32D-194A-8675-AB700BE66306}"/>
    <dgm:cxn modelId="{A881261E-8E1C-4B4F-A488-6EC3A7FCB413}" type="presOf" srcId="{F2A770D1-FAF7-964E-866B-ECB5B6C7B0D4}" destId="{831AF695-C2C8-7747-A3EA-B653E5C7BD11}" srcOrd="1" destOrd="0" presId="urn:microsoft.com/office/officeart/2005/8/layout/hProcess6"/>
    <dgm:cxn modelId="{7C605E22-5CC8-AC43-AE8E-973C023EC288}" srcId="{4FEC080D-B6FF-7547-9050-3BC6AB31CEA3}" destId="{A4943B39-186C-904B-A79C-BD555B0006A4}" srcOrd="1" destOrd="0" parTransId="{7E011FE2-B990-214D-A971-D45FB0F4429A}" sibTransId="{596897C5-0F67-4748-BDC8-CB1D7F6AFE5F}"/>
    <dgm:cxn modelId="{D5A87626-F6D5-1544-96AC-0D20786CCAC3}" srcId="{A0D30971-AC59-B84B-AE79-DA5BC8D9AD33}" destId="{387E13CC-6B37-5344-8A5A-DFD666C45C78}" srcOrd="1" destOrd="0" parTransId="{EF10863A-6422-454C-B764-DB3458D75FF8}" sibTransId="{A92E9612-B696-D74F-B79A-F08D5DF1D951}"/>
    <dgm:cxn modelId="{FF63C62A-D9F9-9041-9160-6EEB99D5682B}" type="presOf" srcId="{F2A770D1-FAF7-964E-866B-ECB5B6C7B0D4}" destId="{09B3438A-0877-534E-8833-D1EFF0E6C5C8}" srcOrd="0" destOrd="0" presId="urn:microsoft.com/office/officeart/2005/8/layout/hProcess6"/>
    <dgm:cxn modelId="{F3D8DD2B-F842-AF4D-BEEC-725EFB6A666E}" type="presOf" srcId="{4FEC080D-B6FF-7547-9050-3BC6AB31CEA3}" destId="{A0FEC385-FFF8-FF4A-AAE8-FA3DD6F213D5}" srcOrd="0" destOrd="0" presId="urn:microsoft.com/office/officeart/2005/8/layout/hProcess6"/>
    <dgm:cxn modelId="{DEC6C52F-81FE-784D-A4B2-CA316BA0DD05}" type="presOf" srcId="{A0D30971-AC59-B84B-AE79-DA5BC8D9AD33}" destId="{76B1E959-5269-CF47-B8E7-7999B867D7AE}" srcOrd="0" destOrd="0" presId="urn:microsoft.com/office/officeart/2005/8/layout/hProcess6"/>
    <dgm:cxn modelId="{9B8AEF45-0F2C-F344-A7DA-6C2471CDF785}" srcId="{0EEC3E98-6977-1E4E-AE03-091B3CF91AB2}" destId="{4FEC080D-B6FF-7547-9050-3BC6AB31CEA3}" srcOrd="0" destOrd="0" parTransId="{3CBA9870-255E-554A-81C2-CEB5EB40AB65}" sibTransId="{F79B064D-88B8-844A-B2C5-DC75F47C21CF}"/>
    <dgm:cxn modelId="{A9CFF64B-4AD7-4A41-93ED-72114A42876F}" type="presOf" srcId="{A7923B83-BCD9-2346-81F2-759A8FC05FF3}" destId="{71BA7B16-21CC-254C-8DD6-168A579A3A5D}" srcOrd="0" destOrd="0" presId="urn:microsoft.com/office/officeart/2005/8/layout/hProcess6"/>
    <dgm:cxn modelId="{DC611373-F967-1342-B44B-99ABA4ECF704}" srcId="{8E7D59D0-83E7-FB4E-81EE-9CCDBBCADFB8}" destId="{A7923B83-BCD9-2346-81F2-759A8FC05FF3}" srcOrd="0" destOrd="0" parTransId="{E7FB7874-583B-B64F-8580-8107509033B8}" sibTransId="{16808B1F-BE02-4C42-9A8B-58B647E0F101}"/>
    <dgm:cxn modelId="{2D246487-BE6F-D645-9E46-ABEB7BCDE386}" type="presOf" srcId="{387E13CC-6B37-5344-8A5A-DFD666C45C78}" destId="{8F4CEF8F-BE8F-2048-8531-83AAD186780B}" srcOrd="1" destOrd="1" presId="urn:microsoft.com/office/officeart/2005/8/layout/hProcess6"/>
    <dgm:cxn modelId="{BBB3588A-356C-FF48-89FF-B9D664F6009A}" type="presOf" srcId="{C00840D2-FB8A-0342-B964-9F3E18E99122}" destId="{3D400DA3-8025-3640-8707-126EBA2A1296}" srcOrd="0" destOrd="2" presId="urn:microsoft.com/office/officeart/2005/8/layout/hProcess6"/>
    <dgm:cxn modelId="{4BFE798D-BA56-3D48-BC5D-49AD133D90A5}" type="presOf" srcId="{8BB7967F-5E5D-334F-B78A-83BCB1450B75}" destId="{8F4CEF8F-BE8F-2048-8531-83AAD186780B}" srcOrd="1" destOrd="0" presId="urn:microsoft.com/office/officeart/2005/8/layout/hProcess6"/>
    <dgm:cxn modelId="{4709B495-84BD-D54A-9F7A-27985B96CD77}" type="presOf" srcId="{A7923B83-BCD9-2346-81F2-759A8FC05FF3}" destId="{9493AE5F-1565-3945-A29B-E6664818A9A5}" srcOrd="1" destOrd="0" presId="urn:microsoft.com/office/officeart/2005/8/layout/hProcess6"/>
    <dgm:cxn modelId="{22571A97-211E-3A44-8D2F-F8FEA858867B}" srcId="{4FEC080D-B6FF-7547-9050-3BC6AB31CEA3}" destId="{F2A770D1-FAF7-964E-866B-ECB5B6C7B0D4}" srcOrd="0" destOrd="0" parTransId="{F79B10E2-BA1D-B74F-879F-6E3CFD4A7EF6}" sibTransId="{4181792F-4810-5141-8733-76C027B4EC4A}"/>
    <dgm:cxn modelId="{C067119D-9415-A54D-9A0C-FC577E55E2E8}" type="presOf" srcId="{387E13CC-6B37-5344-8A5A-DFD666C45C78}" destId="{3D400DA3-8025-3640-8707-126EBA2A1296}" srcOrd="0" destOrd="1" presId="urn:microsoft.com/office/officeart/2005/8/layout/hProcess6"/>
    <dgm:cxn modelId="{7FD155B1-C260-5D4B-BDEE-15227DBF556C}" srcId="{A0D30971-AC59-B84B-AE79-DA5BC8D9AD33}" destId="{C00840D2-FB8A-0342-B964-9F3E18E99122}" srcOrd="2" destOrd="0" parTransId="{094182D0-5560-3A4B-AA9C-A50A3B36D3E1}" sibTransId="{02E0D80A-5FF7-284F-A30C-C1FF6D3612E4}"/>
    <dgm:cxn modelId="{5CB62BB6-9C46-2A45-89F9-77703C52FB02}" srcId="{0EEC3E98-6977-1E4E-AE03-091B3CF91AB2}" destId="{A0D30971-AC59-B84B-AE79-DA5BC8D9AD33}" srcOrd="2" destOrd="0" parTransId="{778D995E-8128-C045-8653-C1250AB2BBB2}" sibTransId="{6F53BF23-DBEF-AF4B-B5E7-E64257C7D243}"/>
    <dgm:cxn modelId="{8A84EBBE-5722-204D-9987-F9F77F049089}" type="presOf" srcId="{A4943B39-186C-904B-A79C-BD555B0006A4}" destId="{831AF695-C2C8-7747-A3EA-B653E5C7BD11}" srcOrd="1" destOrd="1" presId="urn:microsoft.com/office/officeart/2005/8/layout/hProcess6"/>
    <dgm:cxn modelId="{B2C71FBF-53B2-7C4B-B9A1-4F0E51DCE8F0}" type="presOf" srcId="{8834DE42-5458-3146-97A3-199ECCF34E6C}" destId="{9493AE5F-1565-3945-A29B-E6664818A9A5}" srcOrd="1" destOrd="1" presId="urn:microsoft.com/office/officeart/2005/8/layout/hProcess6"/>
    <dgm:cxn modelId="{DBBEA2BF-F5BC-474D-8AB6-0404D8919D0E}" type="presOf" srcId="{C00840D2-FB8A-0342-B964-9F3E18E99122}" destId="{8F4CEF8F-BE8F-2048-8531-83AAD186780B}" srcOrd="1" destOrd="2" presId="urn:microsoft.com/office/officeart/2005/8/layout/hProcess6"/>
    <dgm:cxn modelId="{572B0EC1-CC72-7C45-989B-037DE9A23D14}" srcId="{A0D30971-AC59-B84B-AE79-DA5BC8D9AD33}" destId="{8BB7967F-5E5D-334F-B78A-83BCB1450B75}" srcOrd="0" destOrd="0" parTransId="{FAC93B27-81B0-6B4E-9124-430AAC9FC875}" sibTransId="{7E907A68-EF34-8A46-9E08-6710E34BD892}"/>
    <dgm:cxn modelId="{F5C8BCC2-B3C1-B548-84A6-5C06C11C4667}" type="presOf" srcId="{8834DE42-5458-3146-97A3-199ECCF34E6C}" destId="{71BA7B16-21CC-254C-8DD6-168A579A3A5D}" srcOrd="0" destOrd="1" presId="urn:microsoft.com/office/officeart/2005/8/layout/hProcess6"/>
    <dgm:cxn modelId="{0571D8C7-FCB6-B848-A520-490CCEB48122}" type="presOf" srcId="{8BB7967F-5E5D-334F-B78A-83BCB1450B75}" destId="{3D400DA3-8025-3640-8707-126EBA2A1296}" srcOrd="0" destOrd="0" presId="urn:microsoft.com/office/officeart/2005/8/layout/hProcess6"/>
    <dgm:cxn modelId="{42F1DAD8-2828-C648-AF3A-5B16A00D666A}" type="presOf" srcId="{A4943B39-186C-904B-A79C-BD555B0006A4}" destId="{09B3438A-0877-534E-8833-D1EFF0E6C5C8}" srcOrd="0" destOrd="1" presId="urn:microsoft.com/office/officeart/2005/8/layout/hProcess6"/>
    <dgm:cxn modelId="{1227FFE1-72AB-3544-83BF-9560310BE0E4}" type="presOf" srcId="{0EEC3E98-6977-1E4E-AE03-091B3CF91AB2}" destId="{9FD193D9-E0E3-5140-B9C9-E1A743670247}" srcOrd="0" destOrd="0" presId="urn:microsoft.com/office/officeart/2005/8/layout/hProcess6"/>
    <dgm:cxn modelId="{231067EE-508F-8240-9129-85D033256375}" srcId="{8E7D59D0-83E7-FB4E-81EE-9CCDBBCADFB8}" destId="{8834DE42-5458-3146-97A3-199ECCF34E6C}" srcOrd="1" destOrd="0" parTransId="{6E06DC01-62A6-EC47-9638-AB39C9FCFC7A}" sibTransId="{16EB8CA7-8902-2944-9799-393C8810BBC9}"/>
    <dgm:cxn modelId="{3A8E2AEF-E53C-5C4D-AC79-307C6EED154B}" type="presOf" srcId="{8E7D59D0-83E7-FB4E-81EE-9CCDBBCADFB8}" destId="{E9FF1064-C88F-6445-8441-1F8703851D18}" srcOrd="0" destOrd="0" presId="urn:microsoft.com/office/officeart/2005/8/layout/hProcess6"/>
    <dgm:cxn modelId="{32D8E14C-1FB7-B44B-B41C-30E784F41597}" type="presParOf" srcId="{9FD193D9-E0E3-5140-B9C9-E1A743670247}" destId="{ED298E7E-8880-FD41-B66B-2C50C7667C3E}" srcOrd="0" destOrd="0" presId="urn:microsoft.com/office/officeart/2005/8/layout/hProcess6"/>
    <dgm:cxn modelId="{8F9C31D6-165A-2B4C-BD75-C92DF6CC3318}" type="presParOf" srcId="{ED298E7E-8880-FD41-B66B-2C50C7667C3E}" destId="{4B0D464F-8956-854C-98E2-1B20BD1281BE}" srcOrd="0" destOrd="0" presId="urn:microsoft.com/office/officeart/2005/8/layout/hProcess6"/>
    <dgm:cxn modelId="{A90B97D0-28F7-8648-B5B4-1B6E9DBFB61B}" type="presParOf" srcId="{ED298E7E-8880-FD41-B66B-2C50C7667C3E}" destId="{09B3438A-0877-534E-8833-D1EFF0E6C5C8}" srcOrd="1" destOrd="0" presId="urn:microsoft.com/office/officeart/2005/8/layout/hProcess6"/>
    <dgm:cxn modelId="{623E9D42-CA17-AC44-9376-D5D6FF4BD80D}" type="presParOf" srcId="{ED298E7E-8880-FD41-B66B-2C50C7667C3E}" destId="{831AF695-C2C8-7747-A3EA-B653E5C7BD11}" srcOrd="2" destOrd="0" presId="urn:microsoft.com/office/officeart/2005/8/layout/hProcess6"/>
    <dgm:cxn modelId="{1BE72C68-DD04-9346-983D-3A12BFB75588}" type="presParOf" srcId="{ED298E7E-8880-FD41-B66B-2C50C7667C3E}" destId="{A0FEC385-FFF8-FF4A-AAE8-FA3DD6F213D5}" srcOrd="3" destOrd="0" presId="urn:microsoft.com/office/officeart/2005/8/layout/hProcess6"/>
    <dgm:cxn modelId="{578B6D73-696F-1744-BF0E-BFE2C76F204C}" type="presParOf" srcId="{9FD193D9-E0E3-5140-B9C9-E1A743670247}" destId="{D7FAC361-2F56-AF4A-B429-B402FE77D7CD}" srcOrd="1" destOrd="0" presId="urn:microsoft.com/office/officeart/2005/8/layout/hProcess6"/>
    <dgm:cxn modelId="{5CE43912-B265-3845-A2C7-EEDC88425A21}" type="presParOf" srcId="{9FD193D9-E0E3-5140-B9C9-E1A743670247}" destId="{BB3EF19C-9AB7-D64A-82A6-14A9C65DDE90}" srcOrd="2" destOrd="0" presId="urn:microsoft.com/office/officeart/2005/8/layout/hProcess6"/>
    <dgm:cxn modelId="{81B8507B-D358-9A4F-85B8-DD4CA708F025}" type="presParOf" srcId="{BB3EF19C-9AB7-D64A-82A6-14A9C65DDE90}" destId="{C004BBCE-F618-F44D-97C7-37A19B98BEAE}" srcOrd="0" destOrd="0" presId="urn:microsoft.com/office/officeart/2005/8/layout/hProcess6"/>
    <dgm:cxn modelId="{353C0568-8DD1-1844-B269-5100D3B04242}" type="presParOf" srcId="{BB3EF19C-9AB7-D64A-82A6-14A9C65DDE90}" destId="{71BA7B16-21CC-254C-8DD6-168A579A3A5D}" srcOrd="1" destOrd="0" presId="urn:microsoft.com/office/officeart/2005/8/layout/hProcess6"/>
    <dgm:cxn modelId="{EFE10DBC-F95A-A44B-BD2F-24A9A155B700}" type="presParOf" srcId="{BB3EF19C-9AB7-D64A-82A6-14A9C65DDE90}" destId="{9493AE5F-1565-3945-A29B-E6664818A9A5}" srcOrd="2" destOrd="0" presId="urn:microsoft.com/office/officeart/2005/8/layout/hProcess6"/>
    <dgm:cxn modelId="{F29A8D8B-8A66-E14E-A9BF-5C38D7C33658}" type="presParOf" srcId="{BB3EF19C-9AB7-D64A-82A6-14A9C65DDE90}" destId="{E9FF1064-C88F-6445-8441-1F8703851D18}" srcOrd="3" destOrd="0" presId="urn:microsoft.com/office/officeart/2005/8/layout/hProcess6"/>
    <dgm:cxn modelId="{A305A731-81F7-8641-8DA6-EF53A488F6C9}" type="presParOf" srcId="{9FD193D9-E0E3-5140-B9C9-E1A743670247}" destId="{EF429717-E7D7-3240-A931-B0B6CF134E0A}" srcOrd="3" destOrd="0" presId="urn:microsoft.com/office/officeart/2005/8/layout/hProcess6"/>
    <dgm:cxn modelId="{39D4744B-D332-ED44-96E7-02ED96A1D226}" type="presParOf" srcId="{9FD193D9-E0E3-5140-B9C9-E1A743670247}" destId="{CCFC8F93-37C2-C74D-85F6-4B5591EE78C0}" srcOrd="4" destOrd="0" presId="urn:microsoft.com/office/officeart/2005/8/layout/hProcess6"/>
    <dgm:cxn modelId="{ABDD594C-A3D1-CC42-A140-B7003B731320}" type="presParOf" srcId="{CCFC8F93-37C2-C74D-85F6-4B5591EE78C0}" destId="{F1CF1B44-B82E-B14D-8060-DABBA55A6055}" srcOrd="0" destOrd="0" presId="urn:microsoft.com/office/officeart/2005/8/layout/hProcess6"/>
    <dgm:cxn modelId="{10507DD3-EE04-7E4C-B645-7E8B2F616956}" type="presParOf" srcId="{CCFC8F93-37C2-C74D-85F6-4B5591EE78C0}" destId="{3D400DA3-8025-3640-8707-126EBA2A1296}" srcOrd="1" destOrd="0" presId="urn:microsoft.com/office/officeart/2005/8/layout/hProcess6"/>
    <dgm:cxn modelId="{133DE753-B5C3-8444-A71A-607A1921EFD5}" type="presParOf" srcId="{CCFC8F93-37C2-C74D-85F6-4B5591EE78C0}" destId="{8F4CEF8F-BE8F-2048-8531-83AAD186780B}" srcOrd="2" destOrd="0" presId="urn:microsoft.com/office/officeart/2005/8/layout/hProcess6"/>
    <dgm:cxn modelId="{C106CB15-A1B3-4945-BDB9-B02E781EA505}" type="presParOf" srcId="{CCFC8F93-37C2-C74D-85F6-4B5591EE78C0}" destId="{76B1E959-5269-CF47-B8E7-7999B867D7A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7FD23-95D4-4296-90B9-5486CD37E4C7}" type="doc">
      <dgm:prSet loTypeId="urn:microsoft.com/office/officeart/2005/8/layout/radial3" loCatId="cycle" qsTypeId="urn:microsoft.com/office/officeart/2005/8/quickstyle/simple1" qsCatId="simple" csTypeId="urn:microsoft.com/office/officeart/2005/8/colors/accent1_4" csCatId="accent1" phldr="1"/>
      <dgm:spPr/>
      <dgm:t>
        <a:bodyPr/>
        <a:lstStyle/>
        <a:p>
          <a:endParaRPr lang="fr-FR"/>
        </a:p>
      </dgm:t>
    </dgm:pt>
    <dgm:pt modelId="{10D6A720-4ACB-4B61-BD54-05084E138266}">
      <dgm:prSet phldrT="[Texte]" custT="1"/>
      <dgm:spPr/>
      <dgm:t>
        <a:bodyPr/>
        <a:lstStyle/>
        <a:p>
          <a:pPr algn="ctr"/>
          <a:r>
            <a:rPr lang="fr-FR" sz="1800" dirty="0">
              <a:latin typeface="Arial" panose="020B0604020202020204" pitchFamily="34" charset="0"/>
              <a:cs typeface="Arial" panose="020B0604020202020204" pitchFamily="34" charset="0"/>
            </a:rPr>
            <a:t>Avis de Non-Objection (ANO) des PTF lors de la validation :</a:t>
          </a:r>
        </a:p>
        <a:p>
          <a:pPr algn="just"/>
          <a:r>
            <a:rPr lang="fr-FR" sz="1800" dirty="0">
              <a:latin typeface="Arial" panose="020B0604020202020204" pitchFamily="34" charset="0"/>
              <a:cs typeface="Arial" panose="020B0604020202020204" pitchFamily="34" charset="0"/>
            </a:rPr>
            <a:t>- du PTA, du PPM et ses révisions, </a:t>
          </a:r>
        </a:p>
        <a:p>
          <a:pPr algn="just"/>
          <a:r>
            <a:rPr lang="fr-FR" sz="1800" dirty="0">
              <a:latin typeface="Arial" panose="020B0604020202020204" pitchFamily="34" charset="0"/>
              <a:cs typeface="Arial" panose="020B0604020202020204" pitchFamily="34" charset="0"/>
            </a:rPr>
            <a:t>- des marchés en fonction de la nature et leur montant</a:t>
          </a:r>
        </a:p>
        <a:p>
          <a:pPr algn="just"/>
          <a:r>
            <a:rPr lang="fr-FR" sz="1800" dirty="0">
              <a:latin typeface="Arial" panose="020B0604020202020204" pitchFamily="34" charset="0"/>
              <a:cs typeface="Arial" panose="020B0604020202020204" pitchFamily="34" charset="0"/>
            </a:rPr>
            <a:t>- des comptes non éligibles à exécuter en régies d’avances</a:t>
          </a:r>
        </a:p>
      </dgm:t>
    </dgm:pt>
    <dgm:pt modelId="{81609FDB-9749-4FBC-AFD4-18B67236F65F}" type="parTrans" cxnId="{0E567904-3E36-4826-89C1-465341EFAB9B}">
      <dgm:prSet/>
      <dgm:spPr/>
      <dgm:t>
        <a:bodyPr/>
        <a:lstStyle/>
        <a:p>
          <a:endParaRPr lang="fr-FR" sz="1800">
            <a:latin typeface="Arial" panose="020B0604020202020204" pitchFamily="34" charset="0"/>
            <a:cs typeface="Arial" panose="020B0604020202020204" pitchFamily="34" charset="0"/>
          </a:endParaRPr>
        </a:p>
      </dgm:t>
    </dgm:pt>
    <dgm:pt modelId="{4440A836-CA88-4F97-8E9F-4D0398099760}" type="sibTrans" cxnId="{0E567904-3E36-4826-89C1-465341EFAB9B}">
      <dgm:prSet/>
      <dgm:spPr/>
      <dgm:t>
        <a:bodyPr/>
        <a:lstStyle/>
        <a:p>
          <a:endParaRPr lang="fr-FR" sz="1800">
            <a:latin typeface="Arial" panose="020B0604020202020204" pitchFamily="34" charset="0"/>
            <a:cs typeface="Arial" panose="020B0604020202020204" pitchFamily="34" charset="0"/>
          </a:endParaRPr>
        </a:p>
      </dgm:t>
    </dgm:pt>
    <dgm:pt modelId="{6D408CE5-B38E-49AA-B7B8-4D3551A7B109}">
      <dgm:prSet phldrT="[Texte]" custT="1"/>
      <dgm:spPr/>
      <dgm:t>
        <a:bodyPr/>
        <a:lstStyle/>
        <a:p>
          <a:r>
            <a:rPr lang="fr-FR" sz="1800" dirty="0">
              <a:latin typeface="Arial" panose="020B0604020202020204" pitchFamily="34" charset="0"/>
              <a:cs typeface="Arial" panose="020B0604020202020204" pitchFamily="34" charset="0"/>
            </a:rPr>
            <a:t>Procédure spécifique pour l’exécution des dépenses en Carburant</a:t>
          </a:r>
        </a:p>
      </dgm:t>
    </dgm:pt>
    <dgm:pt modelId="{86D836BA-8E07-4ABB-A112-09C665594426}" type="parTrans" cxnId="{78087A80-D5C6-4B5B-83C6-D9A489F90EEF}">
      <dgm:prSet/>
      <dgm:spPr/>
      <dgm:t>
        <a:bodyPr/>
        <a:lstStyle/>
        <a:p>
          <a:endParaRPr lang="fr-FR" sz="1800">
            <a:latin typeface="Arial" panose="020B0604020202020204" pitchFamily="34" charset="0"/>
            <a:cs typeface="Arial" panose="020B0604020202020204" pitchFamily="34" charset="0"/>
          </a:endParaRPr>
        </a:p>
      </dgm:t>
    </dgm:pt>
    <dgm:pt modelId="{425970B2-80AF-40A7-9F33-CC4B7C579640}" type="sibTrans" cxnId="{78087A80-D5C6-4B5B-83C6-D9A489F90EEF}">
      <dgm:prSet/>
      <dgm:spPr/>
      <dgm:t>
        <a:bodyPr/>
        <a:lstStyle/>
        <a:p>
          <a:endParaRPr lang="fr-FR" sz="1800">
            <a:latin typeface="Arial" panose="020B0604020202020204" pitchFamily="34" charset="0"/>
            <a:cs typeface="Arial" panose="020B0604020202020204" pitchFamily="34" charset="0"/>
          </a:endParaRPr>
        </a:p>
      </dgm:t>
    </dgm:pt>
    <dgm:pt modelId="{9917FDED-478F-4A78-9870-8207DFEF84D0}">
      <dgm:prSet phldrT="[Texte]" custT="1"/>
      <dgm:spPr/>
      <dgm:t>
        <a:bodyPr/>
        <a:lstStyle/>
        <a:p>
          <a:r>
            <a:rPr lang="fr-FR" sz="1800" dirty="0">
              <a:latin typeface="Arial" panose="020B0604020202020204" pitchFamily="34" charset="0"/>
              <a:cs typeface="Arial" panose="020B0604020202020204" pitchFamily="34" charset="0"/>
            </a:rPr>
            <a:t>Dérogation au Calendrier budgétaire</a:t>
          </a:r>
        </a:p>
      </dgm:t>
    </dgm:pt>
    <dgm:pt modelId="{F2BFE3F8-8A5B-4B7A-AF78-E0E4DA31022E}" type="parTrans" cxnId="{714DD8E4-4CDA-40FD-BA1D-124DAFD7E5F5}">
      <dgm:prSet/>
      <dgm:spPr/>
      <dgm:t>
        <a:bodyPr/>
        <a:lstStyle/>
        <a:p>
          <a:endParaRPr lang="fr-FR" sz="1800">
            <a:latin typeface="Arial" panose="020B0604020202020204" pitchFamily="34" charset="0"/>
            <a:cs typeface="Arial" panose="020B0604020202020204" pitchFamily="34" charset="0"/>
          </a:endParaRPr>
        </a:p>
      </dgm:t>
    </dgm:pt>
    <dgm:pt modelId="{1A6C58C7-ED5F-4ABA-AD1B-0878322B719C}" type="sibTrans" cxnId="{714DD8E4-4CDA-40FD-BA1D-124DAFD7E5F5}">
      <dgm:prSet/>
      <dgm:spPr/>
      <dgm:t>
        <a:bodyPr/>
        <a:lstStyle/>
        <a:p>
          <a:endParaRPr lang="fr-FR" sz="1800">
            <a:latin typeface="Arial" panose="020B0604020202020204" pitchFamily="34" charset="0"/>
            <a:cs typeface="Arial" panose="020B0604020202020204" pitchFamily="34" charset="0"/>
          </a:endParaRPr>
        </a:p>
      </dgm:t>
    </dgm:pt>
    <dgm:pt modelId="{B376CD1D-9370-4ED7-A7CE-22AD841BDE55}">
      <dgm:prSet custT="1"/>
      <dgm:spPr/>
      <dgm:t>
        <a:bodyPr/>
        <a:lstStyle/>
        <a:p>
          <a:r>
            <a:rPr lang="fr-FR" sz="1800" dirty="0">
              <a:latin typeface="Arial" panose="020B0604020202020204" pitchFamily="34" charset="0"/>
              <a:cs typeface="Arial" panose="020B0604020202020204" pitchFamily="34" charset="0"/>
            </a:rPr>
            <a:t>Non application du principe de l’Unité de caisse</a:t>
          </a:r>
        </a:p>
      </dgm:t>
    </dgm:pt>
    <dgm:pt modelId="{CBF31A19-2200-4B73-A3BC-854640F8B039}" type="parTrans" cxnId="{12A3D2FF-454B-4025-8195-E0E17ACDBF91}">
      <dgm:prSet/>
      <dgm:spPr/>
      <dgm:t>
        <a:bodyPr/>
        <a:lstStyle/>
        <a:p>
          <a:endParaRPr lang="fr-FR" sz="1800">
            <a:latin typeface="Arial" panose="020B0604020202020204" pitchFamily="34" charset="0"/>
            <a:cs typeface="Arial" panose="020B0604020202020204" pitchFamily="34" charset="0"/>
          </a:endParaRPr>
        </a:p>
      </dgm:t>
    </dgm:pt>
    <dgm:pt modelId="{A5774B9E-B856-4053-B3AD-94709AC535C0}" type="sibTrans" cxnId="{12A3D2FF-454B-4025-8195-E0E17ACDBF91}">
      <dgm:prSet/>
      <dgm:spPr/>
      <dgm:t>
        <a:bodyPr/>
        <a:lstStyle/>
        <a:p>
          <a:endParaRPr lang="fr-FR" sz="1800">
            <a:latin typeface="Arial" panose="020B0604020202020204" pitchFamily="34" charset="0"/>
            <a:cs typeface="Arial" panose="020B0604020202020204" pitchFamily="34" charset="0"/>
          </a:endParaRPr>
        </a:p>
      </dgm:t>
    </dgm:pt>
    <dgm:pt modelId="{09DBDEE9-9A6B-46C9-90FE-E1A4699A628A}">
      <dgm:prSet custT="1"/>
      <dgm:spPr/>
      <dgm:t>
        <a:bodyPr/>
        <a:lstStyle/>
        <a:p>
          <a:r>
            <a:rPr lang="fr-FR" sz="1800" dirty="0">
              <a:latin typeface="Arial" panose="020B0604020202020204" pitchFamily="34" charset="0"/>
              <a:cs typeface="Arial" panose="020B0604020202020204" pitchFamily="34" charset="0"/>
            </a:rPr>
            <a:t>Engagement financier non soumis à une demande d’autorisation préalable </a:t>
          </a:r>
        </a:p>
      </dgm:t>
    </dgm:pt>
    <dgm:pt modelId="{27620403-7B0E-45E3-8C18-C69313F76FF9}" type="parTrans" cxnId="{C8A7EC40-5582-4564-84EA-855878FC8195}">
      <dgm:prSet/>
      <dgm:spPr/>
      <dgm:t>
        <a:bodyPr/>
        <a:lstStyle/>
        <a:p>
          <a:endParaRPr lang="fr-FR" sz="1800">
            <a:latin typeface="Arial" panose="020B0604020202020204" pitchFamily="34" charset="0"/>
            <a:cs typeface="Arial" panose="020B0604020202020204" pitchFamily="34" charset="0"/>
          </a:endParaRPr>
        </a:p>
      </dgm:t>
    </dgm:pt>
    <dgm:pt modelId="{24DED1F7-D12C-4D68-830C-56B6890DD7F2}" type="sibTrans" cxnId="{C8A7EC40-5582-4564-84EA-855878FC8195}">
      <dgm:prSet/>
      <dgm:spPr/>
      <dgm:t>
        <a:bodyPr/>
        <a:lstStyle/>
        <a:p>
          <a:endParaRPr lang="fr-FR" sz="1800">
            <a:latin typeface="Arial" panose="020B0604020202020204" pitchFamily="34" charset="0"/>
            <a:cs typeface="Arial" panose="020B0604020202020204" pitchFamily="34" charset="0"/>
          </a:endParaRPr>
        </a:p>
      </dgm:t>
    </dgm:pt>
    <dgm:pt modelId="{9351CB2A-F835-44E2-9A81-C1255B90254A}">
      <dgm:prSet custT="1"/>
      <dgm:spPr/>
      <dgm:t>
        <a:bodyPr/>
        <a:lstStyle/>
        <a:p>
          <a:r>
            <a:rPr lang="fr-FR" sz="1800" dirty="0">
              <a:latin typeface="Arial" panose="020B0604020202020204" pitchFamily="34" charset="0"/>
              <a:cs typeface="Arial" panose="020B0604020202020204" pitchFamily="34" charset="0"/>
            </a:rPr>
            <a:t>Spécificité du régime indemnitaire selon un grille harmonisé des PTF</a:t>
          </a:r>
        </a:p>
      </dgm:t>
    </dgm:pt>
    <dgm:pt modelId="{B76A9425-CDE4-40EF-935F-5F4CA7419C6E}" type="parTrans" cxnId="{0930AA6F-5969-4EBF-BA5F-801B4C98BD1A}">
      <dgm:prSet/>
      <dgm:spPr/>
      <dgm:t>
        <a:bodyPr/>
        <a:lstStyle/>
        <a:p>
          <a:endParaRPr lang="fr-FR" sz="1800">
            <a:latin typeface="Arial" panose="020B0604020202020204" pitchFamily="34" charset="0"/>
            <a:cs typeface="Arial" panose="020B0604020202020204" pitchFamily="34" charset="0"/>
          </a:endParaRPr>
        </a:p>
      </dgm:t>
    </dgm:pt>
    <dgm:pt modelId="{8C6F5A0E-2C8E-4E26-A529-0BCC4D18B024}" type="sibTrans" cxnId="{0930AA6F-5969-4EBF-BA5F-801B4C98BD1A}">
      <dgm:prSet/>
      <dgm:spPr/>
      <dgm:t>
        <a:bodyPr/>
        <a:lstStyle/>
        <a:p>
          <a:endParaRPr lang="fr-FR" sz="1800">
            <a:latin typeface="Arial" panose="020B0604020202020204" pitchFamily="34" charset="0"/>
            <a:cs typeface="Arial" panose="020B0604020202020204" pitchFamily="34" charset="0"/>
          </a:endParaRPr>
        </a:p>
      </dgm:t>
    </dgm:pt>
    <dgm:pt modelId="{AA317EA6-EEA7-4E9E-B428-B4A38CE7D8F1}" type="pres">
      <dgm:prSet presAssocID="{E8E7FD23-95D4-4296-90B9-5486CD37E4C7}" presName="composite" presStyleCnt="0">
        <dgm:presLayoutVars>
          <dgm:chMax val="1"/>
          <dgm:dir/>
          <dgm:resizeHandles val="exact"/>
        </dgm:presLayoutVars>
      </dgm:prSet>
      <dgm:spPr/>
    </dgm:pt>
    <dgm:pt modelId="{9B075E3B-6990-4344-9C50-ABF66F234AD0}" type="pres">
      <dgm:prSet presAssocID="{E8E7FD23-95D4-4296-90B9-5486CD37E4C7}" presName="radial" presStyleCnt="0">
        <dgm:presLayoutVars>
          <dgm:animLvl val="ctr"/>
        </dgm:presLayoutVars>
      </dgm:prSet>
      <dgm:spPr/>
    </dgm:pt>
    <dgm:pt modelId="{F70647F3-8114-4112-ACFA-9754FA370AB4}" type="pres">
      <dgm:prSet presAssocID="{10D6A720-4ACB-4B61-BD54-05084E138266}" presName="centerShape" presStyleLbl="vennNode1" presStyleIdx="0" presStyleCnt="6" custScaleX="244048" custScaleY="192125" custLinFactNeighborX="-1764" custLinFactNeighborY="12498"/>
      <dgm:spPr/>
    </dgm:pt>
    <dgm:pt modelId="{16511204-8DA6-49C5-AF0C-1C4B4A2A1747}" type="pres">
      <dgm:prSet presAssocID="{B376CD1D-9370-4ED7-A7CE-22AD841BDE55}" presName="node" presStyleLbl="vennNode1" presStyleIdx="1" presStyleCnt="6" custScaleX="254071" custScaleY="129619" custRadScaleRad="84661" custRadScaleInc="1218">
        <dgm:presLayoutVars>
          <dgm:bulletEnabled val="1"/>
        </dgm:presLayoutVars>
      </dgm:prSet>
      <dgm:spPr/>
    </dgm:pt>
    <dgm:pt modelId="{ECC24F8C-2BC9-4DB9-BA5D-2418780DAF3D}" type="pres">
      <dgm:prSet presAssocID="{9351CB2A-F835-44E2-9A81-C1255B90254A}" presName="node" presStyleLbl="vennNode1" presStyleIdx="2" presStyleCnt="6" custScaleX="303721" custScaleY="185021" custRadScaleRad="143354" custRadScaleInc="8209">
        <dgm:presLayoutVars>
          <dgm:bulletEnabled val="1"/>
        </dgm:presLayoutVars>
      </dgm:prSet>
      <dgm:spPr/>
    </dgm:pt>
    <dgm:pt modelId="{1CE083D2-83BD-4933-8E1A-31185C11A80C}" type="pres">
      <dgm:prSet presAssocID="{6D408CE5-B38E-49AA-B7B8-4D3551A7B109}" presName="node" presStyleLbl="vennNode1" presStyleIdx="3" presStyleCnt="6" custScaleX="294679" custScaleY="222406" custRadScaleRad="165237" custRadScaleInc="-39286">
        <dgm:presLayoutVars>
          <dgm:bulletEnabled val="1"/>
        </dgm:presLayoutVars>
      </dgm:prSet>
      <dgm:spPr/>
    </dgm:pt>
    <dgm:pt modelId="{71A04A0E-DF36-422D-AB5B-B7A3A2B83847}" type="pres">
      <dgm:prSet presAssocID="{9917FDED-478F-4A78-9870-8207DFEF84D0}" presName="node" presStyleLbl="vennNode1" presStyleIdx="4" presStyleCnt="6" custScaleX="280975" custScaleY="232713" custRadScaleRad="167970" custRadScaleInc="41282">
        <dgm:presLayoutVars>
          <dgm:bulletEnabled val="1"/>
        </dgm:presLayoutVars>
      </dgm:prSet>
      <dgm:spPr/>
    </dgm:pt>
    <dgm:pt modelId="{9D3BC43D-38E2-48C3-83FE-3737FBD54F8F}" type="pres">
      <dgm:prSet presAssocID="{09DBDEE9-9A6B-46C9-90FE-E1A4699A628A}" presName="node" presStyleLbl="vennNode1" presStyleIdx="5" presStyleCnt="6" custScaleX="368851" custScaleY="203583" custRadScaleRad="166794" custRadScaleInc="-3862">
        <dgm:presLayoutVars>
          <dgm:bulletEnabled val="1"/>
        </dgm:presLayoutVars>
      </dgm:prSet>
      <dgm:spPr/>
    </dgm:pt>
  </dgm:ptLst>
  <dgm:cxnLst>
    <dgm:cxn modelId="{0E567904-3E36-4826-89C1-465341EFAB9B}" srcId="{E8E7FD23-95D4-4296-90B9-5486CD37E4C7}" destId="{10D6A720-4ACB-4B61-BD54-05084E138266}" srcOrd="0" destOrd="0" parTransId="{81609FDB-9749-4FBC-AFD4-18B67236F65F}" sibTransId="{4440A836-CA88-4F97-8E9F-4D0398099760}"/>
    <dgm:cxn modelId="{178F4B19-BBF2-42DE-83F8-05524BCD55A2}" type="presOf" srcId="{E8E7FD23-95D4-4296-90B9-5486CD37E4C7}" destId="{AA317EA6-EEA7-4E9E-B428-B4A38CE7D8F1}" srcOrd="0" destOrd="0" presId="urn:microsoft.com/office/officeart/2005/8/layout/radial3"/>
    <dgm:cxn modelId="{C8A7EC40-5582-4564-84EA-855878FC8195}" srcId="{10D6A720-4ACB-4B61-BD54-05084E138266}" destId="{09DBDEE9-9A6B-46C9-90FE-E1A4699A628A}" srcOrd="4" destOrd="0" parTransId="{27620403-7B0E-45E3-8C18-C69313F76FF9}" sibTransId="{24DED1F7-D12C-4D68-830C-56B6890DD7F2}"/>
    <dgm:cxn modelId="{0FEFF746-B388-494C-8C13-6B48FBA1DEF7}" type="presOf" srcId="{B376CD1D-9370-4ED7-A7CE-22AD841BDE55}" destId="{16511204-8DA6-49C5-AF0C-1C4B4A2A1747}" srcOrd="0" destOrd="0" presId="urn:microsoft.com/office/officeart/2005/8/layout/radial3"/>
    <dgm:cxn modelId="{90FBF26C-FDD8-4C97-B08D-A7AA428779DA}" type="presOf" srcId="{6D408CE5-B38E-49AA-B7B8-4D3551A7B109}" destId="{1CE083D2-83BD-4933-8E1A-31185C11A80C}" srcOrd="0" destOrd="0" presId="urn:microsoft.com/office/officeart/2005/8/layout/radial3"/>
    <dgm:cxn modelId="{0930AA6F-5969-4EBF-BA5F-801B4C98BD1A}" srcId="{10D6A720-4ACB-4B61-BD54-05084E138266}" destId="{9351CB2A-F835-44E2-9A81-C1255B90254A}" srcOrd="1" destOrd="0" parTransId="{B76A9425-CDE4-40EF-935F-5F4CA7419C6E}" sibTransId="{8C6F5A0E-2C8E-4E26-A529-0BCC4D18B024}"/>
    <dgm:cxn modelId="{78087A80-D5C6-4B5B-83C6-D9A489F90EEF}" srcId="{10D6A720-4ACB-4B61-BD54-05084E138266}" destId="{6D408CE5-B38E-49AA-B7B8-4D3551A7B109}" srcOrd="2" destOrd="0" parTransId="{86D836BA-8E07-4ABB-A112-09C665594426}" sibTransId="{425970B2-80AF-40A7-9F33-CC4B7C579640}"/>
    <dgm:cxn modelId="{B16C2D93-98C9-42C6-8F6E-0D516041CE50}" type="presOf" srcId="{9351CB2A-F835-44E2-9A81-C1255B90254A}" destId="{ECC24F8C-2BC9-4DB9-BA5D-2418780DAF3D}" srcOrd="0" destOrd="0" presId="urn:microsoft.com/office/officeart/2005/8/layout/radial3"/>
    <dgm:cxn modelId="{1D85C2A3-82C2-4A09-80CA-219544085AAE}" type="presOf" srcId="{09DBDEE9-9A6B-46C9-90FE-E1A4699A628A}" destId="{9D3BC43D-38E2-48C3-83FE-3737FBD54F8F}" srcOrd="0" destOrd="0" presId="urn:microsoft.com/office/officeart/2005/8/layout/radial3"/>
    <dgm:cxn modelId="{D8CF9FB3-C62F-48B2-967F-F9978162829F}" type="presOf" srcId="{9917FDED-478F-4A78-9870-8207DFEF84D0}" destId="{71A04A0E-DF36-422D-AB5B-B7A3A2B83847}" srcOrd="0" destOrd="0" presId="urn:microsoft.com/office/officeart/2005/8/layout/radial3"/>
    <dgm:cxn modelId="{714DD8E4-4CDA-40FD-BA1D-124DAFD7E5F5}" srcId="{10D6A720-4ACB-4B61-BD54-05084E138266}" destId="{9917FDED-478F-4A78-9870-8207DFEF84D0}" srcOrd="3" destOrd="0" parTransId="{F2BFE3F8-8A5B-4B7A-AF78-E0E4DA31022E}" sibTransId="{1A6C58C7-ED5F-4ABA-AD1B-0878322B719C}"/>
    <dgm:cxn modelId="{B54766E6-B96C-4046-9266-0D14F8E982E8}" type="presOf" srcId="{10D6A720-4ACB-4B61-BD54-05084E138266}" destId="{F70647F3-8114-4112-ACFA-9754FA370AB4}" srcOrd="0" destOrd="0" presId="urn:microsoft.com/office/officeart/2005/8/layout/radial3"/>
    <dgm:cxn modelId="{12A3D2FF-454B-4025-8195-E0E17ACDBF91}" srcId="{10D6A720-4ACB-4B61-BD54-05084E138266}" destId="{B376CD1D-9370-4ED7-A7CE-22AD841BDE55}" srcOrd="0" destOrd="0" parTransId="{CBF31A19-2200-4B73-A3BC-854640F8B039}" sibTransId="{A5774B9E-B856-4053-B3AD-94709AC535C0}"/>
    <dgm:cxn modelId="{29F918C7-11FC-4D07-A41C-0D50854E2773}" type="presParOf" srcId="{AA317EA6-EEA7-4E9E-B428-B4A38CE7D8F1}" destId="{9B075E3B-6990-4344-9C50-ABF66F234AD0}" srcOrd="0" destOrd="0" presId="urn:microsoft.com/office/officeart/2005/8/layout/radial3"/>
    <dgm:cxn modelId="{ED441E66-9443-4C26-80EC-7FFE8272879A}" type="presParOf" srcId="{9B075E3B-6990-4344-9C50-ABF66F234AD0}" destId="{F70647F3-8114-4112-ACFA-9754FA370AB4}" srcOrd="0" destOrd="0" presId="urn:microsoft.com/office/officeart/2005/8/layout/radial3"/>
    <dgm:cxn modelId="{DD285E15-CE36-4B2F-97C9-1A59A048533E}" type="presParOf" srcId="{9B075E3B-6990-4344-9C50-ABF66F234AD0}" destId="{16511204-8DA6-49C5-AF0C-1C4B4A2A1747}" srcOrd="1" destOrd="0" presId="urn:microsoft.com/office/officeart/2005/8/layout/radial3"/>
    <dgm:cxn modelId="{E24C45B5-E365-44C9-910B-A77201FC9643}" type="presParOf" srcId="{9B075E3B-6990-4344-9C50-ABF66F234AD0}" destId="{ECC24F8C-2BC9-4DB9-BA5D-2418780DAF3D}" srcOrd="2" destOrd="0" presId="urn:microsoft.com/office/officeart/2005/8/layout/radial3"/>
    <dgm:cxn modelId="{D442873A-F928-4E5F-8AEC-9FDAA28C40DC}" type="presParOf" srcId="{9B075E3B-6990-4344-9C50-ABF66F234AD0}" destId="{1CE083D2-83BD-4933-8E1A-31185C11A80C}" srcOrd="3" destOrd="0" presId="urn:microsoft.com/office/officeart/2005/8/layout/radial3"/>
    <dgm:cxn modelId="{DD022B9A-75DD-4880-9154-AF98D6CFCCEC}" type="presParOf" srcId="{9B075E3B-6990-4344-9C50-ABF66F234AD0}" destId="{71A04A0E-DF36-422D-AB5B-B7A3A2B83847}" srcOrd="4" destOrd="0" presId="urn:microsoft.com/office/officeart/2005/8/layout/radial3"/>
    <dgm:cxn modelId="{F7AAC317-30A9-4AEE-802A-071E5DA6AFEB}" type="presParOf" srcId="{9B075E3B-6990-4344-9C50-ABF66F234AD0}" destId="{9D3BC43D-38E2-48C3-83FE-3737FBD54F8F}"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B95EF-AF15-44D9-B943-352D359B2CB3}" type="doc">
      <dgm:prSet loTypeId="urn:microsoft.com/office/officeart/2005/8/layout/matrix3" loCatId="matrix" qsTypeId="urn:microsoft.com/office/officeart/2005/8/quickstyle/simple1" qsCatId="simple" csTypeId="urn:microsoft.com/office/officeart/2005/8/colors/accent3_5" csCatId="accent3" phldr="1"/>
      <dgm:spPr/>
      <dgm:t>
        <a:bodyPr/>
        <a:lstStyle/>
        <a:p>
          <a:endParaRPr lang="fr-FR"/>
        </a:p>
      </dgm:t>
    </dgm:pt>
    <dgm:pt modelId="{5B940263-C114-465B-9062-0B7ED0E8BFCE}">
      <dgm:prSet phldrT="[Texte]" custT="1"/>
      <dgm:spPr/>
      <dgm:t>
        <a:bodyPr/>
        <a:lstStyle/>
        <a:p>
          <a:r>
            <a:rPr lang="fr-FR" sz="2400" dirty="0">
              <a:solidFill>
                <a:schemeClr val="tx1"/>
              </a:solidFill>
              <a:latin typeface="Arial" panose="020B0604020202020204" pitchFamily="34" charset="0"/>
              <a:cs typeface="Arial" panose="020B0604020202020204" pitchFamily="34" charset="0"/>
            </a:rPr>
            <a:t>Retard de formation des acteurs impactant sur la qualité de la culture budgétaire et comptable</a:t>
          </a:r>
        </a:p>
      </dgm:t>
    </dgm:pt>
    <dgm:pt modelId="{579ED017-0FE3-40DA-B512-EC5D198DD0B2}" type="parTrans" cxnId="{2B808044-18B4-4BA7-B2E3-5B8F87F5A413}">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E554EEE0-FAD9-4C19-A754-5BBD5494E1E8}" type="sibTrans" cxnId="{2B808044-18B4-4BA7-B2E3-5B8F87F5A413}">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E37B1B3B-D690-42DD-9D6B-E3F7D38726A6}">
      <dgm:prSet phldrT="[Texte]" custT="1"/>
      <dgm:spPr/>
      <dgm:t>
        <a:bodyPr/>
        <a:lstStyle/>
        <a:p>
          <a:r>
            <a:rPr lang="fr-FR" sz="2400">
              <a:solidFill>
                <a:schemeClr val="tx1"/>
              </a:solidFill>
              <a:latin typeface="Arial" panose="020B0604020202020204" pitchFamily="34" charset="0"/>
              <a:cs typeface="Arial" panose="020B0604020202020204" pitchFamily="34" charset="0"/>
            </a:rPr>
            <a:t>Faiblesses du pilotage et de la supervision dues au retard de diffusion des manuels de procédure et des guides de gestion</a:t>
          </a:r>
          <a:endParaRPr lang="fr-FR" sz="2400" dirty="0">
            <a:solidFill>
              <a:schemeClr val="tx1"/>
            </a:solidFill>
            <a:latin typeface="Arial" panose="020B0604020202020204" pitchFamily="34" charset="0"/>
            <a:cs typeface="Arial" panose="020B0604020202020204" pitchFamily="34" charset="0"/>
          </a:endParaRPr>
        </a:p>
      </dgm:t>
    </dgm:pt>
    <dgm:pt modelId="{93D2F172-3ECC-491B-BA2A-82523FF692E2}" type="parTrans" cxnId="{53C9F695-1C2A-4184-8F5E-54C158A8A4C4}">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0D9178EE-D907-4523-B4B6-32BC3FA511AC}" type="sibTrans" cxnId="{53C9F695-1C2A-4184-8F5E-54C158A8A4C4}">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87239C85-AC09-447B-B4C4-6CDE45B05D60}">
      <dgm:prSet phldrT="[Texte]" custT="1"/>
      <dgm:spPr/>
      <dgm:t>
        <a:bodyPr/>
        <a:lstStyle/>
        <a:p>
          <a:r>
            <a:rPr lang="fr-FR" sz="2400">
              <a:solidFill>
                <a:schemeClr val="tx1"/>
              </a:solidFill>
              <a:latin typeface="Arial" panose="020B0604020202020204" pitchFamily="34" charset="0"/>
              <a:cs typeface="Arial" panose="020B0604020202020204" pitchFamily="34" charset="0"/>
            </a:rPr>
            <a:t>Absence d’interconnexion des applications informatiques rendant difficile l’activité de reporting</a:t>
          </a:r>
          <a:endParaRPr lang="fr-FR" sz="2400" dirty="0">
            <a:solidFill>
              <a:schemeClr val="tx1"/>
            </a:solidFill>
            <a:latin typeface="Arial" panose="020B0604020202020204" pitchFamily="34" charset="0"/>
            <a:cs typeface="Arial" panose="020B0604020202020204" pitchFamily="34" charset="0"/>
          </a:endParaRPr>
        </a:p>
      </dgm:t>
    </dgm:pt>
    <dgm:pt modelId="{6C520A94-D0C6-47E9-927C-B08903AEC8C4}" type="parTrans" cxnId="{B1B92CAF-5478-40B2-8ADC-328006A4B675}">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6703BD86-1CD1-49C5-AC86-F156D1B6CA64}" type="sibTrans" cxnId="{B1B92CAF-5478-40B2-8ADC-328006A4B675}">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46C2521E-2223-4739-B82F-538E98380F49}">
      <dgm:prSet phldrT="[Texte]" phldr="1"/>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EC7F3120-6591-4BE2-9D47-1C1DCD4A921F}" type="parTrans" cxnId="{B80E6AA8-FA4F-4207-8A10-CAD7F5C502D2}">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A1A83795-F813-423C-A44D-7E1FF31FC2FC}" type="sibTrans" cxnId="{B80E6AA8-FA4F-4207-8A10-CAD7F5C502D2}">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325FAB6A-D712-44F8-BEEC-939521767B3D}">
      <dgm:prSet custT="1"/>
      <dgm:spPr/>
      <dgm:t>
        <a:bodyPr/>
        <a:lstStyle/>
        <a:p>
          <a:r>
            <a:rPr lang="x-none" sz="2400">
              <a:solidFill>
                <a:schemeClr val="tx1"/>
              </a:solidFill>
              <a:latin typeface="Arial" panose="020B0604020202020204" pitchFamily="34" charset="0"/>
              <a:cs typeface="Arial" panose="020B0604020202020204" pitchFamily="34" charset="0"/>
            </a:rPr>
            <a:t>Dispersion de la gestion des </a:t>
          </a:r>
          <a:r>
            <a:rPr lang="fr-FR" sz="2400" dirty="0">
              <a:solidFill>
                <a:schemeClr val="tx1"/>
              </a:solidFill>
              <a:latin typeface="Arial" panose="020B0604020202020204" pitchFamily="34" charset="0"/>
              <a:cs typeface="Arial" panose="020B0604020202020204" pitchFamily="34" charset="0"/>
            </a:rPr>
            <a:t>financements</a:t>
          </a:r>
          <a:r>
            <a:rPr lang="x-none" sz="2400">
              <a:solidFill>
                <a:schemeClr val="tx1"/>
              </a:solidFill>
              <a:latin typeface="Arial" panose="020B0604020202020204" pitchFamily="34" charset="0"/>
              <a:cs typeface="Arial" panose="020B0604020202020204" pitchFamily="34" charset="0"/>
            </a:rPr>
            <a:t>  affectant l’objectif de mutualisation des ressources</a:t>
          </a:r>
          <a:endParaRPr lang="fr-FR" sz="2400" dirty="0">
            <a:solidFill>
              <a:schemeClr val="tx1"/>
            </a:solidFill>
            <a:latin typeface="Arial" panose="020B0604020202020204" pitchFamily="34" charset="0"/>
            <a:cs typeface="Arial" panose="020B0604020202020204" pitchFamily="34" charset="0"/>
          </a:endParaRPr>
        </a:p>
      </dgm:t>
    </dgm:pt>
    <dgm:pt modelId="{7AD6985E-7E79-469A-9AD2-C6C25F376F93}" type="parTrans" cxnId="{ED046172-5D2B-43DE-874F-DA1801CD9047}">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D2B67C74-5840-43DF-9B04-1671995FD943}" type="sibTrans" cxnId="{ED046172-5D2B-43DE-874F-DA1801CD9047}">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CFE648B0-0A4E-4157-AD3D-C446140805A6}" type="pres">
      <dgm:prSet presAssocID="{F75B95EF-AF15-44D9-B943-352D359B2CB3}" presName="matrix" presStyleCnt="0">
        <dgm:presLayoutVars>
          <dgm:chMax val="1"/>
          <dgm:dir/>
          <dgm:resizeHandles val="exact"/>
        </dgm:presLayoutVars>
      </dgm:prSet>
      <dgm:spPr/>
    </dgm:pt>
    <dgm:pt modelId="{8023CD69-EBA9-4097-BEB0-49A71AAD924B}" type="pres">
      <dgm:prSet presAssocID="{F75B95EF-AF15-44D9-B943-352D359B2CB3}" presName="diamond" presStyleLbl="bgShp" presStyleIdx="0" presStyleCnt="1" custScaleX="126922"/>
      <dgm:spPr>
        <a:solidFill>
          <a:schemeClr val="tx2">
            <a:lumMod val="60000"/>
            <a:lumOff val="40000"/>
          </a:schemeClr>
        </a:solidFill>
      </dgm:spPr>
    </dgm:pt>
    <dgm:pt modelId="{7F205785-4805-4820-8DE8-72F340DAD3EB}" type="pres">
      <dgm:prSet presAssocID="{F75B95EF-AF15-44D9-B943-352D359B2CB3}" presName="quad1" presStyleLbl="node1" presStyleIdx="0" presStyleCnt="4" custScaleX="200216" custLinFactNeighborX="-58920" custLinFactNeighborY="-460">
        <dgm:presLayoutVars>
          <dgm:chMax val="0"/>
          <dgm:chPref val="0"/>
          <dgm:bulletEnabled val="1"/>
        </dgm:presLayoutVars>
      </dgm:prSet>
      <dgm:spPr/>
    </dgm:pt>
    <dgm:pt modelId="{E52423D1-56FC-4E1D-8F57-23364D4F2380}" type="pres">
      <dgm:prSet presAssocID="{F75B95EF-AF15-44D9-B943-352D359B2CB3}" presName="quad2" presStyleLbl="node1" presStyleIdx="1" presStyleCnt="4" custScaleX="214945" custLinFactNeighborX="36365" custLinFactNeighborY="2762">
        <dgm:presLayoutVars>
          <dgm:chMax val="0"/>
          <dgm:chPref val="0"/>
          <dgm:bulletEnabled val="1"/>
        </dgm:presLayoutVars>
      </dgm:prSet>
      <dgm:spPr/>
    </dgm:pt>
    <dgm:pt modelId="{79196F9D-355D-45B5-B737-A721C8CCC6E7}" type="pres">
      <dgm:prSet presAssocID="{F75B95EF-AF15-44D9-B943-352D359B2CB3}" presName="quad3" presStyleLbl="node1" presStyleIdx="2" presStyleCnt="4" custScaleX="191969" custLinFactNeighborX="-58920" custLinFactNeighborY="920">
        <dgm:presLayoutVars>
          <dgm:chMax val="0"/>
          <dgm:chPref val="0"/>
          <dgm:bulletEnabled val="1"/>
        </dgm:presLayoutVars>
      </dgm:prSet>
      <dgm:spPr/>
    </dgm:pt>
    <dgm:pt modelId="{4450090E-D610-48AE-B250-FB6303A6DCAD}" type="pres">
      <dgm:prSet presAssocID="{F75B95EF-AF15-44D9-B943-352D359B2CB3}" presName="quad4" presStyleLbl="node1" presStyleIdx="3" presStyleCnt="4" custScaleX="210455" custLinFactNeighborX="34983" custLinFactNeighborY="0">
        <dgm:presLayoutVars>
          <dgm:chMax val="0"/>
          <dgm:chPref val="0"/>
          <dgm:bulletEnabled val="1"/>
        </dgm:presLayoutVars>
      </dgm:prSet>
      <dgm:spPr/>
    </dgm:pt>
  </dgm:ptLst>
  <dgm:cxnLst>
    <dgm:cxn modelId="{2B808044-18B4-4BA7-B2E3-5B8F87F5A413}" srcId="{F75B95EF-AF15-44D9-B943-352D359B2CB3}" destId="{5B940263-C114-465B-9062-0B7ED0E8BFCE}" srcOrd="0" destOrd="0" parTransId="{579ED017-0FE3-40DA-B512-EC5D198DD0B2}" sibTransId="{E554EEE0-FAD9-4C19-A754-5BBD5494E1E8}"/>
    <dgm:cxn modelId="{ED046172-5D2B-43DE-874F-DA1801CD9047}" srcId="{F75B95EF-AF15-44D9-B943-352D359B2CB3}" destId="{325FAB6A-D712-44F8-BEEC-939521767B3D}" srcOrd="3" destOrd="0" parTransId="{7AD6985E-7E79-469A-9AD2-C6C25F376F93}" sibTransId="{D2B67C74-5840-43DF-9B04-1671995FD943}"/>
    <dgm:cxn modelId="{53C9F695-1C2A-4184-8F5E-54C158A8A4C4}" srcId="{F75B95EF-AF15-44D9-B943-352D359B2CB3}" destId="{E37B1B3B-D690-42DD-9D6B-E3F7D38726A6}" srcOrd="1" destOrd="0" parTransId="{93D2F172-3ECC-491B-BA2A-82523FF692E2}" sibTransId="{0D9178EE-D907-4523-B4B6-32BC3FA511AC}"/>
    <dgm:cxn modelId="{B80E6AA8-FA4F-4207-8A10-CAD7F5C502D2}" srcId="{F75B95EF-AF15-44D9-B943-352D359B2CB3}" destId="{46C2521E-2223-4739-B82F-538E98380F49}" srcOrd="4" destOrd="0" parTransId="{EC7F3120-6591-4BE2-9D47-1C1DCD4A921F}" sibTransId="{A1A83795-F813-423C-A44D-7E1FF31FC2FC}"/>
    <dgm:cxn modelId="{B1B92CAF-5478-40B2-8ADC-328006A4B675}" srcId="{F75B95EF-AF15-44D9-B943-352D359B2CB3}" destId="{87239C85-AC09-447B-B4C4-6CDE45B05D60}" srcOrd="2" destOrd="0" parTransId="{6C520A94-D0C6-47E9-927C-B08903AEC8C4}" sibTransId="{6703BD86-1CD1-49C5-AC86-F156D1B6CA64}"/>
    <dgm:cxn modelId="{787B1BB1-F882-473D-8E8D-4324856337C0}" type="presOf" srcId="{E37B1B3B-D690-42DD-9D6B-E3F7D38726A6}" destId="{E52423D1-56FC-4E1D-8F57-23364D4F2380}" srcOrd="0" destOrd="0" presId="urn:microsoft.com/office/officeart/2005/8/layout/matrix3"/>
    <dgm:cxn modelId="{5FEBE1DA-CD43-42D3-A4BF-DAEE339F4708}" type="presOf" srcId="{F75B95EF-AF15-44D9-B943-352D359B2CB3}" destId="{CFE648B0-0A4E-4157-AD3D-C446140805A6}" srcOrd="0" destOrd="0" presId="urn:microsoft.com/office/officeart/2005/8/layout/matrix3"/>
    <dgm:cxn modelId="{EA1E5FE3-D98B-49AF-B593-0B6AEA253156}" type="presOf" srcId="{87239C85-AC09-447B-B4C4-6CDE45B05D60}" destId="{79196F9D-355D-45B5-B737-A721C8CCC6E7}" srcOrd="0" destOrd="0" presId="urn:microsoft.com/office/officeart/2005/8/layout/matrix3"/>
    <dgm:cxn modelId="{A26BF1F5-A571-476A-B022-576D45E8081A}" type="presOf" srcId="{5B940263-C114-465B-9062-0B7ED0E8BFCE}" destId="{7F205785-4805-4820-8DE8-72F340DAD3EB}" srcOrd="0" destOrd="0" presId="urn:microsoft.com/office/officeart/2005/8/layout/matrix3"/>
    <dgm:cxn modelId="{AC61A1F9-8B15-40D1-8BF7-C35B74A8A1DB}" type="presOf" srcId="{325FAB6A-D712-44F8-BEEC-939521767B3D}" destId="{4450090E-D610-48AE-B250-FB6303A6DCAD}" srcOrd="0" destOrd="0" presId="urn:microsoft.com/office/officeart/2005/8/layout/matrix3"/>
    <dgm:cxn modelId="{ED8FFB70-5842-42FB-A381-BC76E1540238}" type="presParOf" srcId="{CFE648B0-0A4E-4157-AD3D-C446140805A6}" destId="{8023CD69-EBA9-4097-BEB0-49A71AAD924B}" srcOrd="0" destOrd="0" presId="urn:microsoft.com/office/officeart/2005/8/layout/matrix3"/>
    <dgm:cxn modelId="{E8F25669-A15E-41C8-B4D7-AACF1C082E14}" type="presParOf" srcId="{CFE648B0-0A4E-4157-AD3D-C446140805A6}" destId="{7F205785-4805-4820-8DE8-72F340DAD3EB}" srcOrd="1" destOrd="0" presId="urn:microsoft.com/office/officeart/2005/8/layout/matrix3"/>
    <dgm:cxn modelId="{68DD66FC-B367-49CB-866D-7004C36515FA}" type="presParOf" srcId="{CFE648B0-0A4E-4157-AD3D-C446140805A6}" destId="{E52423D1-56FC-4E1D-8F57-23364D4F2380}" srcOrd="2" destOrd="0" presId="urn:microsoft.com/office/officeart/2005/8/layout/matrix3"/>
    <dgm:cxn modelId="{EC532205-70A7-4C97-BA8E-89A2ECFADAA4}" type="presParOf" srcId="{CFE648B0-0A4E-4157-AD3D-C446140805A6}" destId="{79196F9D-355D-45B5-B737-A721C8CCC6E7}" srcOrd="3" destOrd="0" presId="urn:microsoft.com/office/officeart/2005/8/layout/matrix3"/>
    <dgm:cxn modelId="{372F56E3-5B0B-447B-8A35-4AD47152B0B4}" type="presParOf" srcId="{CFE648B0-0A4E-4157-AD3D-C446140805A6}" destId="{4450090E-D610-48AE-B250-FB6303A6DC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5BFB8-6E6C-A049-8D96-DFDCD9E9740A}"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fr-FR"/>
        </a:p>
      </dgm:t>
    </dgm:pt>
    <dgm:pt modelId="{134730D8-1EE2-A64D-AA3A-58687CBF0D74}">
      <dgm:prSet phldrT="[Texte]" custT="1"/>
      <dgm:spPr/>
      <dgm:t>
        <a:bodyPr/>
        <a:lstStyle/>
        <a:p>
          <a:r>
            <a:rPr lang="fr-FR" sz="2400" dirty="0">
              <a:latin typeface="Arial" panose="020B0604020202020204" pitchFamily="34" charset="0"/>
              <a:cs typeface="Arial" panose="020B0604020202020204" pitchFamily="34" charset="0"/>
            </a:rPr>
            <a:t>compléter le budget de l’Etat alloué au secteur de l’éducation</a:t>
          </a:r>
          <a:endParaRPr lang="fr-FR" sz="2400" dirty="0"/>
        </a:p>
      </dgm:t>
    </dgm:pt>
    <dgm:pt modelId="{7A3ACB9F-2507-EB44-97CB-F34789C9F8F4}" type="parTrans" cxnId="{6515FA0E-7049-524C-BA61-0FDBF5A09C3D}">
      <dgm:prSet/>
      <dgm:spPr/>
      <dgm:t>
        <a:bodyPr/>
        <a:lstStyle/>
        <a:p>
          <a:endParaRPr lang="fr-FR"/>
        </a:p>
      </dgm:t>
    </dgm:pt>
    <dgm:pt modelId="{3BA62286-B03B-5A4A-8FBE-AEE9401EC5BE}" type="sibTrans" cxnId="{6515FA0E-7049-524C-BA61-0FDBF5A09C3D}">
      <dgm:prSet/>
      <dgm:spPr/>
      <dgm:t>
        <a:bodyPr/>
        <a:lstStyle/>
        <a:p>
          <a:endParaRPr lang="fr-FR"/>
        </a:p>
      </dgm:t>
    </dgm:pt>
    <dgm:pt modelId="{EF4E0C20-4507-8441-AC04-BACB7E710FB2}">
      <dgm:prSet phldrT="[Texte]" custT="1"/>
      <dgm:spPr/>
      <dgm:t>
        <a:bodyPr/>
        <a:lstStyle/>
        <a:p>
          <a:r>
            <a:rPr lang="fr-FR" sz="2400" dirty="0">
              <a:latin typeface="Arial" panose="020B0604020202020204" pitchFamily="34" charset="0"/>
              <a:cs typeface="Arial" panose="020B0604020202020204" pitchFamily="34" charset="0"/>
            </a:rPr>
            <a:t>améliorer la planification, l’exécution et le contrôle de la dépense</a:t>
          </a:r>
          <a:endParaRPr lang="fr-FR" sz="2400" dirty="0"/>
        </a:p>
      </dgm:t>
    </dgm:pt>
    <dgm:pt modelId="{0D45128E-6674-254A-9DCF-102BF0AADD24}" type="parTrans" cxnId="{0705545C-6C1D-8F42-AC47-A7BEEEFC305B}">
      <dgm:prSet/>
      <dgm:spPr/>
      <dgm:t>
        <a:bodyPr/>
        <a:lstStyle/>
        <a:p>
          <a:endParaRPr lang="fr-FR"/>
        </a:p>
      </dgm:t>
    </dgm:pt>
    <dgm:pt modelId="{D70EFB17-C6DB-3746-B2DE-C94BF6BDF77C}" type="sibTrans" cxnId="{0705545C-6C1D-8F42-AC47-A7BEEEFC305B}">
      <dgm:prSet/>
      <dgm:spPr/>
      <dgm:t>
        <a:bodyPr/>
        <a:lstStyle/>
        <a:p>
          <a:endParaRPr lang="fr-FR"/>
        </a:p>
      </dgm:t>
    </dgm:pt>
    <dgm:pt modelId="{EA61D9AD-83BB-E646-BC24-C018FDBEFFE4}">
      <dgm:prSet custT="1"/>
      <dgm:spPr/>
      <dgm:t>
        <a:bodyPr/>
        <a:lstStyle/>
        <a:p>
          <a:r>
            <a:rPr lang="fr-FR" sz="2400" dirty="0">
              <a:latin typeface="Arial" panose="020B0604020202020204" pitchFamily="34" charset="0"/>
              <a:cs typeface="Arial" panose="020B0604020202020204" pitchFamily="34" charset="0"/>
            </a:rPr>
            <a:t>encourager la coordination du financement pour sa mutualisation</a:t>
          </a:r>
          <a:endParaRPr lang="fr-MG" sz="2400" dirty="0"/>
        </a:p>
      </dgm:t>
    </dgm:pt>
    <dgm:pt modelId="{A70379C2-45FE-764D-863B-B8F469F1F651}" type="parTrans" cxnId="{51028912-54F6-7A49-B07F-C6C62D5E4A1A}">
      <dgm:prSet/>
      <dgm:spPr/>
      <dgm:t>
        <a:bodyPr/>
        <a:lstStyle/>
        <a:p>
          <a:endParaRPr lang="fr-FR"/>
        </a:p>
      </dgm:t>
    </dgm:pt>
    <dgm:pt modelId="{972DE7FD-C594-4549-9154-0D0361C1E557}" type="sibTrans" cxnId="{51028912-54F6-7A49-B07F-C6C62D5E4A1A}">
      <dgm:prSet/>
      <dgm:spPr/>
      <dgm:t>
        <a:bodyPr/>
        <a:lstStyle/>
        <a:p>
          <a:endParaRPr lang="fr-FR"/>
        </a:p>
      </dgm:t>
    </dgm:pt>
    <dgm:pt modelId="{AE354191-7E30-1E44-A369-90C58A4F4C4E}" type="pres">
      <dgm:prSet presAssocID="{6175BFB8-6E6C-A049-8D96-DFDCD9E9740A}" presName="linear" presStyleCnt="0">
        <dgm:presLayoutVars>
          <dgm:dir/>
          <dgm:animLvl val="lvl"/>
          <dgm:resizeHandles val="exact"/>
        </dgm:presLayoutVars>
      </dgm:prSet>
      <dgm:spPr/>
    </dgm:pt>
    <dgm:pt modelId="{CA042798-4127-FA41-BAA1-EA2557BFD1A2}" type="pres">
      <dgm:prSet presAssocID="{134730D8-1EE2-A64D-AA3A-58687CBF0D74}" presName="parentLin" presStyleCnt="0"/>
      <dgm:spPr/>
    </dgm:pt>
    <dgm:pt modelId="{2A9F4BF2-D968-2349-B1EA-9F19F585B19C}" type="pres">
      <dgm:prSet presAssocID="{134730D8-1EE2-A64D-AA3A-58687CBF0D74}" presName="parentLeftMargin" presStyleLbl="node1" presStyleIdx="0" presStyleCnt="3"/>
      <dgm:spPr/>
    </dgm:pt>
    <dgm:pt modelId="{65166F27-4638-3E4F-B4E6-B73C23EA7F9F}" type="pres">
      <dgm:prSet presAssocID="{134730D8-1EE2-A64D-AA3A-58687CBF0D74}" presName="parentText" presStyleLbl="node1" presStyleIdx="0" presStyleCnt="3" custScaleX="122626">
        <dgm:presLayoutVars>
          <dgm:chMax val="0"/>
          <dgm:bulletEnabled val="1"/>
        </dgm:presLayoutVars>
      </dgm:prSet>
      <dgm:spPr/>
    </dgm:pt>
    <dgm:pt modelId="{D9C935F8-24B7-C243-BC12-EADA293B30C3}" type="pres">
      <dgm:prSet presAssocID="{134730D8-1EE2-A64D-AA3A-58687CBF0D74}" presName="negativeSpace" presStyleCnt="0"/>
      <dgm:spPr/>
    </dgm:pt>
    <dgm:pt modelId="{234CA33F-EF75-0D47-8762-109B0B04B2F5}" type="pres">
      <dgm:prSet presAssocID="{134730D8-1EE2-A64D-AA3A-58687CBF0D74}" presName="childText" presStyleLbl="conFgAcc1" presStyleIdx="0" presStyleCnt="3">
        <dgm:presLayoutVars>
          <dgm:bulletEnabled val="1"/>
        </dgm:presLayoutVars>
      </dgm:prSet>
      <dgm:spPr/>
    </dgm:pt>
    <dgm:pt modelId="{F81E0044-3844-384C-84AB-1E8F786ED425}" type="pres">
      <dgm:prSet presAssocID="{3BA62286-B03B-5A4A-8FBE-AEE9401EC5BE}" presName="spaceBetweenRectangles" presStyleCnt="0"/>
      <dgm:spPr/>
    </dgm:pt>
    <dgm:pt modelId="{FE85226A-AC12-FE43-9743-1D249D07F841}" type="pres">
      <dgm:prSet presAssocID="{EF4E0C20-4507-8441-AC04-BACB7E710FB2}" presName="parentLin" presStyleCnt="0"/>
      <dgm:spPr/>
    </dgm:pt>
    <dgm:pt modelId="{8DC56CD4-B826-344B-B544-C71C9A0974D8}" type="pres">
      <dgm:prSet presAssocID="{EF4E0C20-4507-8441-AC04-BACB7E710FB2}" presName="parentLeftMargin" presStyleLbl="node1" presStyleIdx="0" presStyleCnt="3"/>
      <dgm:spPr/>
    </dgm:pt>
    <dgm:pt modelId="{46905EBD-2D27-5540-8FBF-0472726F5E7A}" type="pres">
      <dgm:prSet presAssocID="{EF4E0C20-4507-8441-AC04-BACB7E710FB2}" presName="parentText" presStyleLbl="node1" presStyleIdx="1" presStyleCnt="3" custScaleX="133027">
        <dgm:presLayoutVars>
          <dgm:chMax val="0"/>
          <dgm:bulletEnabled val="1"/>
        </dgm:presLayoutVars>
      </dgm:prSet>
      <dgm:spPr/>
    </dgm:pt>
    <dgm:pt modelId="{237457C4-CE59-5D45-86F6-4F75AF5529AF}" type="pres">
      <dgm:prSet presAssocID="{EF4E0C20-4507-8441-AC04-BACB7E710FB2}" presName="negativeSpace" presStyleCnt="0"/>
      <dgm:spPr/>
    </dgm:pt>
    <dgm:pt modelId="{3827AFE9-FBCE-AB47-BD0D-0CF411132F23}" type="pres">
      <dgm:prSet presAssocID="{EF4E0C20-4507-8441-AC04-BACB7E710FB2}" presName="childText" presStyleLbl="conFgAcc1" presStyleIdx="1" presStyleCnt="3">
        <dgm:presLayoutVars>
          <dgm:bulletEnabled val="1"/>
        </dgm:presLayoutVars>
      </dgm:prSet>
      <dgm:spPr/>
    </dgm:pt>
    <dgm:pt modelId="{C671D85C-C965-5143-BEC7-2C19D48B022F}" type="pres">
      <dgm:prSet presAssocID="{D70EFB17-C6DB-3746-B2DE-C94BF6BDF77C}" presName="spaceBetweenRectangles" presStyleCnt="0"/>
      <dgm:spPr/>
    </dgm:pt>
    <dgm:pt modelId="{B7509B54-9FB8-1047-8BF0-963CC2A221A0}" type="pres">
      <dgm:prSet presAssocID="{EA61D9AD-83BB-E646-BC24-C018FDBEFFE4}" presName="parentLin" presStyleCnt="0"/>
      <dgm:spPr/>
    </dgm:pt>
    <dgm:pt modelId="{C43771DC-9BCB-554E-B0C4-0BFB325BEE22}" type="pres">
      <dgm:prSet presAssocID="{EA61D9AD-83BB-E646-BC24-C018FDBEFFE4}" presName="parentLeftMargin" presStyleLbl="node1" presStyleIdx="1" presStyleCnt="3"/>
      <dgm:spPr/>
    </dgm:pt>
    <dgm:pt modelId="{187832F1-4533-974C-B53F-7E2538F04EFB}" type="pres">
      <dgm:prSet presAssocID="{EA61D9AD-83BB-E646-BC24-C018FDBEFFE4}" presName="parentText" presStyleLbl="node1" presStyleIdx="2" presStyleCnt="3" custScaleX="132227" custLinFactNeighborY="0">
        <dgm:presLayoutVars>
          <dgm:chMax val="0"/>
          <dgm:bulletEnabled val="1"/>
        </dgm:presLayoutVars>
      </dgm:prSet>
      <dgm:spPr/>
    </dgm:pt>
    <dgm:pt modelId="{2F198B44-C50D-3B4A-BE17-6F44DC38DF46}" type="pres">
      <dgm:prSet presAssocID="{EA61D9AD-83BB-E646-BC24-C018FDBEFFE4}" presName="negativeSpace" presStyleCnt="0"/>
      <dgm:spPr/>
    </dgm:pt>
    <dgm:pt modelId="{1E3B5868-D7E8-ED4E-8C76-7AF440C8C576}" type="pres">
      <dgm:prSet presAssocID="{EA61D9AD-83BB-E646-BC24-C018FDBEFFE4}" presName="childText" presStyleLbl="conFgAcc1" presStyleIdx="2" presStyleCnt="3">
        <dgm:presLayoutVars>
          <dgm:bulletEnabled val="1"/>
        </dgm:presLayoutVars>
      </dgm:prSet>
      <dgm:spPr/>
    </dgm:pt>
  </dgm:ptLst>
  <dgm:cxnLst>
    <dgm:cxn modelId="{6515FA0E-7049-524C-BA61-0FDBF5A09C3D}" srcId="{6175BFB8-6E6C-A049-8D96-DFDCD9E9740A}" destId="{134730D8-1EE2-A64D-AA3A-58687CBF0D74}" srcOrd="0" destOrd="0" parTransId="{7A3ACB9F-2507-EB44-97CB-F34789C9F8F4}" sibTransId="{3BA62286-B03B-5A4A-8FBE-AEE9401EC5BE}"/>
    <dgm:cxn modelId="{51028912-54F6-7A49-B07F-C6C62D5E4A1A}" srcId="{6175BFB8-6E6C-A049-8D96-DFDCD9E9740A}" destId="{EA61D9AD-83BB-E646-BC24-C018FDBEFFE4}" srcOrd="2" destOrd="0" parTransId="{A70379C2-45FE-764D-863B-B8F469F1F651}" sibTransId="{972DE7FD-C594-4549-9154-0D0361C1E557}"/>
    <dgm:cxn modelId="{00603941-D780-4B40-ADD0-CF2186022DE5}" type="presOf" srcId="{EA61D9AD-83BB-E646-BC24-C018FDBEFFE4}" destId="{187832F1-4533-974C-B53F-7E2538F04EFB}" srcOrd="1" destOrd="0" presId="urn:microsoft.com/office/officeart/2005/8/layout/list1"/>
    <dgm:cxn modelId="{F4782842-D123-514B-BCA4-12726F95FF01}" type="presOf" srcId="{134730D8-1EE2-A64D-AA3A-58687CBF0D74}" destId="{2A9F4BF2-D968-2349-B1EA-9F19F585B19C}" srcOrd="0" destOrd="0" presId="urn:microsoft.com/office/officeart/2005/8/layout/list1"/>
    <dgm:cxn modelId="{14098A48-CDD4-A345-A696-F07CB110A06D}" type="presOf" srcId="{6175BFB8-6E6C-A049-8D96-DFDCD9E9740A}" destId="{AE354191-7E30-1E44-A369-90C58A4F4C4E}" srcOrd="0" destOrd="0" presId="urn:microsoft.com/office/officeart/2005/8/layout/list1"/>
    <dgm:cxn modelId="{7DEEE856-8945-5F4D-85F1-A9BF297F4B0C}" type="presOf" srcId="{EF4E0C20-4507-8441-AC04-BACB7E710FB2}" destId="{8DC56CD4-B826-344B-B544-C71C9A0974D8}" srcOrd="0" destOrd="0" presId="urn:microsoft.com/office/officeart/2005/8/layout/list1"/>
    <dgm:cxn modelId="{0705545C-6C1D-8F42-AC47-A7BEEEFC305B}" srcId="{6175BFB8-6E6C-A049-8D96-DFDCD9E9740A}" destId="{EF4E0C20-4507-8441-AC04-BACB7E710FB2}" srcOrd="1" destOrd="0" parTransId="{0D45128E-6674-254A-9DCF-102BF0AADD24}" sibTransId="{D70EFB17-C6DB-3746-B2DE-C94BF6BDF77C}"/>
    <dgm:cxn modelId="{653CB47F-9D23-7B4F-ACBC-F1D64343E884}" type="presOf" srcId="{EF4E0C20-4507-8441-AC04-BACB7E710FB2}" destId="{46905EBD-2D27-5540-8FBF-0472726F5E7A}" srcOrd="1" destOrd="0" presId="urn:microsoft.com/office/officeart/2005/8/layout/list1"/>
    <dgm:cxn modelId="{72B3CDAC-1CA6-264A-9E08-33E57C9BBD4C}" type="presOf" srcId="{EA61D9AD-83BB-E646-BC24-C018FDBEFFE4}" destId="{C43771DC-9BCB-554E-B0C4-0BFB325BEE22}" srcOrd="0" destOrd="0" presId="urn:microsoft.com/office/officeart/2005/8/layout/list1"/>
    <dgm:cxn modelId="{6074A5D7-F93C-1644-B311-A86F07AF2302}" type="presOf" srcId="{134730D8-1EE2-A64D-AA3A-58687CBF0D74}" destId="{65166F27-4638-3E4F-B4E6-B73C23EA7F9F}" srcOrd="1" destOrd="0" presId="urn:microsoft.com/office/officeart/2005/8/layout/list1"/>
    <dgm:cxn modelId="{0005EEB8-15E1-DE4D-A58E-D48BD0BA535D}" type="presParOf" srcId="{AE354191-7E30-1E44-A369-90C58A4F4C4E}" destId="{CA042798-4127-FA41-BAA1-EA2557BFD1A2}" srcOrd="0" destOrd="0" presId="urn:microsoft.com/office/officeart/2005/8/layout/list1"/>
    <dgm:cxn modelId="{BF6A4798-649F-A04F-B91D-4A1B5F10C468}" type="presParOf" srcId="{CA042798-4127-FA41-BAA1-EA2557BFD1A2}" destId="{2A9F4BF2-D968-2349-B1EA-9F19F585B19C}" srcOrd="0" destOrd="0" presId="urn:microsoft.com/office/officeart/2005/8/layout/list1"/>
    <dgm:cxn modelId="{52F476B8-2EC2-704D-A0F3-45FB649C35BE}" type="presParOf" srcId="{CA042798-4127-FA41-BAA1-EA2557BFD1A2}" destId="{65166F27-4638-3E4F-B4E6-B73C23EA7F9F}" srcOrd="1" destOrd="0" presId="urn:microsoft.com/office/officeart/2005/8/layout/list1"/>
    <dgm:cxn modelId="{D0E6E512-9264-EC47-895D-B262D0C04F05}" type="presParOf" srcId="{AE354191-7E30-1E44-A369-90C58A4F4C4E}" destId="{D9C935F8-24B7-C243-BC12-EADA293B30C3}" srcOrd="1" destOrd="0" presId="urn:microsoft.com/office/officeart/2005/8/layout/list1"/>
    <dgm:cxn modelId="{DE71DD87-183F-9F49-A059-9985CA22003B}" type="presParOf" srcId="{AE354191-7E30-1E44-A369-90C58A4F4C4E}" destId="{234CA33F-EF75-0D47-8762-109B0B04B2F5}" srcOrd="2" destOrd="0" presId="urn:microsoft.com/office/officeart/2005/8/layout/list1"/>
    <dgm:cxn modelId="{F3B245C2-B7FC-0A46-8F9E-C13C76F7A7B8}" type="presParOf" srcId="{AE354191-7E30-1E44-A369-90C58A4F4C4E}" destId="{F81E0044-3844-384C-84AB-1E8F786ED425}" srcOrd="3" destOrd="0" presId="urn:microsoft.com/office/officeart/2005/8/layout/list1"/>
    <dgm:cxn modelId="{79B60D07-DF6D-F64C-B958-809E4DDEE747}" type="presParOf" srcId="{AE354191-7E30-1E44-A369-90C58A4F4C4E}" destId="{FE85226A-AC12-FE43-9743-1D249D07F841}" srcOrd="4" destOrd="0" presId="urn:microsoft.com/office/officeart/2005/8/layout/list1"/>
    <dgm:cxn modelId="{621C8913-7A4D-5E46-AAB1-A52E0CA85421}" type="presParOf" srcId="{FE85226A-AC12-FE43-9743-1D249D07F841}" destId="{8DC56CD4-B826-344B-B544-C71C9A0974D8}" srcOrd="0" destOrd="0" presId="urn:microsoft.com/office/officeart/2005/8/layout/list1"/>
    <dgm:cxn modelId="{CD55AAD8-CF65-E040-9346-4F76DA677528}" type="presParOf" srcId="{FE85226A-AC12-FE43-9743-1D249D07F841}" destId="{46905EBD-2D27-5540-8FBF-0472726F5E7A}" srcOrd="1" destOrd="0" presId="urn:microsoft.com/office/officeart/2005/8/layout/list1"/>
    <dgm:cxn modelId="{9EFEBFD5-0A98-1E42-A0B3-EDCBCEBC4500}" type="presParOf" srcId="{AE354191-7E30-1E44-A369-90C58A4F4C4E}" destId="{237457C4-CE59-5D45-86F6-4F75AF5529AF}" srcOrd="5" destOrd="0" presId="urn:microsoft.com/office/officeart/2005/8/layout/list1"/>
    <dgm:cxn modelId="{5DD10349-AB4E-BA43-AAB3-CD7A757AD7B1}" type="presParOf" srcId="{AE354191-7E30-1E44-A369-90C58A4F4C4E}" destId="{3827AFE9-FBCE-AB47-BD0D-0CF411132F23}" srcOrd="6" destOrd="0" presId="urn:microsoft.com/office/officeart/2005/8/layout/list1"/>
    <dgm:cxn modelId="{43976F6E-12BC-3C4A-AF81-719DECAB8CF4}" type="presParOf" srcId="{AE354191-7E30-1E44-A369-90C58A4F4C4E}" destId="{C671D85C-C965-5143-BEC7-2C19D48B022F}" srcOrd="7" destOrd="0" presId="urn:microsoft.com/office/officeart/2005/8/layout/list1"/>
    <dgm:cxn modelId="{EA46890F-E303-0F4F-8941-1744353D719B}" type="presParOf" srcId="{AE354191-7E30-1E44-A369-90C58A4F4C4E}" destId="{B7509B54-9FB8-1047-8BF0-963CC2A221A0}" srcOrd="8" destOrd="0" presId="urn:microsoft.com/office/officeart/2005/8/layout/list1"/>
    <dgm:cxn modelId="{4EEC9F46-1AA3-1248-B48B-3DDCBF299E24}" type="presParOf" srcId="{B7509B54-9FB8-1047-8BF0-963CC2A221A0}" destId="{C43771DC-9BCB-554E-B0C4-0BFB325BEE22}" srcOrd="0" destOrd="0" presId="urn:microsoft.com/office/officeart/2005/8/layout/list1"/>
    <dgm:cxn modelId="{99CC6979-BDF3-7A42-B44B-9262AA454265}" type="presParOf" srcId="{B7509B54-9FB8-1047-8BF0-963CC2A221A0}" destId="{187832F1-4533-974C-B53F-7E2538F04EFB}" srcOrd="1" destOrd="0" presId="urn:microsoft.com/office/officeart/2005/8/layout/list1"/>
    <dgm:cxn modelId="{D30ACC29-9A14-FE4F-9416-BF58AC6746CA}" type="presParOf" srcId="{AE354191-7E30-1E44-A369-90C58A4F4C4E}" destId="{2F198B44-C50D-3B4A-BE17-6F44DC38DF46}" srcOrd="9" destOrd="0" presId="urn:microsoft.com/office/officeart/2005/8/layout/list1"/>
    <dgm:cxn modelId="{BF9F53F4-7985-F646-8C63-1E938DC3E94C}" type="presParOf" srcId="{AE354191-7E30-1E44-A369-90C58A4F4C4E}" destId="{1E3B5868-D7E8-ED4E-8C76-7AF440C8C5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2FB7B-5B3A-46C6-AD78-8A521924E65C}" type="doc">
      <dgm:prSet loTypeId="urn:microsoft.com/office/officeart/2005/8/layout/gear1" loCatId="relationship" qsTypeId="urn:microsoft.com/office/officeart/2005/8/quickstyle/simple1" qsCatId="simple" csTypeId="urn:microsoft.com/office/officeart/2005/8/colors/accent0_2" csCatId="mainScheme" phldr="1"/>
      <dgm:spPr/>
      <dgm:t>
        <a:bodyPr/>
        <a:lstStyle/>
        <a:p>
          <a:endParaRPr lang="fr-FR"/>
        </a:p>
      </dgm:t>
    </dgm:pt>
    <dgm:pt modelId="{51056BDB-28DD-44A9-B194-BB61A23C4DE0}">
      <dgm:prSet phldrT="[Texte]" custT="1"/>
      <dgm:spPr/>
      <dgm:t>
        <a:bodyPr/>
        <a:lstStyle/>
        <a:p>
          <a:r>
            <a:rPr lang="fr-FR" sz="2000" dirty="0">
              <a:solidFill>
                <a:schemeClr val="bg1"/>
              </a:solidFill>
              <a:latin typeface="Arial" panose="020B0604020202020204" pitchFamily="34" charset="0"/>
              <a:cs typeface="Arial" panose="020B0604020202020204" pitchFamily="34" charset="0"/>
            </a:rPr>
            <a:t>* Critères </a:t>
          </a:r>
          <a:r>
            <a:rPr lang="fr-FR" sz="2000" b="1" dirty="0">
              <a:solidFill>
                <a:schemeClr val="bg1"/>
              </a:solidFill>
              <a:latin typeface="Arial" panose="020B0604020202020204" pitchFamily="34" charset="0"/>
              <a:cs typeface="Arial" panose="020B0604020202020204" pitchFamily="34" charset="0"/>
            </a:rPr>
            <a:t>d’exception</a:t>
          </a:r>
          <a:r>
            <a:rPr lang="fr-FR" sz="2000" dirty="0">
              <a:solidFill>
                <a:schemeClr val="bg1"/>
              </a:solidFill>
              <a:latin typeface="Arial" panose="020B0604020202020204" pitchFamily="34" charset="0"/>
              <a:cs typeface="Arial" panose="020B0604020202020204" pitchFamily="34" charset="0"/>
            </a:rPr>
            <a:t> à tenir en compte</a:t>
          </a:r>
        </a:p>
        <a:p>
          <a:r>
            <a:rPr lang="fr-FR" sz="2000" dirty="0">
              <a:solidFill>
                <a:schemeClr val="bg1"/>
              </a:solidFill>
              <a:latin typeface="Arial" panose="020B0604020202020204" pitchFamily="34" charset="0"/>
              <a:cs typeface="Arial" panose="020B0604020202020204" pitchFamily="34" charset="0"/>
            </a:rPr>
            <a:t>* Rigueur des </a:t>
          </a:r>
          <a:r>
            <a:rPr lang="fr-FR" sz="2000" b="1" dirty="0">
              <a:solidFill>
                <a:schemeClr val="bg1"/>
              </a:solidFill>
              <a:latin typeface="Arial" panose="020B0604020202020204" pitchFamily="34" charset="0"/>
              <a:cs typeface="Arial" panose="020B0604020202020204" pitchFamily="34" charset="0"/>
            </a:rPr>
            <a:t>suivis des recommandations</a:t>
          </a:r>
          <a:r>
            <a:rPr lang="fr-FR" sz="2000" dirty="0">
              <a:solidFill>
                <a:schemeClr val="bg1"/>
              </a:solidFill>
              <a:latin typeface="Arial" panose="020B0604020202020204" pitchFamily="34" charset="0"/>
              <a:cs typeface="Arial" panose="020B0604020202020204" pitchFamily="34" charset="0"/>
            </a:rPr>
            <a:t> des auditeurs </a:t>
          </a:r>
        </a:p>
      </dgm:t>
    </dgm:pt>
    <dgm:pt modelId="{09361253-CF0B-4EE3-B0A6-933C8BCE8BD4}" type="parTrans" cxnId="{77A47709-7F4B-4CDF-8BE4-913EA319367A}">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59D18C24-9C9A-4417-9F4B-8F8A856BC201}" type="sibTrans" cxnId="{77A47709-7F4B-4CDF-8BE4-913EA319367A}">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4E0224CB-6B84-489F-A9F2-20A989F8034C}">
      <dgm:prSet phldrT="[Texte]" custT="1"/>
      <dgm:spPr/>
      <dgm:t>
        <a:bodyPr/>
        <a:lstStyle/>
        <a:p>
          <a:r>
            <a:rPr lang="fr-FR" sz="2000" dirty="0">
              <a:solidFill>
                <a:schemeClr val="bg1"/>
              </a:solidFill>
              <a:latin typeface="Arial" panose="020B0604020202020204" pitchFamily="34" charset="0"/>
              <a:cs typeface="Arial" panose="020B0604020202020204" pitchFamily="34" charset="0"/>
            </a:rPr>
            <a:t>Multiplication des </a:t>
          </a:r>
          <a:r>
            <a:rPr lang="fr-FR" sz="2000" b="1" dirty="0">
              <a:solidFill>
                <a:schemeClr val="bg1"/>
              </a:solidFill>
              <a:latin typeface="Arial" panose="020B0604020202020204" pitchFamily="34" charset="0"/>
              <a:cs typeface="Arial" panose="020B0604020202020204" pitchFamily="34" charset="0"/>
            </a:rPr>
            <a:t>formations</a:t>
          </a:r>
          <a:r>
            <a:rPr lang="fr-FR" sz="2000" dirty="0">
              <a:solidFill>
                <a:schemeClr val="bg1"/>
              </a:solidFill>
              <a:latin typeface="Arial" panose="020B0604020202020204" pitchFamily="34" charset="0"/>
              <a:cs typeface="Arial" panose="020B0604020202020204" pitchFamily="34" charset="0"/>
            </a:rPr>
            <a:t> et assistance des acteurs, notamment au </a:t>
          </a:r>
          <a:r>
            <a:rPr lang="fr-FR" sz="2000" b="1" dirty="0">
              <a:solidFill>
                <a:schemeClr val="bg1"/>
              </a:solidFill>
              <a:latin typeface="Arial" panose="020B0604020202020204" pitchFamily="34" charset="0"/>
              <a:cs typeface="Arial" panose="020B0604020202020204" pitchFamily="34" charset="0"/>
            </a:rPr>
            <a:t>niveau décentralisé</a:t>
          </a:r>
          <a:endParaRPr lang="fr-FR" sz="2000" dirty="0">
            <a:solidFill>
              <a:schemeClr val="bg1"/>
            </a:solidFill>
            <a:latin typeface="Arial" panose="020B0604020202020204" pitchFamily="34" charset="0"/>
            <a:cs typeface="Arial" panose="020B0604020202020204" pitchFamily="34" charset="0"/>
          </a:endParaRPr>
        </a:p>
      </dgm:t>
    </dgm:pt>
    <dgm:pt modelId="{A4B74E7F-4C4B-409A-9155-57475522F28C}" type="parTrans" cxnId="{485EC714-980E-41FA-B4E1-34F7A7B238D3}">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FFCF5567-73B0-4746-B734-6B05CB57E3BF}" type="sibTrans" cxnId="{485EC714-980E-41FA-B4E1-34F7A7B238D3}">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AE4E43AB-DB84-4CB7-A1F2-4ABC67EE7DD0}">
      <dgm:prSet phldrT="[Texte]" custT="1"/>
      <dgm:spPr/>
      <dgm:t>
        <a:bodyPr/>
        <a:lstStyle/>
        <a:p>
          <a:r>
            <a:rPr lang="fr-FR" sz="2000" dirty="0">
              <a:solidFill>
                <a:schemeClr val="bg1"/>
              </a:solidFill>
              <a:latin typeface="Arial" panose="020B0604020202020204" pitchFamily="34" charset="0"/>
              <a:cs typeface="Arial" panose="020B0604020202020204" pitchFamily="34" charset="0"/>
            </a:rPr>
            <a:t>Renforcement du rôle du </a:t>
          </a:r>
          <a:r>
            <a:rPr lang="fr-FR" sz="2000" b="1" dirty="0">
              <a:solidFill>
                <a:schemeClr val="bg1"/>
              </a:solidFill>
              <a:latin typeface="Arial" panose="020B0604020202020204" pitchFamily="34" charset="0"/>
              <a:cs typeface="Arial" panose="020B0604020202020204" pitchFamily="34" charset="0"/>
            </a:rPr>
            <a:t>Comité de Suivi </a:t>
          </a:r>
          <a:r>
            <a:rPr lang="fr-FR" sz="2000" dirty="0">
              <a:solidFill>
                <a:schemeClr val="bg1"/>
              </a:solidFill>
              <a:latin typeface="Arial" panose="020B0604020202020204" pitchFamily="34" charset="0"/>
              <a:cs typeface="Arial" panose="020B0604020202020204" pitchFamily="34" charset="0"/>
            </a:rPr>
            <a:t>dans le pilotage des activités</a:t>
          </a:r>
        </a:p>
      </dgm:t>
    </dgm:pt>
    <dgm:pt modelId="{FF573406-2449-49AC-A8F3-680694AA9D87}" type="parTrans" cxnId="{00EB146A-6319-4036-A076-13A6B2A3D6D1}">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3438E423-1E6A-4ED7-ADE3-36A864069050}" type="sibTrans" cxnId="{00EB146A-6319-4036-A076-13A6B2A3D6D1}">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C3A4C270-C804-47F4-BECE-A33A6BF2F07A}">
      <dgm:prSet/>
      <dgm:spPr/>
      <dgm:t>
        <a:bodyPr/>
        <a:lstStyle/>
        <a:p>
          <a:endParaRPr lang="fr-FR" sz="2000">
            <a:latin typeface="Arial" panose="020B0604020202020204" pitchFamily="34" charset="0"/>
            <a:cs typeface="Arial" panose="020B0604020202020204" pitchFamily="34" charset="0"/>
          </a:endParaRPr>
        </a:p>
      </dgm:t>
    </dgm:pt>
    <dgm:pt modelId="{804F276D-600B-4B0F-AD83-63549632D1F5}" type="parTrans" cxnId="{3F6E1D6E-95E7-48AC-A105-87809C1228FE}">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8239EBAD-CC1D-4647-B8BB-D8B87DD8D50C}" type="sibTrans" cxnId="{3F6E1D6E-95E7-48AC-A105-87809C1228FE}">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721837AD-EEF5-43DA-A2D5-D434CF8D18C1}">
      <dgm:prSet/>
      <dgm:spPr/>
      <dgm:t>
        <a:bodyPr/>
        <a:lstStyle/>
        <a:p>
          <a:endParaRPr lang="fr-FR" sz="2000">
            <a:latin typeface="Arial" panose="020B0604020202020204" pitchFamily="34" charset="0"/>
            <a:cs typeface="Arial" panose="020B0604020202020204" pitchFamily="34" charset="0"/>
          </a:endParaRPr>
        </a:p>
      </dgm:t>
    </dgm:pt>
    <dgm:pt modelId="{A5482134-4D7B-4F17-9C7E-4C18E3AA01E0}" type="parTrans" cxnId="{524DAD96-D427-4ABD-A420-407C67C66D78}">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D5A79F8E-08D1-47A3-BA86-3C85B1FA372D}" type="sibTrans" cxnId="{524DAD96-D427-4ABD-A420-407C67C66D78}">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0B4A71A3-99FC-43A0-818D-A8920F3804EF}">
      <dgm:prSet phldrT="[Texte]"/>
      <dgm:spPr/>
      <dgm:t>
        <a:bodyPr/>
        <a:lstStyle/>
        <a:p>
          <a:endParaRPr lang="fr-FR" sz="2000">
            <a:latin typeface="Arial" panose="020B0604020202020204" pitchFamily="34" charset="0"/>
            <a:cs typeface="Arial" panose="020B0604020202020204" pitchFamily="34" charset="0"/>
          </a:endParaRPr>
        </a:p>
      </dgm:t>
    </dgm:pt>
    <dgm:pt modelId="{779E1606-BD55-4031-B5A3-19B2F118BDF8}" type="parTrans" cxnId="{D66DEA63-9942-48E9-B780-21EE79A2309D}">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35697B73-DC89-4357-B067-B16C8B94B4D7}" type="sibTrans" cxnId="{D66DEA63-9942-48E9-B780-21EE79A2309D}">
      <dgm:prSet/>
      <dgm:spPr/>
      <dgm:t>
        <a:bodyPr/>
        <a:lstStyle/>
        <a:p>
          <a:endParaRPr lang="fr-FR" sz="2000">
            <a:solidFill>
              <a:schemeClr val="tx1"/>
            </a:solidFill>
            <a:latin typeface="Arial" panose="020B0604020202020204" pitchFamily="34" charset="0"/>
            <a:cs typeface="Arial" panose="020B0604020202020204" pitchFamily="34" charset="0"/>
          </a:endParaRPr>
        </a:p>
      </dgm:t>
    </dgm:pt>
    <dgm:pt modelId="{CA7F3845-330D-4ECE-9F5F-A0FEF569F203}" type="pres">
      <dgm:prSet presAssocID="{E1F2FB7B-5B3A-46C6-AD78-8A521924E65C}" presName="composite" presStyleCnt="0">
        <dgm:presLayoutVars>
          <dgm:chMax val="3"/>
          <dgm:animLvl val="lvl"/>
          <dgm:resizeHandles val="exact"/>
        </dgm:presLayoutVars>
      </dgm:prSet>
      <dgm:spPr/>
    </dgm:pt>
    <dgm:pt modelId="{4ED24868-CB0D-43FB-84DC-6164DD283D14}" type="pres">
      <dgm:prSet presAssocID="{51056BDB-28DD-44A9-B194-BB61A23C4DE0}" presName="gear1" presStyleLbl="node1" presStyleIdx="0" presStyleCnt="3" custScaleX="155946" custScaleY="127125" custLinFactNeighborX="83098" custLinFactNeighborY="-25681">
        <dgm:presLayoutVars>
          <dgm:chMax val="1"/>
          <dgm:bulletEnabled val="1"/>
        </dgm:presLayoutVars>
      </dgm:prSet>
      <dgm:spPr/>
    </dgm:pt>
    <dgm:pt modelId="{6F97A074-DB87-4547-9713-67F2189D1B64}" type="pres">
      <dgm:prSet presAssocID="{51056BDB-28DD-44A9-B194-BB61A23C4DE0}" presName="gear1srcNode" presStyleLbl="node1" presStyleIdx="0" presStyleCnt="3"/>
      <dgm:spPr/>
    </dgm:pt>
    <dgm:pt modelId="{1DD091A1-FEBC-4B95-86BC-25814AD40BAA}" type="pres">
      <dgm:prSet presAssocID="{51056BDB-28DD-44A9-B194-BB61A23C4DE0}" presName="gear1dstNode" presStyleLbl="node1" presStyleIdx="0" presStyleCnt="3"/>
      <dgm:spPr/>
    </dgm:pt>
    <dgm:pt modelId="{32F2EF20-BB3B-40A8-9702-3B990886DB2B}" type="pres">
      <dgm:prSet presAssocID="{4E0224CB-6B84-489F-A9F2-20A989F8034C}" presName="gear2" presStyleLbl="node1" presStyleIdx="1" presStyleCnt="3" custScaleX="273133" custScaleY="218633" custLinFactX="-4598" custLinFactNeighborX="-100000" custLinFactNeighborY="11196">
        <dgm:presLayoutVars>
          <dgm:chMax val="1"/>
          <dgm:bulletEnabled val="1"/>
        </dgm:presLayoutVars>
      </dgm:prSet>
      <dgm:spPr/>
    </dgm:pt>
    <dgm:pt modelId="{763214B7-BFF0-45DE-B49C-6DECDC68C757}" type="pres">
      <dgm:prSet presAssocID="{4E0224CB-6B84-489F-A9F2-20A989F8034C}" presName="gear2srcNode" presStyleLbl="node1" presStyleIdx="1" presStyleCnt="3"/>
      <dgm:spPr/>
    </dgm:pt>
    <dgm:pt modelId="{894DEA8F-62A4-4BE4-A959-03AABA4DD9C9}" type="pres">
      <dgm:prSet presAssocID="{4E0224CB-6B84-489F-A9F2-20A989F8034C}" presName="gear2dstNode" presStyleLbl="node1" presStyleIdx="1" presStyleCnt="3"/>
      <dgm:spPr/>
    </dgm:pt>
    <dgm:pt modelId="{1C5D9580-6760-44C6-A92B-F83873277B13}" type="pres">
      <dgm:prSet presAssocID="{AE4E43AB-DB84-4CB7-A1F2-4ABC67EE7DD0}" presName="gear3" presStyleLbl="node1" presStyleIdx="2" presStyleCnt="3" custScaleX="220358" custScaleY="180679" custLinFactNeighborX="2307" custLinFactNeighborY="-5742"/>
      <dgm:spPr/>
    </dgm:pt>
    <dgm:pt modelId="{1B30DF6C-7B96-4570-A0A1-8843185B8AB0}" type="pres">
      <dgm:prSet presAssocID="{AE4E43AB-DB84-4CB7-A1F2-4ABC67EE7DD0}" presName="gear3tx" presStyleLbl="node1" presStyleIdx="2" presStyleCnt="3">
        <dgm:presLayoutVars>
          <dgm:chMax val="1"/>
          <dgm:bulletEnabled val="1"/>
        </dgm:presLayoutVars>
      </dgm:prSet>
      <dgm:spPr/>
    </dgm:pt>
    <dgm:pt modelId="{16B3E154-58C8-4289-B1AA-B2764159D795}" type="pres">
      <dgm:prSet presAssocID="{AE4E43AB-DB84-4CB7-A1F2-4ABC67EE7DD0}" presName="gear3srcNode" presStyleLbl="node1" presStyleIdx="2" presStyleCnt="3"/>
      <dgm:spPr/>
    </dgm:pt>
    <dgm:pt modelId="{3F76C596-FCDA-47DF-BCEF-3DCBD5C3ED7B}" type="pres">
      <dgm:prSet presAssocID="{AE4E43AB-DB84-4CB7-A1F2-4ABC67EE7DD0}" presName="gear3dstNode" presStyleLbl="node1" presStyleIdx="2" presStyleCnt="3"/>
      <dgm:spPr/>
    </dgm:pt>
    <dgm:pt modelId="{052726D9-B242-40DE-A739-D464C81A3A7E}" type="pres">
      <dgm:prSet presAssocID="{59D18C24-9C9A-4417-9F4B-8F8A856BC201}" presName="connector1" presStyleLbl="sibTrans2D1" presStyleIdx="0" presStyleCnt="3" custLinFactNeighborX="85966" custLinFactNeighborY="-65188"/>
      <dgm:spPr/>
    </dgm:pt>
    <dgm:pt modelId="{C88EBB5C-3FBA-4E4B-8E87-0A836219DE68}" type="pres">
      <dgm:prSet presAssocID="{FFCF5567-73B0-4746-B734-6B05CB57E3BF}" presName="connector2" presStyleLbl="sibTrans2D1" presStyleIdx="1" presStyleCnt="3" custLinFactX="-46269" custLinFactNeighborX="-100000" custLinFactNeighborY="-42674"/>
      <dgm:spPr/>
    </dgm:pt>
    <dgm:pt modelId="{DEF73C52-E412-4069-B9AA-5B32E1BD4EAD}" type="pres">
      <dgm:prSet presAssocID="{3438E423-1E6A-4ED7-ADE3-36A864069050}" presName="connector3" presStyleLbl="sibTrans2D1" presStyleIdx="2" presStyleCnt="3" custAng="2430053" custLinFactNeighborX="-35349" custLinFactNeighborY="-7425"/>
      <dgm:spPr/>
    </dgm:pt>
  </dgm:ptLst>
  <dgm:cxnLst>
    <dgm:cxn modelId="{77A47709-7F4B-4CDF-8BE4-913EA319367A}" srcId="{E1F2FB7B-5B3A-46C6-AD78-8A521924E65C}" destId="{51056BDB-28DD-44A9-B194-BB61A23C4DE0}" srcOrd="0" destOrd="0" parTransId="{09361253-CF0B-4EE3-B0A6-933C8BCE8BD4}" sibTransId="{59D18C24-9C9A-4417-9F4B-8F8A856BC201}"/>
    <dgm:cxn modelId="{485EC714-980E-41FA-B4E1-34F7A7B238D3}" srcId="{E1F2FB7B-5B3A-46C6-AD78-8A521924E65C}" destId="{4E0224CB-6B84-489F-A9F2-20A989F8034C}" srcOrd="1" destOrd="0" parTransId="{A4B74E7F-4C4B-409A-9155-57475522F28C}" sibTransId="{FFCF5567-73B0-4746-B734-6B05CB57E3BF}"/>
    <dgm:cxn modelId="{579BEF19-D065-4B19-9432-E77963D24865}" type="presOf" srcId="{51056BDB-28DD-44A9-B194-BB61A23C4DE0}" destId="{6F97A074-DB87-4547-9713-67F2189D1B64}" srcOrd="1" destOrd="0" presId="urn:microsoft.com/office/officeart/2005/8/layout/gear1"/>
    <dgm:cxn modelId="{EA73271A-7AE0-4462-934C-7558917B2E47}" type="presOf" srcId="{4E0224CB-6B84-489F-A9F2-20A989F8034C}" destId="{32F2EF20-BB3B-40A8-9702-3B990886DB2B}" srcOrd="0" destOrd="0" presId="urn:microsoft.com/office/officeart/2005/8/layout/gear1"/>
    <dgm:cxn modelId="{6087411A-210F-48F4-8344-E45EE3E85F05}" type="presOf" srcId="{AE4E43AB-DB84-4CB7-A1F2-4ABC67EE7DD0}" destId="{16B3E154-58C8-4289-B1AA-B2764159D795}" srcOrd="2" destOrd="0" presId="urn:microsoft.com/office/officeart/2005/8/layout/gear1"/>
    <dgm:cxn modelId="{2C378722-E38E-4DDD-843E-27929A770E58}" type="presOf" srcId="{51056BDB-28DD-44A9-B194-BB61A23C4DE0}" destId="{4ED24868-CB0D-43FB-84DC-6164DD283D14}" srcOrd="0" destOrd="0" presId="urn:microsoft.com/office/officeart/2005/8/layout/gear1"/>
    <dgm:cxn modelId="{C85E9654-8667-49DD-8971-68338DBA9089}" type="presOf" srcId="{E1F2FB7B-5B3A-46C6-AD78-8A521924E65C}" destId="{CA7F3845-330D-4ECE-9F5F-A0FEF569F203}" srcOrd="0" destOrd="0" presId="urn:microsoft.com/office/officeart/2005/8/layout/gear1"/>
    <dgm:cxn modelId="{22E63A62-10D9-41E5-8B9C-9D887D329C0B}" type="presOf" srcId="{AE4E43AB-DB84-4CB7-A1F2-4ABC67EE7DD0}" destId="{1C5D9580-6760-44C6-A92B-F83873277B13}" srcOrd="0" destOrd="0" presId="urn:microsoft.com/office/officeart/2005/8/layout/gear1"/>
    <dgm:cxn modelId="{E81BDF63-DE1A-46EA-A6FF-89421A084A7C}" type="presOf" srcId="{59D18C24-9C9A-4417-9F4B-8F8A856BC201}" destId="{052726D9-B242-40DE-A739-D464C81A3A7E}" srcOrd="0" destOrd="0" presId="urn:microsoft.com/office/officeart/2005/8/layout/gear1"/>
    <dgm:cxn modelId="{D66DEA63-9942-48E9-B780-21EE79A2309D}" srcId="{E1F2FB7B-5B3A-46C6-AD78-8A521924E65C}" destId="{0B4A71A3-99FC-43A0-818D-A8920F3804EF}" srcOrd="5" destOrd="0" parTransId="{779E1606-BD55-4031-B5A3-19B2F118BDF8}" sibTransId="{35697B73-DC89-4357-B067-B16C8B94B4D7}"/>
    <dgm:cxn modelId="{00EB146A-6319-4036-A076-13A6B2A3D6D1}" srcId="{E1F2FB7B-5B3A-46C6-AD78-8A521924E65C}" destId="{AE4E43AB-DB84-4CB7-A1F2-4ABC67EE7DD0}" srcOrd="2" destOrd="0" parTransId="{FF573406-2449-49AC-A8F3-680694AA9D87}" sibTransId="{3438E423-1E6A-4ED7-ADE3-36A864069050}"/>
    <dgm:cxn modelId="{3F6E1D6E-95E7-48AC-A105-87809C1228FE}" srcId="{E1F2FB7B-5B3A-46C6-AD78-8A521924E65C}" destId="{C3A4C270-C804-47F4-BECE-A33A6BF2F07A}" srcOrd="4" destOrd="0" parTransId="{804F276D-600B-4B0F-AD83-63549632D1F5}" sibTransId="{8239EBAD-CC1D-4647-B8BB-D8B87DD8D50C}"/>
    <dgm:cxn modelId="{2C951782-D080-4E24-A54D-A3FB87C23E34}" type="presOf" srcId="{AE4E43AB-DB84-4CB7-A1F2-4ABC67EE7DD0}" destId="{3F76C596-FCDA-47DF-BCEF-3DCBD5C3ED7B}" srcOrd="3" destOrd="0" presId="urn:microsoft.com/office/officeart/2005/8/layout/gear1"/>
    <dgm:cxn modelId="{EA73B392-FD59-4BB4-B28D-EA77A43F9078}" type="presOf" srcId="{51056BDB-28DD-44A9-B194-BB61A23C4DE0}" destId="{1DD091A1-FEBC-4B95-86BC-25814AD40BAA}" srcOrd="2" destOrd="0" presId="urn:microsoft.com/office/officeart/2005/8/layout/gear1"/>
    <dgm:cxn modelId="{524DAD96-D427-4ABD-A420-407C67C66D78}" srcId="{E1F2FB7B-5B3A-46C6-AD78-8A521924E65C}" destId="{721837AD-EEF5-43DA-A2D5-D434CF8D18C1}" srcOrd="3" destOrd="0" parTransId="{A5482134-4D7B-4F17-9C7E-4C18E3AA01E0}" sibTransId="{D5A79F8E-08D1-47A3-BA86-3C85B1FA372D}"/>
    <dgm:cxn modelId="{316B6D99-FCE7-4BA4-8AE4-6792A97B90C1}" type="presOf" srcId="{4E0224CB-6B84-489F-A9F2-20A989F8034C}" destId="{894DEA8F-62A4-4BE4-A959-03AABA4DD9C9}" srcOrd="2" destOrd="0" presId="urn:microsoft.com/office/officeart/2005/8/layout/gear1"/>
    <dgm:cxn modelId="{F1A039A0-A360-4929-86EB-D2ED405287BB}" type="presOf" srcId="{AE4E43AB-DB84-4CB7-A1F2-4ABC67EE7DD0}" destId="{1B30DF6C-7B96-4570-A0A1-8843185B8AB0}" srcOrd="1" destOrd="0" presId="urn:microsoft.com/office/officeart/2005/8/layout/gear1"/>
    <dgm:cxn modelId="{40C182A3-FFFD-4ABA-92C7-395E94EBFB92}" type="presOf" srcId="{3438E423-1E6A-4ED7-ADE3-36A864069050}" destId="{DEF73C52-E412-4069-B9AA-5B32E1BD4EAD}" srcOrd="0" destOrd="0" presId="urn:microsoft.com/office/officeart/2005/8/layout/gear1"/>
    <dgm:cxn modelId="{B6668DD2-B825-45C8-8945-FA4E9D083D51}" type="presOf" srcId="{FFCF5567-73B0-4746-B734-6B05CB57E3BF}" destId="{C88EBB5C-3FBA-4E4B-8E87-0A836219DE68}" srcOrd="0" destOrd="0" presId="urn:microsoft.com/office/officeart/2005/8/layout/gear1"/>
    <dgm:cxn modelId="{1AF24DDA-AFBB-4C2F-9E5D-D02719AD9077}" type="presOf" srcId="{4E0224CB-6B84-489F-A9F2-20A989F8034C}" destId="{763214B7-BFF0-45DE-B49C-6DECDC68C757}" srcOrd="1" destOrd="0" presId="urn:microsoft.com/office/officeart/2005/8/layout/gear1"/>
    <dgm:cxn modelId="{A2C9CF6B-9A9E-4AE6-8938-DF82BC136A27}" type="presParOf" srcId="{CA7F3845-330D-4ECE-9F5F-A0FEF569F203}" destId="{4ED24868-CB0D-43FB-84DC-6164DD283D14}" srcOrd="0" destOrd="0" presId="urn:microsoft.com/office/officeart/2005/8/layout/gear1"/>
    <dgm:cxn modelId="{F6D02689-293F-4392-B0D4-FF381B0E818B}" type="presParOf" srcId="{CA7F3845-330D-4ECE-9F5F-A0FEF569F203}" destId="{6F97A074-DB87-4547-9713-67F2189D1B64}" srcOrd="1" destOrd="0" presId="urn:microsoft.com/office/officeart/2005/8/layout/gear1"/>
    <dgm:cxn modelId="{A9D019AB-F101-4679-A8BB-2023E3D6097E}" type="presParOf" srcId="{CA7F3845-330D-4ECE-9F5F-A0FEF569F203}" destId="{1DD091A1-FEBC-4B95-86BC-25814AD40BAA}" srcOrd="2" destOrd="0" presId="urn:microsoft.com/office/officeart/2005/8/layout/gear1"/>
    <dgm:cxn modelId="{B25AB9C0-A071-426A-AE85-F9F38DFEF54D}" type="presParOf" srcId="{CA7F3845-330D-4ECE-9F5F-A0FEF569F203}" destId="{32F2EF20-BB3B-40A8-9702-3B990886DB2B}" srcOrd="3" destOrd="0" presId="urn:microsoft.com/office/officeart/2005/8/layout/gear1"/>
    <dgm:cxn modelId="{2990824F-79B5-4F8C-8F98-DF48B140108D}" type="presParOf" srcId="{CA7F3845-330D-4ECE-9F5F-A0FEF569F203}" destId="{763214B7-BFF0-45DE-B49C-6DECDC68C757}" srcOrd="4" destOrd="0" presId="urn:microsoft.com/office/officeart/2005/8/layout/gear1"/>
    <dgm:cxn modelId="{9418EBBD-2694-4CAD-8E26-A93870CFD9FE}" type="presParOf" srcId="{CA7F3845-330D-4ECE-9F5F-A0FEF569F203}" destId="{894DEA8F-62A4-4BE4-A959-03AABA4DD9C9}" srcOrd="5" destOrd="0" presId="urn:microsoft.com/office/officeart/2005/8/layout/gear1"/>
    <dgm:cxn modelId="{5AEE1F93-1D56-4B5E-B93C-510944BDA2BB}" type="presParOf" srcId="{CA7F3845-330D-4ECE-9F5F-A0FEF569F203}" destId="{1C5D9580-6760-44C6-A92B-F83873277B13}" srcOrd="6" destOrd="0" presId="urn:microsoft.com/office/officeart/2005/8/layout/gear1"/>
    <dgm:cxn modelId="{EEC9B414-1758-42FB-AB42-1149F3463D08}" type="presParOf" srcId="{CA7F3845-330D-4ECE-9F5F-A0FEF569F203}" destId="{1B30DF6C-7B96-4570-A0A1-8843185B8AB0}" srcOrd="7" destOrd="0" presId="urn:microsoft.com/office/officeart/2005/8/layout/gear1"/>
    <dgm:cxn modelId="{7A583C2F-437B-4A00-B64A-A5E91157328E}" type="presParOf" srcId="{CA7F3845-330D-4ECE-9F5F-A0FEF569F203}" destId="{16B3E154-58C8-4289-B1AA-B2764159D795}" srcOrd="8" destOrd="0" presId="urn:microsoft.com/office/officeart/2005/8/layout/gear1"/>
    <dgm:cxn modelId="{349A7325-2FDE-4E2D-B147-73C1EBAF6B4B}" type="presParOf" srcId="{CA7F3845-330D-4ECE-9F5F-A0FEF569F203}" destId="{3F76C596-FCDA-47DF-BCEF-3DCBD5C3ED7B}" srcOrd="9" destOrd="0" presId="urn:microsoft.com/office/officeart/2005/8/layout/gear1"/>
    <dgm:cxn modelId="{E599927F-0FC1-4D98-B3E9-76647B999E41}" type="presParOf" srcId="{CA7F3845-330D-4ECE-9F5F-A0FEF569F203}" destId="{052726D9-B242-40DE-A739-D464C81A3A7E}" srcOrd="10" destOrd="0" presId="urn:microsoft.com/office/officeart/2005/8/layout/gear1"/>
    <dgm:cxn modelId="{6E2D7F4A-5C2D-43E0-A128-8EC3E40FC1C0}" type="presParOf" srcId="{CA7F3845-330D-4ECE-9F5F-A0FEF569F203}" destId="{C88EBB5C-3FBA-4E4B-8E87-0A836219DE68}" srcOrd="11" destOrd="0" presId="urn:microsoft.com/office/officeart/2005/8/layout/gear1"/>
    <dgm:cxn modelId="{9D63564C-04BF-4D45-A79D-C698B795364C}" type="presParOf" srcId="{CA7F3845-330D-4ECE-9F5F-A0FEF569F203}" destId="{DEF73C52-E412-4069-B9AA-5B32E1BD4EA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3438A-0877-534E-8833-D1EFF0E6C5C8}">
      <dsp:nvSpPr>
        <dsp:cNvPr id="0" name=""/>
        <dsp:cNvSpPr/>
      </dsp:nvSpPr>
      <dsp:spPr>
        <a:xfrm>
          <a:off x="901610" y="1211356"/>
          <a:ext cx="2933306" cy="2564079"/>
        </a:xfrm>
        <a:prstGeom prst="rightArrow">
          <a:avLst>
            <a:gd name="adj1" fmla="val 70000"/>
            <a:gd name="adj2" fmla="val 5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Clé de Répartition</a:t>
          </a:r>
        </a:p>
        <a:p>
          <a:pPr marL="171450" lvl="1" indent="-171450" algn="l" defTabSz="800100">
            <a:lnSpc>
              <a:spcPct val="90000"/>
            </a:lnSpc>
            <a:spcBef>
              <a:spcPct val="0"/>
            </a:spcBef>
            <a:spcAft>
              <a:spcPct val="15000"/>
            </a:spcAft>
            <a:buChar char="•"/>
          </a:pPr>
          <a:r>
            <a:rPr lang="fr-FR" sz="1800" kern="1200" dirty="0"/>
            <a:t>PTA</a:t>
          </a:r>
        </a:p>
      </dsp:txBody>
      <dsp:txXfrm>
        <a:off x="1634936" y="1595968"/>
        <a:ext cx="1429986" cy="1794855"/>
      </dsp:txXfrm>
    </dsp:sp>
    <dsp:sp modelId="{A0FEC385-FFF8-FF4A-AAE8-FA3DD6F213D5}">
      <dsp:nvSpPr>
        <dsp:cNvPr id="0" name=""/>
        <dsp:cNvSpPr/>
      </dsp:nvSpPr>
      <dsp:spPr>
        <a:xfrm>
          <a:off x="2830" y="1760069"/>
          <a:ext cx="1797559" cy="1466653"/>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Planification</a:t>
          </a:r>
        </a:p>
      </dsp:txBody>
      <dsp:txXfrm>
        <a:off x="266076" y="1974855"/>
        <a:ext cx="1271067" cy="1037081"/>
      </dsp:txXfrm>
    </dsp:sp>
    <dsp:sp modelId="{71BA7B16-21CC-254C-8DD6-168A579A3A5D}">
      <dsp:nvSpPr>
        <dsp:cNvPr id="0" name=""/>
        <dsp:cNvSpPr/>
      </dsp:nvSpPr>
      <dsp:spPr>
        <a:xfrm>
          <a:off x="4856169" y="1211356"/>
          <a:ext cx="2933306" cy="2564079"/>
        </a:xfrm>
        <a:prstGeom prst="rightArrow">
          <a:avLst>
            <a:gd name="adj1" fmla="val 70000"/>
            <a:gd name="adj2" fmla="val 50000"/>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Exécution budgétaire</a:t>
          </a:r>
        </a:p>
        <a:p>
          <a:pPr marL="171450" lvl="1" indent="-171450" algn="l" defTabSz="800100">
            <a:lnSpc>
              <a:spcPct val="90000"/>
            </a:lnSpc>
            <a:spcBef>
              <a:spcPct val="0"/>
            </a:spcBef>
            <a:spcAft>
              <a:spcPct val="15000"/>
            </a:spcAft>
            <a:buChar char="•"/>
          </a:pPr>
          <a:r>
            <a:rPr lang="fr-FR" sz="1800" kern="1200" dirty="0"/>
            <a:t>Phase comptable</a:t>
          </a:r>
        </a:p>
      </dsp:txBody>
      <dsp:txXfrm>
        <a:off x="5589495" y="1595968"/>
        <a:ext cx="1429986" cy="1794855"/>
      </dsp:txXfrm>
    </dsp:sp>
    <dsp:sp modelId="{E9FF1064-C88F-6445-8441-1F8703851D18}">
      <dsp:nvSpPr>
        <dsp:cNvPr id="0" name=""/>
        <dsp:cNvSpPr/>
      </dsp:nvSpPr>
      <dsp:spPr>
        <a:xfrm>
          <a:off x="4018248" y="1760069"/>
          <a:ext cx="1675842" cy="1466653"/>
        </a:xfrm>
        <a:prstGeom prst="ellipse">
          <a:avLst/>
        </a:prstGeom>
        <a:solidFill>
          <a:schemeClr val="accent2">
            <a:hueOff val="677407"/>
            <a:satOff val="-3316"/>
            <a:lumOff val="18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Réalisation</a:t>
          </a:r>
        </a:p>
      </dsp:txBody>
      <dsp:txXfrm>
        <a:off x="4263669" y="1974855"/>
        <a:ext cx="1185000" cy="1037081"/>
      </dsp:txXfrm>
    </dsp:sp>
    <dsp:sp modelId="{3D400DA3-8025-3640-8707-126EBA2A1296}">
      <dsp:nvSpPr>
        <dsp:cNvPr id="0" name=""/>
        <dsp:cNvSpPr/>
      </dsp:nvSpPr>
      <dsp:spPr>
        <a:xfrm>
          <a:off x="8706134" y="1211356"/>
          <a:ext cx="2933306" cy="2564079"/>
        </a:xfrm>
        <a:prstGeom prst="rightArrow">
          <a:avLst>
            <a:gd name="adj1" fmla="val 70000"/>
            <a:gd name="adj2" fmla="val 50000"/>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Rapportage</a:t>
          </a:r>
        </a:p>
        <a:p>
          <a:pPr marL="171450" lvl="1" indent="-171450" algn="l" defTabSz="800100">
            <a:lnSpc>
              <a:spcPct val="90000"/>
            </a:lnSpc>
            <a:spcBef>
              <a:spcPct val="0"/>
            </a:spcBef>
            <a:spcAft>
              <a:spcPct val="15000"/>
            </a:spcAft>
            <a:buChar char="•"/>
          </a:pPr>
          <a:r>
            <a:rPr lang="fr-FR" sz="1800" kern="1200" dirty="0"/>
            <a:t>Suivi-évaluation</a:t>
          </a:r>
        </a:p>
        <a:p>
          <a:pPr marL="171450" lvl="1" indent="-171450" algn="l" defTabSz="800100">
            <a:lnSpc>
              <a:spcPct val="90000"/>
            </a:lnSpc>
            <a:spcBef>
              <a:spcPct val="0"/>
            </a:spcBef>
            <a:spcAft>
              <a:spcPct val="15000"/>
            </a:spcAft>
            <a:buChar char="•"/>
          </a:pPr>
          <a:r>
            <a:rPr lang="fr-FR" sz="1800" kern="1200" dirty="0"/>
            <a:t>Audit</a:t>
          </a:r>
        </a:p>
      </dsp:txBody>
      <dsp:txXfrm>
        <a:off x="9439460" y="1595968"/>
        <a:ext cx="1429986" cy="1794855"/>
      </dsp:txXfrm>
    </dsp:sp>
    <dsp:sp modelId="{76B1E959-5269-CF47-B8E7-7999B867D7AE}">
      <dsp:nvSpPr>
        <dsp:cNvPr id="0" name=""/>
        <dsp:cNvSpPr/>
      </dsp:nvSpPr>
      <dsp:spPr>
        <a:xfrm>
          <a:off x="7972807" y="1760069"/>
          <a:ext cx="1466653" cy="1466653"/>
        </a:xfrm>
        <a:prstGeom prst="ellipse">
          <a:avLst/>
        </a:prstGeom>
        <a:solidFill>
          <a:schemeClr val="accent2">
            <a:hueOff val="1354814"/>
            <a:satOff val="-6632"/>
            <a:lumOff val="372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Contrôle</a:t>
          </a:r>
        </a:p>
      </dsp:txBody>
      <dsp:txXfrm>
        <a:off x="8187593" y="1974855"/>
        <a:ext cx="1037081" cy="1037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47F3-8114-4112-ACFA-9754FA370AB4}">
      <dsp:nvSpPr>
        <dsp:cNvPr id="0" name=""/>
        <dsp:cNvSpPr/>
      </dsp:nvSpPr>
      <dsp:spPr>
        <a:xfrm>
          <a:off x="3333539" y="1051380"/>
          <a:ext cx="5310938" cy="4180997"/>
        </a:xfrm>
        <a:prstGeom prst="ellipse">
          <a:avLst/>
        </a:prstGeom>
        <a:solidFill>
          <a:schemeClr val="accent1">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Avis de Non-Objection (ANO) des PTF lors de la validation :</a:t>
          </a:r>
        </a:p>
        <a:p>
          <a:pPr marL="0" lvl="0" indent="0" algn="just"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 du PTA, du PPM et ses révisions, </a:t>
          </a:r>
        </a:p>
        <a:p>
          <a:pPr marL="0" lvl="0" indent="0" algn="just"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 des marchés en fonction de la nature et leur montant</a:t>
          </a:r>
        </a:p>
        <a:p>
          <a:pPr marL="0" lvl="0" indent="0" algn="just"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 des comptes non éligibles à exécuter en régies d’avances</a:t>
          </a:r>
        </a:p>
      </dsp:txBody>
      <dsp:txXfrm>
        <a:off x="4111308" y="1663673"/>
        <a:ext cx="3755400" cy="2956411"/>
      </dsp:txXfrm>
    </dsp:sp>
    <dsp:sp modelId="{16511204-8DA6-49C5-AF0C-1C4B4A2A1747}">
      <dsp:nvSpPr>
        <dsp:cNvPr id="0" name=""/>
        <dsp:cNvSpPr/>
      </dsp:nvSpPr>
      <dsp:spPr>
        <a:xfrm>
          <a:off x="4713744" y="4493"/>
          <a:ext cx="2764528" cy="1410375"/>
        </a:xfrm>
        <a:prstGeom prst="ellipse">
          <a:avLst/>
        </a:prstGeom>
        <a:solidFill>
          <a:schemeClr val="accent1">
            <a:shade val="80000"/>
            <a:alpha val="50000"/>
            <a:hueOff val="-12232"/>
            <a:satOff val="-16695"/>
            <a:lumOff val="152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Non application du principe de l’Unité de caisse</a:t>
          </a:r>
        </a:p>
      </dsp:txBody>
      <dsp:txXfrm>
        <a:off x="5118600" y="211038"/>
        <a:ext cx="1954816" cy="997285"/>
      </dsp:txXfrm>
    </dsp:sp>
    <dsp:sp modelId="{ECC24F8C-2BC9-4DB9-BA5D-2418780DAF3D}">
      <dsp:nvSpPr>
        <dsp:cNvPr id="0" name=""/>
        <dsp:cNvSpPr/>
      </dsp:nvSpPr>
      <dsp:spPr>
        <a:xfrm>
          <a:off x="7524244" y="914821"/>
          <a:ext cx="3304767" cy="2013200"/>
        </a:xfrm>
        <a:prstGeom prst="ellipse">
          <a:avLst/>
        </a:prstGeom>
        <a:solidFill>
          <a:schemeClr val="accent1">
            <a:shade val="80000"/>
            <a:alpha val="50000"/>
            <a:hueOff val="-24465"/>
            <a:satOff val="-33389"/>
            <a:lumOff val="304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Spécificité du régime indemnitaire selon un grille harmonisé des PTF</a:t>
          </a:r>
        </a:p>
      </dsp:txBody>
      <dsp:txXfrm>
        <a:off x="8008216" y="1209647"/>
        <a:ext cx="2336823" cy="1423548"/>
      </dsp:txXfrm>
    </dsp:sp>
    <dsp:sp modelId="{1CE083D2-83BD-4933-8E1A-31185C11A80C}">
      <dsp:nvSpPr>
        <dsp:cNvPr id="0" name=""/>
        <dsp:cNvSpPr/>
      </dsp:nvSpPr>
      <dsp:spPr>
        <a:xfrm>
          <a:off x="7766399" y="2967725"/>
          <a:ext cx="3206381" cy="2419984"/>
        </a:xfrm>
        <a:prstGeom prst="ellipse">
          <a:avLst/>
        </a:prstGeom>
        <a:solidFill>
          <a:schemeClr val="accent1">
            <a:shade val="80000"/>
            <a:alpha val="50000"/>
            <a:hueOff val="-36697"/>
            <a:satOff val="-50084"/>
            <a:lumOff val="456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Procédure spécifique pour l’exécution des dépenses en Carburant</a:t>
          </a:r>
        </a:p>
      </dsp:txBody>
      <dsp:txXfrm>
        <a:off x="8235963" y="3322123"/>
        <a:ext cx="2267253" cy="1711188"/>
      </dsp:txXfrm>
    </dsp:sp>
    <dsp:sp modelId="{71A04A0E-DF36-422D-AB5B-B7A3A2B83847}">
      <dsp:nvSpPr>
        <dsp:cNvPr id="0" name=""/>
        <dsp:cNvSpPr/>
      </dsp:nvSpPr>
      <dsp:spPr>
        <a:xfrm>
          <a:off x="1142200" y="2853253"/>
          <a:ext cx="3057269" cy="2532134"/>
        </a:xfrm>
        <a:prstGeom prst="ellipse">
          <a:avLst/>
        </a:prstGeom>
        <a:solidFill>
          <a:schemeClr val="accent1">
            <a:shade val="80000"/>
            <a:alpha val="50000"/>
            <a:hueOff val="-24465"/>
            <a:satOff val="-33389"/>
            <a:lumOff val="304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Dérogation au Calendrier budgétaire</a:t>
          </a:r>
        </a:p>
      </dsp:txBody>
      <dsp:txXfrm>
        <a:off x="1589927" y="3224075"/>
        <a:ext cx="2161815" cy="1790490"/>
      </dsp:txXfrm>
    </dsp:sp>
    <dsp:sp modelId="{9D3BC43D-38E2-48C3-83FE-3737FBD54F8F}">
      <dsp:nvSpPr>
        <dsp:cNvPr id="0" name=""/>
        <dsp:cNvSpPr/>
      </dsp:nvSpPr>
      <dsp:spPr>
        <a:xfrm>
          <a:off x="490473" y="508567"/>
          <a:ext cx="4013442" cy="2215172"/>
        </a:xfrm>
        <a:prstGeom prst="ellipse">
          <a:avLst/>
        </a:prstGeom>
        <a:solidFill>
          <a:schemeClr val="accent1">
            <a:shade val="80000"/>
            <a:alpha val="50000"/>
            <a:hueOff val="-12232"/>
            <a:satOff val="-16695"/>
            <a:lumOff val="152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Engagement financier non soumis à une demande d’autorisation préalable </a:t>
          </a:r>
        </a:p>
      </dsp:txBody>
      <dsp:txXfrm>
        <a:off x="1078228" y="832971"/>
        <a:ext cx="2837932" cy="1566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3CD69-EBA9-4097-BEB0-49A71AAD924B}">
      <dsp:nvSpPr>
        <dsp:cNvPr id="0" name=""/>
        <dsp:cNvSpPr/>
      </dsp:nvSpPr>
      <dsp:spPr>
        <a:xfrm>
          <a:off x="1955246" y="0"/>
          <a:ext cx="6877480" cy="5418667"/>
        </a:xfrm>
        <a:prstGeom prst="diamond">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7F205785-4805-4820-8DE8-72F340DAD3EB}">
      <dsp:nvSpPr>
        <dsp:cNvPr id="0" name=""/>
        <dsp:cNvSpPr/>
      </dsp:nvSpPr>
      <dsp:spPr>
        <a:xfrm>
          <a:off x="895359" y="505052"/>
          <a:ext cx="4231124" cy="2113280"/>
        </a:xfrm>
        <a:prstGeom prst="roundRect">
          <a:avLst/>
        </a:prstGeom>
        <a:solidFill>
          <a:schemeClr val="accent3">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Arial" panose="020B0604020202020204" pitchFamily="34" charset="0"/>
              <a:cs typeface="Arial" panose="020B0604020202020204" pitchFamily="34" charset="0"/>
            </a:rPr>
            <a:t>Retard de formation des acteurs impactant sur la qualité de la culture budgétaire et comptable</a:t>
          </a:r>
        </a:p>
      </dsp:txBody>
      <dsp:txXfrm>
        <a:off x="998521" y="608214"/>
        <a:ext cx="4024800" cy="1906956"/>
      </dsp:txXfrm>
    </dsp:sp>
    <dsp:sp modelId="{E52423D1-56FC-4E1D-8F57-23364D4F2380}">
      <dsp:nvSpPr>
        <dsp:cNvPr id="0" name=""/>
        <dsp:cNvSpPr/>
      </dsp:nvSpPr>
      <dsp:spPr>
        <a:xfrm>
          <a:off x="5029205" y="573142"/>
          <a:ext cx="4542389" cy="2113280"/>
        </a:xfrm>
        <a:prstGeom prst="roundRect">
          <a:avLst/>
        </a:prstGeom>
        <a:solidFill>
          <a:schemeClr val="accent3">
            <a:alpha val="90000"/>
            <a:hueOff val="0"/>
            <a:satOff val="0"/>
            <a:lumOff val="0"/>
            <a:alphaOff val="-13333"/>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latin typeface="Arial" panose="020B0604020202020204" pitchFamily="34" charset="0"/>
              <a:cs typeface="Arial" panose="020B0604020202020204" pitchFamily="34" charset="0"/>
            </a:rPr>
            <a:t>Faiblesses du pilotage et de la supervision dues au retard de diffusion des manuels de procédure et des guides de gestion</a:t>
          </a:r>
          <a:endParaRPr lang="fr-FR" sz="2400" kern="1200" dirty="0">
            <a:solidFill>
              <a:schemeClr val="tx1"/>
            </a:solidFill>
            <a:latin typeface="Arial" panose="020B0604020202020204" pitchFamily="34" charset="0"/>
            <a:cs typeface="Arial" panose="020B0604020202020204" pitchFamily="34" charset="0"/>
          </a:endParaRPr>
        </a:p>
      </dsp:txBody>
      <dsp:txXfrm>
        <a:off x="5132367" y="676304"/>
        <a:ext cx="4336065" cy="1906956"/>
      </dsp:txXfrm>
    </dsp:sp>
    <dsp:sp modelId="{79196F9D-355D-45B5-B737-A721C8CCC6E7}">
      <dsp:nvSpPr>
        <dsp:cNvPr id="0" name=""/>
        <dsp:cNvSpPr/>
      </dsp:nvSpPr>
      <dsp:spPr>
        <a:xfrm>
          <a:off x="982500" y="2810055"/>
          <a:ext cx="4056842" cy="2113280"/>
        </a:xfrm>
        <a:prstGeom prst="roundRect">
          <a:avLst/>
        </a:prstGeom>
        <a:solidFill>
          <a:schemeClr val="accent3">
            <a:alpha val="90000"/>
            <a:hueOff val="0"/>
            <a:satOff val="0"/>
            <a:lumOff val="0"/>
            <a:alphaOff val="-26667"/>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latin typeface="Arial" panose="020B0604020202020204" pitchFamily="34" charset="0"/>
              <a:cs typeface="Arial" panose="020B0604020202020204" pitchFamily="34" charset="0"/>
            </a:rPr>
            <a:t>Absence d’interconnexion des applications informatiques rendant difficile l’activité de reporting</a:t>
          </a:r>
          <a:endParaRPr lang="fr-FR" sz="2400" kern="1200" dirty="0">
            <a:solidFill>
              <a:schemeClr val="tx1"/>
            </a:solidFill>
            <a:latin typeface="Arial" panose="020B0604020202020204" pitchFamily="34" charset="0"/>
            <a:cs typeface="Arial" panose="020B0604020202020204" pitchFamily="34" charset="0"/>
          </a:endParaRPr>
        </a:p>
      </dsp:txBody>
      <dsp:txXfrm>
        <a:off x="1085662" y="2913217"/>
        <a:ext cx="3850518" cy="1906956"/>
      </dsp:txXfrm>
    </dsp:sp>
    <dsp:sp modelId="{4450090E-D610-48AE-B250-FB6303A6DCAD}">
      <dsp:nvSpPr>
        <dsp:cNvPr id="0" name=""/>
        <dsp:cNvSpPr/>
      </dsp:nvSpPr>
      <dsp:spPr>
        <a:xfrm>
          <a:off x="5047443" y="2790613"/>
          <a:ext cx="4447503" cy="2113280"/>
        </a:xfrm>
        <a:prstGeom prst="roundRect">
          <a:avLst/>
        </a:prstGeom>
        <a:solidFill>
          <a:schemeClr val="accent3">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x-none" sz="2400" kern="1200">
              <a:solidFill>
                <a:schemeClr val="tx1"/>
              </a:solidFill>
              <a:latin typeface="Arial" panose="020B0604020202020204" pitchFamily="34" charset="0"/>
              <a:cs typeface="Arial" panose="020B0604020202020204" pitchFamily="34" charset="0"/>
            </a:rPr>
            <a:t>Dispersion de la gestion des </a:t>
          </a:r>
          <a:r>
            <a:rPr lang="fr-FR" sz="2400" kern="1200" dirty="0">
              <a:solidFill>
                <a:schemeClr val="tx1"/>
              </a:solidFill>
              <a:latin typeface="Arial" panose="020B0604020202020204" pitchFamily="34" charset="0"/>
              <a:cs typeface="Arial" panose="020B0604020202020204" pitchFamily="34" charset="0"/>
            </a:rPr>
            <a:t>financements</a:t>
          </a:r>
          <a:r>
            <a:rPr lang="x-none" sz="2400" kern="1200">
              <a:solidFill>
                <a:schemeClr val="tx1"/>
              </a:solidFill>
              <a:latin typeface="Arial" panose="020B0604020202020204" pitchFamily="34" charset="0"/>
              <a:cs typeface="Arial" panose="020B0604020202020204" pitchFamily="34" charset="0"/>
            </a:rPr>
            <a:t>  affectant l’objectif de mutualisation des ressources</a:t>
          </a:r>
          <a:endParaRPr lang="fr-FR" sz="2400" kern="1200" dirty="0">
            <a:solidFill>
              <a:schemeClr val="tx1"/>
            </a:solidFill>
            <a:latin typeface="Arial" panose="020B0604020202020204" pitchFamily="34" charset="0"/>
            <a:cs typeface="Arial" panose="020B0604020202020204" pitchFamily="34" charset="0"/>
          </a:endParaRPr>
        </a:p>
      </dsp:txBody>
      <dsp:txXfrm>
        <a:off x="5150605" y="2893775"/>
        <a:ext cx="4241179" cy="1906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CA33F-EF75-0D47-8762-109B0B04B2F5}">
      <dsp:nvSpPr>
        <dsp:cNvPr id="0" name=""/>
        <dsp:cNvSpPr/>
      </dsp:nvSpPr>
      <dsp:spPr>
        <a:xfrm>
          <a:off x="0" y="382266"/>
          <a:ext cx="103668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66F27-4638-3E4F-B4E6-B73C23EA7F9F}">
      <dsp:nvSpPr>
        <dsp:cNvPr id="0" name=""/>
        <dsp:cNvSpPr/>
      </dsp:nvSpPr>
      <dsp:spPr>
        <a:xfrm>
          <a:off x="518341" y="13266"/>
          <a:ext cx="8898699"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289" tIns="0" rIns="274289" bIns="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Arial" panose="020B0604020202020204" pitchFamily="34" charset="0"/>
              <a:cs typeface="Arial" panose="020B0604020202020204" pitchFamily="34" charset="0"/>
            </a:rPr>
            <a:t>compléter le budget de l’Etat alloué au secteur de l’éducation</a:t>
          </a:r>
          <a:endParaRPr lang="fr-FR" sz="2400" kern="1200" dirty="0"/>
        </a:p>
      </dsp:txBody>
      <dsp:txXfrm>
        <a:off x="554367" y="49292"/>
        <a:ext cx="8826647" cy="665948"/>
      </dsp:txXfrm>
    </dsp:sp>
    <dsp:sp modelId="{3827AFE9-FBCE-AB47-BD0D-0CF411132F23}">
      <dsp:nvSpPr>
        <dsp:cNvPr id="0" name=""/>
        <dsp:cNvSpPr/>
      </dsp:nvSpPr>
      <dsp:spPr>
        <a:xfrm>
          <a:off x="0" y="1516266"/>
          <a:ext cx="103668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05EBD-2D27-5540-8FBF-0472726F5E7A}">
      <dsp:nvSpPr>
        <dsp:cNvPr id="0" name=""/>
        <dsp:cNvSpPr/>
      </dsp:nvSpPr>
      <dsp:spPr>
        <a:xfrm>
          <a:off x="518341" y="1147266"/>
          <a:ext cx="9653477"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289" tIns="0" rIns="274289" bIns="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Arial" panose="020B0604020202020204" pitchFamily="34" charset="0"/>
              <a:cs typeface="Arial" panose="020B0604020202020204" pitchFamily="34" charset="0"/>
            </a:rPr>
            <a:t>améliorer la planification, l’exécution et le contrôle de la dépense</a:t>
          </a:r>
          <a:endParaRPr lang="fr-FR" sz="2400" kern="1200" dirty="0"/>
        </a:p>
      </dsp:txBody>
      <dsp:txXfrm>
        <a:off x="554367" y="1183292"/>
        <a:ext cx="9581425" cy="665948"/>
      </dsp:txXfrm>
    </dsp:sp>
    <dsp:sp modelId="{1E3B5868-D7E8-ED4E-8C76-7AF440C8C576}">
      <dsp:nvSpPr>
        <dsp:cNvPr id="0" name=""/>
        <dsp:cNvSpPr/>
      </dsp:nvSpPr>
      <dsp:spPr>
        <a:xfrm>
          <a:off x="0" y="2650266"/>
          <a:ext cx="103668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832F1-4533-974C-B53F-7E2538F04EFB}">
      <dsp:nvSpPr>
        <dsp:cNvPr id="0" name=""/>
        <dsp:cNvSpPr/>
      </dsp:nvSpPr>
      <dsp:spPr>
        <a:xfrm>
          <a:off x="518341" y="2281266"/>
          <a:ext cx="9595422"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289" tIns="0" rIns="274289" bIns="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Arial" panose="020B0604020202020204" pitchFamily="34" charset="0"/>
              <a:cs typeface="Arial" panose="020B0604020202020204" pitchFamily="34" charset="0"/>
            </a:rPr>
            <a:t>encourager la coordination du financement pour sa mutualisation</a:t>
          </a:r>
          <a:endParaRPr lang="fr-MG" sz="2400" kern="1200" dirty="0"/>
        </a:p>
      </dsp:txBody>
      <dsp:txXfrm>
        <a:off x="554367" y="2317292"/>
        <a:ext cx="9523370"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24868-CB0D-43FB-84DC-6164DD283D14}">
      <dsp:nvSpPr>
        <dsp:cNvPr id="0" name=""/>
        <dsp:cNvSpPr/>
      </dsp:nvSpPr>
      <dsp:spPr>
        <a:xfrm>
          <a:off x="6544376" y="1328575"/>
          <a:ext cx="3880171" cy="3163061"/>
        </a:xfrm>
        <a:prstGeom prst="gear9">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 Critères </a:t>
          </a:r>
          <a:r>
            <a:rPr lang="fr-FR" sz="2000" b="1" kern="1200" dirty="0">
              <a:solidFill>
                <a:schemeClr val="bg1"/>
              </a:solidFill>
              <a:latin typeface="Arial" panose="020B0604020202020204" pitchFamily="34" charset="0"/>
              <a:cs typeface="Arial" panose="020B0604020202020204" pitchFamily="34" charset="0"/>
            </a:rPr>
            <a:t>d’exception</a:t>
          </a:r>
          <a:r>
            <a:rPr lang="fr-FR" sz="2000" kern="1200" dirty="0">
              <a:solidFill>
                <a:schemeClr val="bg1"/>
              </a:solidFill>
              <a:latin typeface="Arial" panose="020B0604020202020204" pitchFamily="34" charset="0"/>
              <a:cs typeface="Arial" panose="020B0604020202020204" pitchFamily="34" charset="0"/>
            </a:rPr>
            <a:t> à tenir en compte</a:t>
          </a:r>
        </a:p>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 Rigueur des </a:t>
          </a:r>
          <a:r>
            <a:rPr lang="fr-FR" sz="2000" b="1" kern="1200" dirty="0">
              <a:solidFill>
                <a:schemeClr val="bg1"/>
              </a:solidFill>
              <a:latin typeface="Arial" panose="020B0604020202020204" pitchFamily="34" charset="0"/>
              <a:cs typeface="Arial" panose="020B0604020202020204" pitchFamily="34" charset="0"/>
            </a:rPr>
            <a:t>suivis des recommandations</a:t>
          </a:r>
          <a:r>
            <a:rPr lang="fr-FR" sz="2000" kern="1200" dirty="0">
              <a:solidFill>
                <a:schemeClr val="bg1"/>
              </a:solidFill>
              <a:latin typeface="Arial" panose="020B0604020202020204" pitchFamily="34" charset="0"/>
              <a:cs typeface="Arial" panose="020B0604020202020204" pitchFamily="34" charset="0"/>
            </a:rPr>
            <a:t> des auditeurs </a:t>
          </a:r>
        </a:p>
      </dsp:txBody>
      <dsp:txXfrm>
        <a:off x="7270867" y="2069507"/>
        <a:ext cx="2427189" cy="1625879"/>
      </dsp:txXfrm>
    </dsp:sp>
    <dsp:sp modelId="{32F2EF20-BB3B-40A8-9702-3B990886DB2B}">
      <dsp:nvSpPr>
        <dsp:cNvPr id="0" name=""/>
        <dsp:cNvSpPr/>
      </dsp:nvSpPr>
      <dsp:spPr>
        <a:xfrm>
          <a:off x="265888" y="643534"/>
          <a:ext cx="4942516" cy="3956304"/>
        </a:xfrm>
        <a:prstGeom prst="gear6">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Multiplication des </a:t>
          </a:r>
          <a:r>
            <a:rPr lang="fr-FR" sz="2000" b="1" kern="1200" dirty="0">
              <a:solidFill>
                <a:schemeClr val="bg1"/>
              </a:solidFill>
              <a:latin typeface="Arial" panose="020B0604020202020204" pitchFamily="34" charset="0"/>
              <a:cs typeface="Arial" panose="020B0604020202020204" pitchFamily="34" charset="0"/>
            </a:rPr>
            <a:t>formations</a:t>
          </a:r>
          <a:r>
            <a:rPr lang="fr-FR" sz="2000" kern="1200" dirty="0">
              <a:solidFill>
                <a:schemeClr val="bg1"/>
              </a:solidFill>
              <a:latin typeface="Arial" panose="020B0604020202020204" pitchFamily="34" charset="0"/>
              <a:cs typeface="Arial" panose="020B0604020202020204" pitchFamily="34" charset="0"/>
            </a:rPr>
            <a:t> et assistance des acteurs, notamment au </a:t>
          </a:r>
          <a:r>
            <a:rPr lang="fr-FR" sz="2000" b="1" kern="1200" dirty="0">
              <a:solidFill>
                <a:schemeClr val="bg1"/>
              </a:solidFill>
              <a:latin typeface="Arial" panose="020B0604020202020204" pitchFamily="34" charset="0"/>
              <a:cs typeface="Arial" panose="020B0604020202020204" pitchFamily="34" charset="0"/>
            </a:rPr>
            <a:t>niveau décentralisé</a:t>
          </a:r>
          <a:endParaRPr lang="fr-FR" sz="2000" kern="1200" dirty="0">
            <a:solidFill>
              <a:schemeClr val="bg1"/>
            </a:solidFill>
            <a:latin typeface="Arial" panose="020B0604020202020204" pitchFamily="34" charset="0"/>
            <a:cs typeface="Arial" panose="020B0604020202020204" pitchFamily="34" charset="0"/>
          </a:endParaRPr>
        </a:p>
      </dsp:txBody>
      <dsp:txXfrm>
        <a:off x="1405257" y="1645565"/>
        <a:ext cx="2663778" cy="1952242"/>
      </dsp:txXfrm>
    </dsp:sp>
    <dsp:sp modelId="{1C5D9580-6760-44C6-A92B-F83873277B13}">
      <dsp:nvSpPr>
        <dsp:cNvPr id="0" name=""/>
        <dsp:cNvSpPr/>
      </dsp:nvSpPr>
      <dsp:spPr>
        <a:xfrm rot="20700000">
          <a:off x="3593041" y="-117978"/>
          <a:ext cx="4164457" cy="2945942"/>
        </a:xfrm>
        <a:prstGeom prst="gear6">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Renforcement du rôle du </a:t>
          </a:r>
          <a:r>
            <a:rPr lang="fr-FR" sz="2000" b="1" kern="1200" dirty="0">
              <a:solidFill>
                <a:schemeClr val="bg1"/>
              </a:solidFill>
              <a:latin typeface="Arial" panose="020B0604020202020204" pitchFamily="34" charset="0"/>
              <a:cs typeface="Arial" panose="020B0604020202020204" pitchFamily="34" charset="0"/>
            </a:rPr>
            <a:t>Comité de Suivi </a:t>
          </a:r>
          <a:r>
            <a:rPr lang="fr-FR" sz="2000" kern="1200" dirty="0">
              <a:solidFill>
                <a:schemeClr val="bg1"/>
              </a:solidFill>
              <a:latin typeface="Arial" panose="020B0604020202020204" pitchFamily="34" charset="0"/>
              <a:cs typeface="Arial" panose="020B0604020202020204" pitchFamily="34" charset="0"/>
            </a:rPr>
            <a:t>dans le pilotage des activités</a:t>
          </a:r>
        </a:p>
      </dsp:txBody>
      <dsp:txXfrm rot="-20700000">
        <a:off x="4578702" y="455879"/>
        <a:ext cx="2193135" cy="1798226"/>
      </dsp:txXfrm>
    </dsp:sp>
    <dsp:sp modelId="{052726D9-B242-40DE-A739-D464C81A3A7E}">
      <dsp:nvSpPr>
        <dsp:cNvPr id="0" name=""/>
        <dsp:cNvSpPr/>
      </dsp:nvSpPr>
      <dsp:spPr>
        <a:xfrm>
          <a:off x="7722965" y="-148640"/>
          <a:ext cx="3184832" cy="3184832"/>
        </a:xfrm>
        <a:prstGeom prst="circularArrow">
          <a:avLst>
            <a:gd name="adj1" fmla="val 4688"/>
            <a:gd name="adj2" fmla="val 299029"/>
            <a:gd name="adj3" fmla="val 2523530"/>
            <a:gd name="adj4" fmla="val 15845503"/>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8EBB5C-3FBA-4E4B-8E87-0A836219DE68}">
      <dsp:nvSpPr>
        <dsp:cNvPr id="0" name=""/>
        <dsp:cNvSpPr/>
      </dsp:nvSpPr>
      <dsp:spPr>
        <a:xfrm>
          <a:off x="20026" y="327634"/>
          <a:ext cx="2313979" cy="231397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73C52-E412-4069-B9AA-5B32E1BD4EAD}">
      <dsp:nvSpPr>
        <dsp:cNvPr id="0" name=""/>
        <dsp:cNvSpPr/>
      </dsp:nvSpPr>
      <dsp:spPr>
        <a:xfrm rot="2430053">
          <a:off x="3446623" y="-106527"/>
          <a:ext cx="2494936" cy="2494936"/>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9F1C7-F8D6-4F6D-8DA3-9C0089B5BBA3}" type="datetimeFigureOut">
              <a:rPr lang="fr-FR" smtClean="0"/>
              <a:t>27/11/2023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AFBBC-1162-4C3F-B75F-183D4945FA98}" type="slidenum">
              <a:rPr lang="fr-FR" smtClean="0"/>
              <a:t>‹#›</a:t>
            </a:fld>
            <a:endParaRPr lang="fr-FR"/>
          </a:p>
        </p:txBody>
      </p:sp>
    </p:spTree>
    <p:extLst>
      <p:ext uri="{BB962C8B-B14F-4D97-AF65-F5344CB8AC3E}">
        <p14:creationId xmlns:p14="http://schemas.microsoft.com/office/powerpoint/2010/main" val="412025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AFBBC-1162-4C3F-B75F-183D4945FA98}" type="slidenum">
              <a:rPr lang="fr-FR" smtClean="0"/>
              <a:t>4</a:t>
            </a:fld>
            <a:endParaRPr lang="fr-FR"/>
          </a:p>
        </p:txBody>
      </p:sp>
    </p:spTree>
    <p:extLst>
      <p:ext uri="{BB962C8B-B14F-4D97-AF65-F5344CB8AC3E}">
        <p14:creationId xmlns:p14="http://schemas.microsoft.com/office/powerpoint/2010/main" val="5014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G" dirty="0"/>
          </a:p>
        </p:txBody>
      </p:sp>
      <p:sp>
        <p:nvSpPr>
          <p:cNvPr id="4" name="Espace réservé du numéro de diapositive 3"/>
          <p:cNvSpPr>
            <a:spLocks noGrp="1"/>
          </p:cNvSpPr>
          <p:nvPr>
            <p:ph type="sldNum" sz="quarter" idx="5"/>
          </p:nvPr>
        </p:nvSpPr>
        <p:spPr/>
        <p:txBody>
          <a:bodyPr/>
          <a:lstStyle/>
          <a:p>
            <a:fld id="{6307890E-598F-1F45-8235-6A45EEFFC89C}" type="slidenum">
              <a:rPr lang="fr-MG" smtClean="0"/>
              <a:t>5</a:t>
            </a:fld>
            <a:endParaRPr lang="fr-MG"/>
          </a:p>
        </p:txBody>
      </p:sp>
    </p:spTree>
    <p:extLst>
      <p:ext uri="{BB962C8B-B14F-4D97-AF65-F5344CB8AC3E}">
        <p14:creationId xmlns:p14="http://schemas.microsoft.com/office/powerpoint/2010/main" val="416808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AFBBC-1162-4C3F-B75F-183D4945FA98}" type="slidenum">
              <a:rPr lang="fr-FR" smtClean="0"/>
              <a:t>8</a:t>
            </a:fld>
            <a:endParaRPr lang="fr-FR"/>
          </a:p>
        </p:txBody>
      </p:sp>
    </p:spTree>
    <p:extLst>
      <p:ext uri="{BB962C8B-B14F-4D97-AF65-F5344CB8AC3E}">
        <p14:creationId xmlns:p14="http://schemas.microsoft.com/office/powerpoint/2010/main" val="72319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AFBBC-1162-4C3F-B75F-183D4945FA98}" type="slidenum">
              <a:rPr lang="fr-FR" smtClean="0"/>
              <a:t>9</a:t>
            </a:fld>
            <a:endParaRPr lang="fr-FR"/>
          </a:p>
        </p:txBody>
      </p:sp>
    </p:spTree>
    <p:extLst>
      <p:ext uri="{BB962C8B-B14F-4D97-AF65-F5344CB8AC3E}">
        <p14:creationId xmlns:p14="http://schemas.microsoft.com/office/powerpoint/2010/main" val="220614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AFBBC-1162-4C3F-B75F-183D4945FA98}" type="slidenum">
              <a:rPr lang="fr-FR" smtClean="0"/>
              <a:t>10</a:t>
            </a:fld>
            <a:endParaRPr lang="fr-FR"/>
          </a:p>
        </p:txBody>
      </p:sp>
    </p:spTree>
    <p:extLst>
      <p:ext uri="{BB962C8B-B14F-4D97-AF65-F5344CB8AC3E}">
        <p14:creationId xmlns:p14="http://schemas.microsoft.com/office/powerpoint/2010/main" val="278958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G" dirty="0"/>
          </a:p>
        </p:txBody>
      </p:sp>
      <p:sp>
        <p:nvSpPr>
          <p:cNvPr id="4" name="Espace réservé du numéro de diapositive 3"/>
          <p:cNvSpPr>
            <a:spLocks noGrp="1"/>
          </p:cNvSpPr>
          <p:nvPr>
            <p:ph type="sldNum" sz="quarter" idx="5"/>
          </p:nvPr>
        </p:nvSpPr>
        <p:spPr/>
        <p:txBody>
          <a:bodyPr/>
          <a:lstStyle/>
          <a:p>
            <a:fld id="{6307890E-598F-1F45-8235-6A45EEFFC89C}" type="slidenum">
              <a:rPr lang="fr-MG" smtClean="0"/>
              <a:t>16</a:t>
            </a:fld>
            <a:endParaRPr lang="fr-MG"/>
          </a:p>
        </p:txBody>
      </p:sp>
    </p:spTree>
    <p:extLst>
      <p:ext uri="{BB962C8B-B14F-4D97-AF65-F5344CB8AC3E}">
        <p14:creationId xmlns:p14="http://schemas.microsoft.com/office/powerpoint/2010/main" val="228683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u="sng" dirty="0"/>
              <a:t>Origine: réponse au besoin de plus d’efficacité de l’aide et d’un partenariat équitable entre les pays partenaires</a:t>
            </a:r>
          </a:p>
          <a:p>
            <a:r>
              <a:rPr lang="fr-FR" dirty="0"/>
              <a:t>Engagement de la Déclaration de Paris et du Programme d’Action d’Accra visant à rendre plus efficace l’aide, son impact et la équilibrer la relation partenariale</a:t>
            </a:r>
          </a:p>
          <a:p>
            <a:endParaRPr lang="fr-FR" dirty="0"/>
          </a:p>
        </p:txBody>
      </p:sp>
      <p:sp>
        <p:nvSpPr>
          <p:cNvPr id="4" name="Espace réservé du numéro de diapositive 3"/>
          <p:cNvSpPr>
            <a:spLocks noGrp="1"/>
          </p:cNvSpPr>
          <p:nvPr>
            <p:ph type="sldNum" sz="quarter" idx="10"/>
          </p:nvPr>
        </p:nvSpPr>
        <p:spPr/>
        <p:txBody>
          <a:bodyPr/>
          <a:lstStyle/>
          <a:p>
            <a:fld id="{E32AFBBC-1162-4C3F-B75F-183D4945FA98}" type="slidenum">
              <a:rPr lang="fr-FR" smtClean="0"/>
              <a:t>17</a:t>
            </a:fld>
            <a:endParaRPr lang="fr-FR"/>
          </a:p>
        </p:txBody>
      </p:sp>
    </p:spTree>
    <p:extLst>
      <p:ext uri="{BB962C8B-B14F-4D97-AF65-F5344CB8AC3E}">
        <p14:creationId xmlns:p14="http://schemas.microsoft.com/office/powerpoint/2010/main" val="327204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419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9876205-AED9-EA47-9C03-8C278AD7864E}"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71099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86450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07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53872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34671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758454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3469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5003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02757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4212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9876205-AED9-EA47-9C03-8C278AD7864E}"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13960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9876205-AED9-EA47-9C03-8C278AD7864E}" type="datetimeFigureOut">
              <a:rPr lang="en-US" smtClean="0"/>
              <a:t>11/27/23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0250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1885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77620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F9876205-AED9-EA47-9C03-8C278AD7864E}" type="datetimeFigureOut">
              <a:rPr lang="en-US" smtClean="0"/>
              <a:t>11/27/23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80207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9876205-AED9-EA47-9C03-8C278AD7864E}"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5888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876205-AED9-EA47-9C03-8C278AD7864E}" type="datetimeFigureOut">
              <a:rPr lang="en-US" smtClean="0"/>
              <a:t>11/27/23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42059196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249965237"/>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tx1"/>
                          </a:solidFill>
                          <a:effectLst/>
                          <a:latin typeface="Arial Rounded MT Bold" panose="020F0704030504030204" pitchFamily="34" charset="77"/>
                          <a:ea typeface="+mn-ea"/>
                          <a:cs typeface="Arial" panose="020B0604020202020204" pitchFamily="34" charset="0"/>
                        </a:rPr>
                        <a:t>COMMISSION III</a:t>
                      </a:r>
                      <a:endParaRPr lang="fr-FR" sz="1800" b="1" kern="1200" dirty="0">
                        <a:solidFill>
                          <a:schemeClr val="tx1"/>
                        </a:solidFill>
                        <a:effectLst/>
                        <a:latin typeface="Arial Rounded MT Bold" panose="020F0704030504030204" pitchFamily="34" charset="77"/>
                        <a:ea typeface="+mn-ea"/>
                        <a:cs typeface="Arial" panose="020B0604020202020204" pitchFamily="34" charset="0"/>
                      </a:endParaRPr>
                    </a:p>
                    <a:p>
                      <a:pPr algn="ctr"/>
                      <a:r>
                        <a:rPr lang="fr-FR" sz="2800" b="1" kern="1200" dirty="0">
                          <a:solidFill>
                            <a:schemeClr val="tx1"/>
                          </a:solidFill>
                          <a:effectLst/>
                          <a:latin typeface="Arial Rounded MT Bold" panose="020F0704030504030204" pitchFamily="34" charset="77"/>
                          <a:ea typeface="+mn-ea"/>
                          <a:cs typeface="Arial" panose="020B0604020202020204" pitchFamily="34" charset="0"/>
                        </a:rPr>
                        <a:t>Optimisation des dépenses Publiques</a:t>
                      </a: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Politiques et stratégies d’endettement, gestion du portefeuille, analyse de la</a:t>
                      </a:r>
                      <a:r>
                        <a:rPr lang="fr-FR" sz="2000" b="1" kern="1200" baseline="0" dirty="0">
                          <a:solidFill>
                            <a:schemeClr val="dk1"/>
                          </a:solidFill>
                          <a:effectLst/>
                          <a:latin typeface="Arial" panose="020B0604020202020204" pitchFamily="34" charset="0"/>
                          <a:ea typeface="+mn-ea"/>
                          <a:cs typeface="Arial" panose="020B0604020202020204" pitchFamily="34" charset="0"/>
                        </a:rPr>
                        <a:t> </a:t>
                      </a:r>
                      <a:r>
                        <a:rPr lang="fr-FR" sz="2000" b="1" kern="1200" dirty="0">
                          <a:solidFill>
                            <a:schemeClr val="dk1"/>
                          </a:solidFill>
                          <a:effectLst/>
                          <a:latin typeface="Arial" panose="020B0604020202020204" pitchFamily="34" charset="0"/>
                          <a:ea typeface="+mn-ea"/>
                          <a:cs typeface="Arial" panose="020B0604020202020204" pitchFamily="34" charset="0"/>
                        </a:rPr>
                        <a:t>viabilité et reporting de la Dette</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842632" y="581037"/>
            <a:ext cx="2332081" cy="2704072"/>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17205" cy="2077492"/>
          </a:xfrm>
          <a:prstGeom prst="rect">
            <a:avLst/>
          </a:prstGeom>
          <a:noFill/>
        </p:spPr>
        <p:txBody>
          <a:bodyPr wrap="square" rtlCol="0">
            <a:spAutoFit/>
          </a:bodyPr>
          <a:lstStyle/>
          <a:p>
            <a:pPr algn="ctr"/>
            <a:endParaRPr lang="fr-FR" sz="9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3600" b="1" kern="100" dirty="0">
                <a:latin typeface="Arial" panose="020B0604020202020204" pitchFamily="34" charset="0"/>
                <a:ea typeface="Calibri" panose="020F0502020204030204" pitchFamily="34" charset="0"/>
                <a:cs typeface="Arial" panose="020B0604020202020204" pitchFamily="34" charset="0"/>
              </a:rPr>
              <a:t>L’</a:t>
            </a:r>
            <a:r>
              <a:rPr lang="fr-FR" sz="2800" b="1" kern="100" dirty="0">
                <a:effectLst/>
                <a:latin typeface="Arial" panose="020B0604020202020204" pitchFamily="34" charset="0"/>
                <a:ea typeface="Calibri" panose="020F0502020204030204" pitchFamily="34" charset="0"/>
                <a:cs typeface="Arial" panose="020B0604020202020204" pitchFamily="34" charset="0"/>
              </a:rPr>
              <a:t>alignement des financements extérieurs sur les systèmes nationaux de gestion des finances publiques et leur mutualisation : l’exemple du fonds commun de l’</a:t>
            </a:r>
            <a:r>
              <a:rPr lang="fr-FR" sz="2800" b="1" kern="100" dirty="0">
                <a:latin typeface="Arial" panose="020B0604020202020204" pitchFamily="34" charset="0"/>
                <a:ea typeface="Calibri" panose="020F0502020204030204" pitchFamily="34" charset="0"/>
                <a:cs typeface="Arial" panose="020B0604020202020204" pitchFamily="34" charset="0"/>
              </a:rPr>
              <a:t>é</a:t>
            </a:r>
            <a:r>
              <a:rPr lang="fr-FR" sz="2800" b="1" kern="100" dirty="0">
                <a:effectLst/>
                <a:latin typeface="Arial" panose="020B0604020202020204" pitchFamily="34" charset="0"/>
                <a:ea typeface="Calibri" panose="020F0502020204030204" pitchFamily="34" charset="0"/>
                <a:cs typeface="Arial" panose="020B0604020202020204" pitchFamily="34" charset="0"/>
              </a:rPr>
              <a:t>ducation, Guinée - Madagascar</a:t>
            </a:r>
            <a:endParaRPr lang="en-US" sz="28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544945" y="5955957"/>
            <a:ext cx="10712060" cy="707886"/>
          </a:xfrm>
          <a:prstGeom prst="rect">
            <a:avLst/>
          </a:prstGeom>
          <a:noFill/>
        </p:spPr>
        <p:txBody>
          <a:bodyPr wrap="square" rtlCol="0">
            <a:spAutoFit/>
          </a:bodyPr>
          <a:lstStyle/>
          <a:p>
            <a:pPr algn="ctr"/>
            <a:r>
              <a:rPr lang="fr-FR" sz="20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 Facinet CONTE </a:t>
            </a:r>
            <a:r>
              <a:rPr lang="fr-FR" sz="20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 Joseph Kovana KOUROUMA – Thierno Ibrahima BARRY - Rado Haja Ezekiela RAHARIJAONA-NDRIANARILALA </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729240" y="311920"/>
            <a:ext cx="9237779" cy="913176"/>
          </a:xfrm>
        </p:spPr>
        <p:txBody>
          <a:bodyPr/>
          <a:lstStyle/>
          <a:p>
            <a:r>
              <a:rPr lang="fr-FR" sz="2800" b="1" dirty="0">
                <a:solidFill>
                  <a:schemeClr val="tx1"/>
                </a:solidFill>
                <a:ea typeface="Calibri" panose="020F0502020204030204" pitchFamily="34" charset="0"/>
                <a:cs typeface="Times New Roman" panose="02020603050405020304" pitchFamily="18" charset="0"/>
              </a:rPr>
              <a:t>VIII. Le FCE, un outil inclusif et de dialogue</a:t>
            </a:r>
            <a:endParaRPr lang="en-US" sz="2800" i="1"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00484" y="1325417"/>
            <a:ext cx="10566401" cy="5250481"/>
          </a:xfrm>
        </p:spPr>
        <p:txBody>
          <a:bodyPr>
            <a:noAutofit/>
          </a:bodyPr>
          <a:lstStyle/>
          <a:p>
            <a:pPr marL="228600" indent="-228600" algn="just">
              <a:buFont typeface="+mj-lt"/>
              <a:buAutoNum type="arabicPeriod"/>
            </a:pPr>
            <a:endParaRPr lang="fr-FR" sz="700" dirty="0"/>
          </a:p>
          <a:p>
            <a:pPr marL="457200" indent="-457200" algn="just">
              <a:buFont typeface="+mj-lt"/>
              <a:buAutoNum type="arabicPeriod"/>
            </a:pPr>
            <a:r>
              <a:rPr lang="fr-FR" b="1" i="1" dirty="0"/>
              <a:t>L’Etat au Siège de conducteur </a:t>
            </a:r>
            <a:r>
              <a:rPr lang="fr-FR" dirty="0"/>
              <a:t>: une plus grande autonomie et pouvoir décisionnel de l’Etat dans la gestion de sa politique et des ressources externes; </a:t>
            </a:r>
          </a:p>
          <a:p>
            <a:pPr marL="457200" indent="-457200" algn="just">
              <a:buFont typeface="+mj-lt"/>
              <a:buAutoNum type="arabicPeriod"/>
            </a:pPr>
            <a:endParaRPr lang="fr-FR" b="1" i="1" dirty="0"/>
          </a:p>
          <a:p>
            <a:pPr marL="457200" indent="-457200" algn="just">
              <a:buFont typeface="+mj-lt"/>
              <a:buAutoNum type="arabicPeriod"/>
            </a:pPr>
            <a:r>
              <a:rPr lang="fr-FR" b="1" i="1" dirty="0"/>
              <a:t>L’exécution repose sur les structures nationales </a:t>
            </a:r>
            <a:r>
              <a:rPr lang="fr-FR" dirty="0"/>
              <a:t>qui planifient, mettent en œuvre et justifient les dépenses selon le corpus procédural national en vigueur (avec le minimum d’aménagements nécessaires en fonction des risques fiduciaires) :	</a:t>
            </a:r>
          </a:p>
          <a:p>
            <a:pPr lvl="1" algn="just">
              <a:spcBef>
                <a:spcPts val="1800"/>
              </a:spcBef>
              <a:buFont typeface="Wingdings" panose="05000000000000000000" pitchFamily="2" charset="2"/>
              <a:buChar char="Ø"/>
            </a:pPr>
            <a:r>
              <a:rPr lang="fr-FR" sz="1400" dirty="0"/>
              <a:t>Une planification des actions financées réalisée par les directions techniques des ministères sectoriels; </a:t>
            </a:r>
          </a:p>
          <a:p>
            <a:pPr lvl="1" algn="just">
              <a:spcBef>
                <a:spcPts val="1800"/>
              </a:spcBef>
              <a:buFont typeface="Wingdings" panose="05000000000000000000" pitchFamily="2" charset="2"/>
              <a:buChar char="Ø"/>
            </a:pPr>
            <a:r>
              <a:rPr lang="fr-FR" sz="1400" i="1" dirty="0"/>
              <a:t>Ce qui permet un arbitrage de la planification des ressources en bonne complémentarité des financements nationaux et autres financements extérieurs, sur la base d’objectifs prioritaires du ProDEG; </a:t>
            </a:r>
          </a:p>
          <a:p>
            <a:pPr lvl="1" algn="just">
              <a:spcBef>
                <a:spcPts val="1800"/>
              </a:spcBef>
              <a:buFont typeface="Wingdings" panose="05000000000000000000" pitchFamily="2" charset="2"/>
              <a:buChar char="Ø"/>
            </a:pPr>
            <a:r>
              <a:rPr lang="fr-FR" sz="1400" i="1" dirty="0"/>
              <a:t>Un dispositif d’assistance intégré selon les besoins identifiés par les ministères en matière de transfert de compétences et de renforcement de capacités. </a:t>
            </a:r>
            <a:endParaRPr lang="en-US" sz="1400" i="1" dirty="0"/>
          </a:p>
        </p:txBody>
      </p:sp>
    </p:spTree>
    <p:extLst>
      <p:ext uri="{BB962C8B-B14F-4D97-AF65-F5344CB8AC3E}">
        <p14:creationId xmlns:p14="http://schemas.microsoft.com/office/powerpoint/2010/main" val="389427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369651" y="152848"/>
            <a:ext cx="9961123" cy="1325563"/>
          </a:xfrm>
        </p:spPr>
        <p:txBody>
          <a:bodyPr>
            <a:normAutofit/>
          </a:bodyPr>
          <a:lstStyle/>
          <a:p>
            <a:r>
              <a:rPr lang="fr-FR" sz="2800" dirty="0">
                <a:latin typeface="Arial" panose="020B0604020202020204" pitchFamily="34" charset="0"/>
                <a:cs typeface="Arial" panose="020B0604020202020204" pitchFamily="34" charset="0"/>
              </a:rPr>
              <a:t>IX. Enjeux de la réforme : allègements aux procédures nationales et suivi par les PTF</a:t>
            </a:r>
            <a:endParaRPr lang="en-US" sz="2800" dirty="0"/>
          </a:p>
        </p:txBody>
      </p:sp>
      <p:graphicFrame>
        <p:nvGraphicFramePr>
          <p:cNvPr id="3" name="Diagramme 2"/>
          <p:cNvGraphicFramePr/>
          <p:nvPr/>
        </p:nvGraphicFramePr>
        <p:xfrm>
          <a:off x="0" y="1447956"/>
          <a:ext cx="11780196" cy="531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71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691624" y="151161"/>
            <a:ext cx="9404723" cy="967520"/>
          </a:xfrm>
        </p:spPr>
        <p:txBody>
          <a:bodyPr/>
          <a:lstStyle/>
          <a:p>
            <a:r>
              <a:rPr lang="fr-FR" dirty="0">
                <a:latin typeface="Arial" panose="020B0604020202020204" pitchFamily="34" charset="0"/>
                <a:cs typeface="Arial" panose="020B0604020202020204" pitchFamily="34" charset="0"/>
              </a:rPr>
              <a:t>X. Risques et difficultés associés</a:t>
            </a:r>
            <a:endParaRPr lang="en-US" dirty="0"/>
          </a:p>
        </p:txBody>
      </p:sp>
      <p:graphicFrame>
        <p:nvGraphicFramePr>
          <p:cNvPr id="4" name="Diagramme 3"/>
          <p:cNvGraphicFramePr/>
          <p:nvPr/>
        </p:nvGraphicFramePr>
        <p:xfrm>
          <a:off x="0" y="1439334"/>
          <a:ext cx="107879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83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375" y="228982"/>
            <a:ext cx="9404723" cy="928610"/>
          </a:xfrm>
        </p:spPr>
        <p:txBody>
          <a:bodyPr/>
          <a:lstStyle/>
          <a:p>
            <a:r>
              <a:rPr lang="fr-FR" sz="4000" dirty="0">
                <a:solidFill>
                  <a:schemeClr val="tx1"/>
                </a:solidFill>
              </a:rPr>
              <a:t>X. </a:t>
            </a:r>
            <a:r>
              <a:rPr lang="fr-FR" sz="4000" dirty="0">
                <a:latin typeface="Arial" panose="020B0604020202020204" pitchFamily="34" charset="0"/>
                <a:cs typeface="Arial" panose="020B0604020202020204" pitchFamily="34" charset="0"/>
              </a:rPr>
              <a:t>Risques et difficultés associés (suite)</a:t>
            </a:r>
            <a:endParaRPr lang="fr-FR" sz="4000" dirty="0">
              <a:solidFill>
                <a:schemeClr val="tx1"/>
              </a:solidFill>
            </a:endParaRPr>
          </a:p>
        </p:txBody>
      </p:sp>
      <p:sp>
        <p:nvSpPr>
          <p:cNvPr id="3" name="Espace réservé du contenu 2"/>
          <p:cNvSpPr>
            <a:spLocks noGrp="1"/>
          </p:cNvSpPr>
          <p:nvPr>
            <p:ph idx="1"/>
          </p:nvPr>
        </p:nvSpPr>
        <p:spPr>
          <a:xfrm>
            <a:off x="622570" y="1322962"/>
            <a:ext cx="11060349" cy="4925437"/>
          </a:xfrm>
        </p:spPr>
        <p:txBody>
          <a:bodyPr/>
          <a:lstStyle/>
          <a:p>
            <a:pPr algn="just">
              <a:buFont typeface="Wingdings" panose="05000000000000000000" pitchFamily="2" charset="2"/>
              <a:buChar char="Ø"/>
            </a:pPr>
            <a:r>
              <a:rPr lang="fr-FR" dirty="0"/>
              <a:t>L’application par les cadres des procédures nationales, sur des financements extérieurs (outil BAS); </a:t>
            </a:r>
          </a:p>
          <a:p>
            <a:pPr algn="just">
              <a:buFont typeface="Wingdings" panose="05000000000000000000" pitchFamily="2" charset="2"/>
              <a:buChar char="Ø"/>
            </a:pPr>
            <a:r>
              <a:rPr lang="fr-FR" dirty="0"/>
              <a:t>Faible confiance de certains bailleurs quant à l’application </a:t>
            </a:r>
            <a:r>
              <a:rPr lang="fr-FR" b="1" dirty="0"/>
              <a:t>efficiente</a:t>
            </a:r>
            <a:r>
              <a:rPr lang="fr-FR" dirty="0"/>
              <a:t> des procédures nationales </a:t>
            </a:r>
            <a:r>
              <a:rPr lang="fr-FR" b="1" dirty="0"/>
              <a:t>(au regard des risques fiduciaires à la première expérience)</a:t>
            </a:r>
            <a:r>
              <a:rPr lang="fr-FR" dirty="0"/>
              <a:t> ; </a:t>
            </a:r>
          </a:p>
          <a:p>
            <a:pPr algn="just">
              <a:buFont typeface="Wingdings" panose="05000000000000000000" pitchFamily="2" charset="2"/>
              <a:buChar char="Ø"/>
            </a:pPr>
            <a:r>
              <a:rPr lang="fr-FR" dirty="0"/>
              <a:t>Le FCE/BAS met les services nationaux face à leur propres réalités (sous-effectif, sous-équipements, redevabilité, pilotage par les résultats, déclinaison d’une visions politique et stratégique, formation des cadres, etc.); </a:t>
            </a:r>
          </a:p>
          <a:p>
            <a:pPr algn="just">
              <a:buFont typeface="Wingdings" panose="05000000000000000000" pitchFamily="2" charset="2"/>
              <a:buChar char="Ø"/>
            </a:pPr>
            <a:r>
              <a:rPr lang="fr-FR" dirty="0"/>
              <a:t>Déphasage entre ambition des ministères lors de la planification et la capacité de mise en œuvre; </a:t>
            </a:r>
          </a:p>
          <a:p>
            <a:pPr algn="just">
              <a:buFont typeface="Wingdings" panose="05000000000000000000" pitchFamily="2" charset="2"/>
              <a:buChar char="Ø"/>
            </a:pPr>
            <a:r>
              <a:rPr lang="fr-FR" dirty="0"/>
              <a:t>Tendance à utiliser l’assistance technique à mauvais escient « faire à la place ». </a:t>
            </a:r>
          </a:p>
          <a:p>
            <a:pPr algn="just"/>
            <a:endParaRPr lang="fr-FR" dirty="0"/>
          </a:p>
        </p:txBody>
      </p:sp>
    </p:spTree>
    <p:extLst>
      <p:ext uri="{BB962C8B-B14F-4D97-AF65-F5344CB8AC3E}">
        <p14:creationId xmlns:p14="http://schemas.microsoft.com/office/powerpoint/2010/main" val="252192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332" y="345714"/>
            <a:ext cx="10423967" cy="957793"/>
          </a:xfrm>
        </p:spPr>
        <p:txBody>
          <a:bodyPr/>
          <a:lstStyle/>
          <a:p>
            <a:r>
              <a:rPr lang="fr-FR" sz="3600" dirty="0">
                <a:solidFill>
                  <a:schemeClr val="tx1"/>
                </a:solidFill>
              </a:rPr>
              <a:t>XI. Niveau d’exécution à septembre 2023</a:t>
            </a:r>
          </a:p>
        </p:txBody>
      </p:sp>
      <p:graphicFrame>
        <p:nvGraphicFramePr>
          <p:cNvPr id="4" name="Tableau 3"/>
          <p:cNvGraphicFramePr>
            <a:graphicFrameLocks noGrp="1"/>
          </p:cNvGraphicFramePr>
          <p:nvPr>
            <p:extLst>
              <p:ext uri="{D42A27DB-BD31-4B8C-83A1-F6EECF244321}">
                <p14:modId xmlns:p14="http://schemas.microsoft.com/office/powerpoint/2010/main" val="390832011"/>
              </p:ext>
            </p:extLst>
          </p:nvPr>
        </p:nvGraphicFramePr>
        <p:xfrm>
          <a:off x="188910" y="1498445"/>
          <a:ext cx="5302798" cy="1988559"/>
        </p:xfrm>
        <a:graphic>
          <a:graphicData uri="http://schemas.openxmlformats.org/drawingml/2006/table">
            <a:tbl>
              <a:tblPr/>
              <a:tblGrid>
                <a:gridCol w="1417084">
                  <a:extLst>
                    <a:ext uri="{9D8B030D-6E8A-4147-A177-3AD203B41FA5}">
                      <a16:colId xmlns:a16="http://schemas.microsoft.com/office/drawing/2014/main" val="1926209852"/>
                    </a:ext>
                  </a:extLst>
                </a:gridCol>
                <a:gridCol w="960831">
                  <a:extLst>
                    <a:ext uri="{9D8B030D-6E8A-4147-A177-3AD203B41FA5}">
                      <a16:colId xmlns:a16="http://schemas.microsoft.com/office/drawing/2014/main" val="3771031403"/>
                    </a:ext>
                  </a:extLst>
                </a:gridCol>
                <a:gridCol w="720624">
                  <a:extLst>
                    <a:ext uri="{9D8B030D-6E8A-4147-A177-3AD203B41FA5}">
                      <a16:colId xmlns:a16="http://schemas.microsoft.com/office/drawing/2014/main" val="1392356751"/>
                    </a:ext>
                  </a:extLst>
                </a:gridCol>
                <a:gridCol w="1089997">
                  <a:extLst>
                    <a:ext uri="{9D8B030D-6E8A-4147-A177-3AD203B41FA5}">
                      <a16:colId xmlns:a16="http://schemas.microsoft.com/office/drawing/2014/main" val="3755214175"/>
                    </a:ext>
                  </a:extLst>
                </a:gridCol>
                <a:gridCol w="1114262">
                  <a:extLst>
                    <a:ext uri="{9D8B030D-6E8A-4147-A177-3AD203B41FA5}">
                      <a16:colId xmlns:a16="http://schemas.microsoft.com/office/drawing/2014/main" val="4055324544"/>
                    </a:ext>
                  </a:extLst>
                </a:gridCol>
              </a:tblGrid>
              <a:tr h="662853">
                <a:tc>
                  <a:txBody>
                    <a:bodyPr/>
                    <a:lstStyle/>
                    <a:p>
                      <a:pPr algn="l" fontAlgn="ctr"/>
                      <a:r>
                        <a:rPr lang="fr-FR" sz="1800" b="1" i="0" u="none" strike="noStrike">
                          <a:solidFill>
                            <a:schemeClr val="tx1"/>
                          </a:solidFill>
                          <a:effectLst/>
                          <a:latin typeface="Times New Roman" panose="02020603050405020304" pitchFamily="18" charset="0"/>
                        </a:rPr>
                        <a:t>Versement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chemeClr val="tx1"/>
                          </a:solidFill>
                          <a:effectLst/>
                          <a:latin typeface="Times New Roman" panose="02020603050405020304" pitchFamily="18" charset="0"/>
                        </a:rPr>
                        <a:t>2020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chemeClr val="tx1"/>
                          </a:solidFill>
                          <a:effectLst/>
                          <a:latin typeface="Times New Roman" panose="02020603050405020304" pitchFamily="18" charset="0"/>
                        </a:rPr>
                        <a:t>2021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chemeClr val="tx1"/>
                          </a:solidFill>
                          <a:effectLst/>
                          <a:latin typeface="Times New Roman" panose="02020603050405020304" pitchFamily="18" charset="0"/>
                        </a:rPr>
                        <a:t>2022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chemeClr val="tx1"/>
                          </a:solidFill>
                          <a:effectLst/>
                          <a:latin typeface="Times New Roman" panose="02020603050405020304" pitchFamily="18" charset="0"/>
                        </a:rPr>
                        <a:t>Total versé</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06504"/>
                  </a:ext>
                </a:extLst>
              </a:tr>
              <a:tr h="662853">
                <a:tc>
                  <a:txBody>
                    <a:bodyPr/>
                    <a:lstStyle/>
                    <a:p>
                      <a:pPr algn="l" fontAlgn="ctr"/>
                      <a:r>
                        <a:rPr lang="fr-FR" sz="1800" b="0" i="0" u="none" strike="noStrike" dirty="0">
                          <a:solidFill>
                            <a:schemeClr val="tx1"/>
                          </a:solidFill>
                          <a:effectLst/>
                          <a:latin typeface="Times New Roman" panose="02020603050405020304" pitchFamily="18" charset="0"/>
                        </a:rPr>
                        <a:t>Compte pivot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chemeClr val="tx1"/>
                          </a:solidFill>
                          <a:effectLst/>
                          <a:latin typeface="Times New Roman" panose="02020603050405020304" pitchFamily="18" charset="0"/>
                        </a:rPr>
                        <a:t>3,3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chemeClr val="tx1"/>
                          </a:solidFill>
                          <a:effectLst/>
                          <a:latin typeface="Times New Roman" panose="02020603050405020304" pitchFamily="18" charset="0"/>
                        </a:rPr>
                        <a:t>11,8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chemeClr val="tx1"/>
                          </a:solidFill>
                          <a:effectLst/>
                          <a:latin typeface="Times New Roman" panose="02020603050405020304" pitchFamily="18" charset="0"/>
                        </a:rPr>
                        <a:t>14,4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chemeClr val="tx1"/>
                          </a:solidFill>
                          <a:effectLst/>
                          <a:latin typeface="Times New Roman" panose="02020603050405020304" pitchFamily="18" charset="0"/>
                        </a:rPr>
                        <a:t>29,5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698474"/>
                  </a:ext>
                </a:extLst>
              </a:tr>
              <a:tr h="662853">
                <a:tc>
                  <a:txBody>
                    <a:bodyPr/>
                    <a:lstStyle/>
                    <a:p>
                      <a:pPr algn="l" fontAlgn="ctr"/>
                      <a:r>
                        <a:rPr lang="fr-FR" sz="1800" b="0" i="0" u="none" strike="noStrike" dirty="0">
                          <a:solidFill>
                            <a:schemeClr val="tx1"/>
                          </a:solidFill>
                          <a:effectLst/>
                          <a:latin typeface="Times New Roman" panose="02020603050405020304" pitchFamily="18" charset="0"/>
                        </a:rPr>
                        <a:t>Compte d’opération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chemeClr val="tx1"/>
                          </a:solidFill>
                          <a:effectLst/>
                          <a:latin typeface="Times New Roman" panose="02020603050405020304" pitchFamily="18" charset="0"/>
                        </a:rPr>
                        <a:t>0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chemeClr val="tx1"/>
                          </a:solidFill>
                          <a:effectLst/>
                          <a:latin typeface="Times New Roman" panose="02020603050405020304" pitchFamily="18" charset="0"/>
                        </a:rPr>
                        <a:t>3,3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chemeClr val="tx1"/>
                          </a:solidFill>
                          <a:effectLst/>
                          <a:latin typeface="Times New Roman" panose="02020603050405020304" pitchFamily="18" charset="0"/>
                        </a:rPr>
                        <a:t>11,8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chemeClr val="tx1"/>
                          </a:solidFill>
                          <a:effectLst/>
                          <a:latin typeface="Times New Roman" panose="02020603050405020304" pitchFamily="18" charset="0"/>
                        </a:rPr>
                        <a:t>15,1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515867"/>
                  </a:ext>
                </a:extLst>
              </a:tr>
            </a:tbl>
          </a:graphicData>
        </a:graphic>
      </p:graphicFrame>
      <p:graphicFrame>
        <p:nvGraphicFramePr>
          <p:cNvPr id="6" name="Graphique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29423961"/>
              </p:ext>
            </p:extLst>
          </p:nvPr>
        </p:nvGraphicFramePr>
        <p:xfrm>
          <a:off x="5632315" y="2643576"/>
          <a:ext cx="5798862" cy="3825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87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264268" y="219211"/>
            <a:ext cx="10689236" cy="1325563"/>
          </a:xfrm>
        </p:spPr>
        <p:txBody>
          <a:bodyPr/>
          <a:lstStyle/>
          <a:p>
            <a:r>
              <a:rPr lang="en-US" sz="3200" dirty="0"/>
              <a:t>XII. Perspectives et </a:t>
            </a:r>
            <a:r>
              <a:rPr lang="en-US" sz="3200" dirty="0" err="1"/>
              <a:t>Recommandations</a:t>
            </a:r>
            <a:endParaRPr lang="en-US" sz="3200" dirty="0"/>
          </a:p>
        </p:txBody>
      </p:sp>
      <p:sp>
        <p:nvSpPr>
          <p:cNvPr id="4" name="Espace réservé du contenu 3"/>
          <p:cNvSpPr>
            <a:spLocks noGrp="1"/>
          </p:cNvSpPr>
          <p:nvPr>
            <p:ph idx="1"/>
          </p:nvPr>
        </p:nvSpPr>
        <p:spPr>
          <a:xfrm>
            <a:off x="838200" y="1724027"/>
            <a:ext cx="10515600" cy="4351338"/>
          </a:xfrm>
        </p:spPr>
        <p:txBody>
          <a:bodyPr>
            <a:normAutofit/>
          </a:bodyPr>
          <a:lstStyle/>
          <a:p>
            <a:pPr marL="0" indent="0" algn="just">
              <a:buNone/>
            </a:pPr>
            <a:r>
              <a:rPr lang="fr-FR" dirty="0">
                <a:latin typeface="Arial" panose="020B0604020202020204" pitchFamily="34" charset="0"/>
                <a:cs typeface="Arial" panose="020B0604020202020204" pitchFamily="34" charset="0"/>
              </a:rPr>
              <a:t>Le FCE n’est pas un projet…</a:t>
            </a:r>
            <a:r>
              <a:rPr lang="fr-FR" b="1" dirty="0">
                <a:latin typeface="Arial" panose="020B0604020202020204" pitchFamily="34" charset="0"/>
                <a:cs typeface="Arial" panose="020B0604020202020204" pitchFamily="34" charset="0"/>
              </a:rPr>
              <a:t>mais un nouvel instrument </a:t>
            </a:r>
            <a:r>
              <a:rPr lang="fr-FR" dirty="0">
                <a:latin typeface="Arial" panose="020B0604020202020204" pitchFamily="34" charset="0"/>
                <a:cs typeface="Arial" panose="020B0604020202020204" pitchFamily="34" charset="0"/>
              </a:rPr>
              <a:t>de financement extérieur s’alignant avec la procédure nationale afin de :</a:t>
            </a:r>
          </a:p>
          <a:p>
            <a:pPr marL="0" indent="0" algn="just">
              <a:buNone/>
            </a:pP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graphicFrame>
        <p:nvGraphicFramePr>
          <p:cNvPr id="3" name="Diagramme 2">
            <a:extLst>
              <a:ext uri="{FF2B5EF4-FFF2-40B4-BE49-F238E27FC236}">
                <a16:creationId xmlns:a16="http://schemas.microsoft.com/office/drawing/2014/main" id="{D5D30FED-2AF7-0447-911F-E4B345DCE8CE}"/>
              </a:ext>
            </a:extLst>
          </p:cNvPr>
          <p:cNvGraphicFramePr/>
          <p:nvPr/>
        </p:nvGraphicFramePr>
        <p:xfrm>
          <a:off x="838199" y="3178632"/>
          <a:ext cx="10366829" cy="329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73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3736" y="141433"/>
            <a:ext cx="10966769" cy="1016159"/>
          </a:xfrm>
        </p:spPr>
        <p:txBody>
          <a:bodyPr>
            <a:normAutofit fontScale="90000"/>
          </a:bodyPr>
          <a:lstStyle/>
          <a:p>
            <a:r>
              <a:rPr lang="fr-FR" sz="3600" dirty="0"/>
              <a:t>XII. Perspectives et Recommandations (suite)</a:t>
            </a:r>
            <a:br>
              <a:rPr lang="fr-FR" sz="3600" dirty="0"/>
            </a:br>
            <a:br>
              <a:rPr lang="fr-FR" dirty="0"/>
            </a:br>
            <a:r>
              <a:rPr lang="fr-FR" sz="3100" dirty="0"/>
              <a:t>Pour aboutir à l’objectif voulu</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7133034"/>
              </p:ext>
            </p:extLst>
          </p:nvPr>
        </p:nvGraphicFramePr>
        <p:xfrm>
          <a:off x="754117" y="2074938"/>
          <a:ext cx="10515600" cy="452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59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424873" y="545964"/>
            <a:ext cx="10515600" cy="1114759"/>
          </a:xfrm>
        </p:spPr>
        <p:txBody>
          <a:bodyPr/>
          <a:lstStyle/>
          <a:p>
            <a:r>
              <a:rPr lang="fr-FR" sz="2800" dirty="0"/>
              <a:t>Avantages de l’alignement pour les bailleurs : </a:t>
            </a:r>
            <a:br>
              <a:rPr lang="fr-FR" sz="2800" dirty="0"/>
            </a:br>
            <a:r>
              <a:rPr lang="fr-FR" sz="2800" b="1" i="1" dirty="0"/>
              <a:t>durabilité, efficience accru, relation partenariale équitable </a:t>
            </a:r>
            <a:br>
              <a:rPr lang="fr-FR" sz="4400" u="sng" dirty="0"/>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00364" y="1791854"/>
            <a:ext cx="10855036" cy="4667889"/>
          </a:xfrm>
        </p:spPr>
        <p:txBody>
          <a:bodyPr>
            <a:normAutofit/>
          </a:bodyPr>
          <a:lstStyle/>
          <a:p>
            <a:pPr algn="just">
              <a:buFont typeface="Wingdings" panose="05000000000000000000" pitchFamily="2" charset="2"/>
              <a:buChar char="Ø"/>
            </a:pPr>
            <a:r>
              <a:rPr lang="fr-FR" sz="2300" dirty="0"/>
              <a:t>Développement pérenne des capacités de l’administration à appliquer les procédures nationales et place au siège de conducteur (mise en œuvre des stratégies et priorités nationales);  </a:t>
            </a:r>
          </a:p>
          <a:p>
            <a:pPr algn="just">
              <a:buFont typeface="Wingdings" panose="05000000000000000000" pitchFamily="2" charset="2"/>
              <a:buChar char="Ø"/>
            </a:pPr>
            <a:r>
              <a:rPr lang="fr-FR" sz="2300" dirty="0"/>
              <a:t>Réduction des coûts des transactions mutualisation des ressources et meilleure coordination des appuis des partenaires au sein d’un seul outil;</a:t>
            </a:r>
            <a:endParaRPr lang="en-US" sz="2300" dirty="0"/>
          </a:p>
          <a:p>
            <a:pPr algn="just">
              <a:buFont typeface="Wingdings" panose="05000000000000000000" pitchFamily="2" charset="2"/>
              <a:buChar char="Ø"/>
            </a:pPr>
            <a:r>
              <a:rPr lang="fr-FR" sz="2300" dirty="0"/>
              <a:t>Visibilité pluriannuelle, disponibilité des ressources externes et leur intégration dans les systèmes de gestion nationaux (un taux de décaissement moyen de 14 M € des dernières années); </a:t>
            </a:r>
          </a:p>
          <a:p>
            <a:pPr algn="just">
              <a:buFont typeface="Wingdings" panose="05000000000000000000" pitchFamily="2" charset="2"/>
              <a:buChar char="Ø"/>
            </a:pPr>
            <a:r>
              <a:rPr lang="fr-FR" sz="2300" dirty="0"/>
              <a:t>Gestion proactive des risques permettant un renforcement de la dépense transparente.  </a:t>
            </a:r>
          </a:p>
        </p:txBody>
      </p:sp>
    </p:spTree>
    <p:extLst>
      <p:ext uri="{BB962C8B-B14F-4D97-AF65-F5344CB8AC3E}">
        <p14:creationId xmlns:p14="http://schemas.microsoft.com/office/powerpoint/2010/main" val="5107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285892" y="180343"/>
            <a:ext cx="10215853" cy="1212272"/>
          </a:xfrm>
        </p:spPr>
        <p:txBody>
          <a:bodyPr/>
          <a:lstStyle/>
          <a:p>
            <a:pPr marL="514350" indent="-514350">
              <a:buFont typeface="+mj-lt"/>
              <a:buAutoNum type="romanUcPeriod"/>
            </a:pPr>
            <a:r>
              <a:rPr lang="fr-FR" sz="2400" b="1" dirty="0">
                <a:cs typeface="Arial" panose="020B0604020202020204" pitchFamily="34" charset="0"/>
              </a:rPr>
              <a:t>Le FCE, un instrument de mise en œuvre des résolutions de la Déclaration de Paris sur l’efficacité de l’aide au développement (2005) et du Programme d’actions d’Accra (2008)</a:t>
            </a:r>
            <a:br>
              <a:rPr lang="fr-FR" sz="2400" dirty="0"/>
            </a:br>
            <a:endParaRPr lang="en-US" sz="2400" dirty="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46111" y="1789681"/>
            <a:ext cx="10881780" cy="4611119"/>
          </a:xfrm>
        </p:spPr>
        <p:txBody>
          <a:bodyPr>
            <a:normAutofit/>
          </a:bodyPr>
          <a:lstStyle/>
          <a:p>
            <a:pPr marL="0" indent="0" algn="just">
              <a:buNone/>
            </a:pPr>
            <a:r>
              <a:rPr lang="fr-FR" sz="1900" dirty="0"/>
              <a:t>De nouvelles orientations de la politique d’aide au développement qui s’appuient sur les grands principes suivants :</a:t>
            </a:r>
          </a:p>
          <a:p>
            <a:pPr algn="just">
              <a:buFont typeface="Wingdings" panose="05000000000000000000" pitchFamily="2" charset="2"/>
              <a:buChar char="Ø"/>
            </a:pPr>
            <a:r>
              <a:rPr lang="fr-FR" sz="1900" b="1" i="1" dirty="0"/>
              <a:t>Appropriation : </a:t>
            </a:r>
            <a:r>
              <a:rPr lang="fr-FR" sz="1900" dirty="0"/>
              <a:t>« les pays partenaires exercent une réelle maitrise sur leurs politiques et stratégies de développement … » ;</a:t>
            </a:r>
          </a:p>
          <a:p>
            <a:pPr algn="just">
              <a:buFont typeface="Wingdings" panose="05000000000000000000" pitchFamily="2" charset="2"/>
              <a:buChar char="Ø"/>
            </a:pPr>
            <a:r>
              <a:rPr lang="fr-FR" sz="1900" b="1" i="1" dirty="0"/>
              <a:t>Harmonisation : </a:t>
            </a:r>
            <a:r>
              <a:rPr lang="fr-FR" sz="1900" dirty="0"/>
              <a:t>« les actions des donneurs sont mieux harmonisées et plus transparentes, et permettent une plus grande efficacité collective » ;</a:t>
            </a:r>
          </a:p>
          <a:p>
            <a:pPr algn="just">
              <a:buFont typeface="Wingdings" panose="05000000000000000000" pitchFamily="2" charset="2"/>
              <a:buChar char="Ø"/>
            </a:pPr>
            <a:r>
              <a:rPr lang="fr-FR" sz="1900" b="1" i="1" dirty="0"/>
              <a:t>Alignement : </a:t>
            </a:r>
            <a:r>
              <a:rPr lang="fr-FR" sz="1900" dirty="0"/>
              <a:t>« les donneurs font reposer l’ensemble de leur soutien sur les stratégies nationales de développement, les institutions et les procédures des partenaires » ;</a:t>
            </a:r>
          </a:p>
          <a:p>
            <a:pPr algn="just">
              <a:buFont typeface="Wingdings" panose="05000000000000000000" pitchFamily="2" charset="2"/>
              <a:buChar char="Ø"/>
            </a:pPr>
            <a:r>
              <a:rPr lang="fr-FR" sz="1900" b="1" i="1" dirty="0"/>
              <a:t>Gestion axée sur les résultats : </a:t>
            </a:r>
            <a:r>
              <a:rPr lang="fr-FR" sz="1900" dirty="0"/>
              <a:t>« gérer les ressources et améliorer le processus de décision en vue d’obtenir des résultats » ;</a:t>
            </a:r>
          </a:p>
          <a:p>
            <a:pPr algn="just">
              <a:buFont typeface="Wingdings" panose="05000000000000000000" pitchFamily="2" charset="2"/>
              <a:buChar char="Ø"/>
            </a:pPr>
            <a:r>
              <a:rPr lang="fr-FR" sz="1900" b="1" i="1" dirty="0"/>
              <a:t>Responsabilité mutuelle : </a:t>
            </a:r>
            <a:r>
              <a:rPr lang="fr-FR" sz="1900" dirty="0"/>
              <a:t>« les donneurs et les pays partenaires sont responsables des résultats obtenus en matière de développement ».</a:t>
            </a:r>
          </a:p>
          <a:p>
            <a:pPr marL="0" indent="0" algn="just">
              <a:buNone/>
            </a:pPr>
            <a:endParaRPr lang="fr-FR" sz="1900" dirty="0"/>
          </a:p>
        </p:txBody>
      </p:sp>
    </p:spTree>
    <p:extLst>
      <p:ext uri="{BB962C8B-B14F-4D97-AF65-F5344CB8AC3E}">
        <p14:creationId xmlns:p14="http://schemas.microsoft.com/office/powerpoint/2010/main" val="346087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285892" y="452718"/>
            <a:ext cx="10215853" cy="1212272"/>
          </a:xfrm>
        </p:spPr>
        <p:txBody>
          <a:bodyPr/>
          <a:lstStyle/>
          <a:p>
            <a:pPr marL="514350" indent="-514350">
              <a:buFont typeface="+mj-lt"/>
              <a:buAutoNum type="romanUcPeriod" startAt="2"/>
            </a:pPr>
            <a:r>
              <a:rPr lang="fr-FR" sz="2400" b="1" dirty="0">
                <a:cs typeface="Arial" panose="020B0604020202020204" pitchFamily="34" charset="0"/>
              </a:rPr>
              <a:t>Le FCE, un outil aligné </a:t>
            </a:r>
            <a:endParaRPr lang="en-US" sz="2400" dirty="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46111" y="1425677"/>
            <a:ext cx="10881780" cy="4905850"/>
          </a:xfrm>
        </p:spPr>
        <p:txBody>
          <a:bodyPr>
            <a:normAutofit/>
          </a:bodyPr>
          <a:lstStyle/>
          <a:p>
            <a:pPr marL="457200" indent="-457200" algn="just">
              <a:lnSpc>
                <a:spcPct val="107000"/>
              </a:lnSpc>
              <a:buFont typeface="+mj-lt"/>
              <a:buAutoNum type="arabicPeriod"/>
            </a:pPr>
            <a:r>
              <a:rPr lang="fr-FR" dirty="0"/>
              <a:t>L’article 36 de la LORF-2012 qui institue les BAS précise que ces derniers peuvent « recueillir des fonds des bailleurs internationaux alignés au cycle budgétaire national, régis par les lois et règlements  budgétaires nationaux ;</a:t>
            </a:r>
          </a:p>
          <a:p>
            <a:pPr marL="0" indent="0" algn="just">
              <a:lnSpc>
                <a:spcPct val="107000"/>
              </a:lnSpc>
              <a:buNone/>
            </a:pPr>
            <a:endParaRPr lang="fr-FR" dirty="0"/>
          </a:p>
          <a:p>
            <a:pPr marL="457200" lvl="0" indent="-457200" algn="just">
              <a:lnSpc>
                <a:spcPct val="107000"/>
              </a:lnSpc>
              <a:buFont typeface="+mj-lt"/>
              <a:buAutoNum type="arabicPeriod"/>
            </a:pPr>
            <a:r>
              <a:rPr lang="fr-FR" dirty="0"/>
              <a:t>Ces principes sont repris par le manuel de procédures du BAS/FCE, déclinaison sectorielle du manuel de procédures générales des finances publiques ;</a:t>
            </a:r>
          </a:p>
          <a:p>
            <a:pPr marL="0" lvl="0" indent="0" algn="just">
              <a:lnSpc>
                <a:spcPct val="107000"/>
              </a:lnSpc>
              <a:buNone/>
            </a:pPr>
            <a:endParaRPr lang="fr-FR" dirty="0"/>
          </a:p>
          <a:p>
            <a:pPr marL="457200" indent="-457200" algn="just">
              <a:lnSpc>
                <a:spcPct val="107000"/>
              </a:lnSpc>
              <a:buFont typeface="+mj-lt"/>
              <a:buAutoNum type="arabicPeriod"/>
            </a:pPr>
            <a:r>
              <a:rPr lang="fr-FR" dirty="0"/>
              <a:t>Le BAS/FCE couvre tous les sous-secteurs (du préscolaire, primaire, secondaire, EFTP, supérieur) ; </a:t>
            </a:r>
          </a:p>
          <a:p>
            <a:pPr marL="457200" indent="-457200" algn="just">
              <a:lnSpc>
                <a:spcPct val="107000"/>
              </a:lnSpc>
              <a:buFont typeface="+mj-lt"/>
              <a:buAutoNum type="arabicPeriod"/>
            </a:pPr>
            <a:endParaRPr lang="fr-FR" dirty="0"/>
          </a:p>
          <a:p>
            <a:pPr marL="457200" indent="-457200" algn="just">
              <a:lnSpc>
                <a:spcPct val="107000"/>
              </a:lnSpc>
              <a:buFont typeface="+mj-lt"/>
              <a:buAutoNum type="arabicPeriod" startAt="4"/>
            </a:pPr>
            <a:r>
              <a:rPr lang="fr-FR" dirty="0"/>
              <a:t>A partir de 2024, il bénéficiera aussi aux ministères financiers. </a:t>
            </a:r>
          </a:p>
          <a:p>
            <a:pPr marL="457200" lvl="0" indent="-457200" algn="just">
              <a:lnSpc>
                <a:spcPct val="107000"/>
              </a:lnSpc>
              <a:buFont typeface="+mj-lt"/>
              <a:buAutoNum type="arabicPeriod" startAt="4"/>
            </a:pPr>
            <a:endParaRPr lang="fr-FR" dirty="0"/>
          </a:p>
          <a:p>
            <a:pPr marL="0" indent="0" algn="just">
              <a:buNone/>
            </a:pPr>
            <a:endParaRPr lang="fr-FR" dirty="0"/>
          </a:p>
        </p:txBody>
      </p:sp>
    </p:spTree>
    <p:extLst>
      <p:ext uri="{BB962C8B-B14F-4D97-AF65-F5344CB8AC3E}">
        <p14:creationId xmlns:p14="http://schemas.microsoft.com/office/powerpoint/2010/main" val="238781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593053" y="156278"/>
            <a:ext cx="9237779" cy="1217976"/>
          </a:xfrm>
        </p:spPr>
        <p:txBody>
          <a:bodyPr/>
          <a:lstStyle/>
          <a:p>
            <a:pPr marL="514350" indent="-514350">
              <a:buFont typeface="+mj-lt"/>
              <a:buAutoNum type="romanUcPeriod" startAt="3"/>
            </a:pPr>
            <a:r>
              <a:rPr lang="fr-FR" sz="2400" b="1" dirty="0">
                <a:ea typeface="Calibri" panose="020F0502020204030204" pitchFamily="34" charset="0"/>
                <a:cs typeface="Times New Roman" panose="02020603050405020304" pitchFamily="18" charset="0"/>
              </a:rPr>
              <a:t>Le FCE, un outil de gestion efficace et efficiente de la dépense publique (éducative)</a:t>
            </a:r>
            <a:endParaRPr lang="en-US" sz="2400" i="1" dirty="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41549" y="1731818"/>
            <a:ext cx="10542270" cy="4752109"/>
          </a:xfrm>
        </p:spPr>
        <p:txBody>
          <a:bodyPr>
            <a:normAutofit fontScale="85000" lnSpcReduction="20000"/>
          </a:bodyPr>
          <a:lstStyle/>
          <a:p>
            <a:pPr marL="457200" indent="-457200" algn="just">
              <a:buFont typeface="+mj-lt"/>
              <a:buAutoNum type="arabicPeriod"/>
            </a:pPr>
            <a:r>
              <a:rPr lang="fr-FR" sz="1900" dirty="0"/>
              <a:t>Des mécanismes de gestion permettant la célérité des décaissements</a:t>
            </a:r>
          </a:p>
          <a:p>
            <a:pPr marL="857250" lvl="1" indent="-457200" algn="just">
              <a:buFont typeface="Wingdings" panose="05000000000000000000" pitchFamily="2" charset="2"/>
              <a:buChar char="Ø"/>
            </a:pPr>
            <a:r>
              <a:rPr lang="fr-FR" sz="1700" dirty="0"/>
              <a:t>Les ressources du BAS sont domiciliées dans « un compte pivot FCE Principal (EUR) et un sous compte Pivot (GNF)» ouvert à la BCRG, à partir desquels sont approvisionnés les deux (2) comptes du Trésor intitulés </a:t>
            </a:r>
            <a:r>
              <a:rPr lang="fr-FR" sz="1700" b="1" dirty="0"/>
              <a:t>« compte principal BAS/FCE-ACCT et Compte principal BAS/FCE-PGT »</a:t>
            </a:r>
            <a:r>
              <a:rPr lang="fr-FR" sz="1700" dirty="0"/>
              <a:t> qui à leurs tour alimentent les sous-comptes dédiés au financement des activités ;</a:t>
            </a:r>
          </a:p>
          <a:p>
            <a:pPr marL="857250" lvl="1" indent="-457200" algn="just">
              <a:buFont typeface="Wingdings" panose="05000000000000000000" pitchFamily="2" charset="2"/>
              <a:buChar char="Ø"/>
            </a:pPr>
            <a:r>
              <a:rPr lang="fr-FR" sz="1900" dirty="0"/>
              <a:t>Les comptes et sous-comptes du Trésor ne peuvent en aucun cas recevoir d’autres fonds nationaux ou extérieurs en provenance de partenaires qui ne </a:t>
            </a:r>
            <a:r>
              <a:rPr lang="fr-FR" sz="1900" b="1" i="1" dirty="0"/>
              <a:t>contribuent pas dans le FCE</a:t>
            </a:r>
            <a:r>
              <a:rPr lang="fr-FR" sz="1900" dirty="0"/>
              <a:t> ;</a:t>
            </a:r>
          </a:p>
          <a:p>
            <a:pPr marL="857250" lvl="1" indent="-457200" algn="just">
              <a:buFont typeface="Wingdings" panose="05000000000000000000" pitchFamily="2" charset="2"/>
              <a:buChar char="Ø"/>
            </a:pPr>
            <a:r>
              <a:rPr lang="fr-FR" sz="1900" dirty="0"/>
              <a:t>Ces comptes ne peuvent financer que les dépenses inscrites dans le plan annuel budgétisé. </a:t>
            </a:r>
          </a:p>
          <a:p>
            <a:pPr marL="857250" lvl="1" indent="-457200" algn="just">
              <a:buFont typeface="Wingdings" panose="05000000000000000000" pitchFamily="2" charset="2"/>
              <a:buChar char="Ø"/>
            </a:pPr>
            <a:r>
              <a:rPr lang="fr-FR" sz="1900" dirty="0"/>
              <a:t>Ces comptes ne peuvent nullement être nivelés pour alimenter les comptes de l’Etat </a:t>
            </a:r>
            <a:r>
              <a:rPr lang="fr-FR" sz="1900" b="1" dirty="0"/>
              <a:t>(</a:t>
            </a:r>
            <a:r>
              <a:rPr lang="fr-FR" sz="2000" b="1" dirty="0"/>
              <a:t>les fonds ne sont pas intégrées ni fongibles au budget général)</a:t>
            </a:r>
            <a:r>
              <a:rPr lang="fr-FR" sz="2000" dirty="0"/>
              <a:t> </a:t>
            </a:r>
            <a:r>
              <a:rPr lang="fr-FR" sz="1900" dirty="0"/>
              <a:t>;</a:t>
            </a:r>
          </a:p>
          <a:p>
            <a:pPr algn="just">
              <a:buFont typeface="+mj-lt"/>
              <a:buAutoNum type="arabicPeriod"/>
            </a:pPr>
            <a:r>
              <a:rPr lang="fr-FR" sz="1900" dirty="0"/>
              <a:t>Les dépenses du BAS FCE ne sont pas soumises à la procédure de régulation budgétaire ;</a:t>
            </a:r>
          </a:p>
          <a:p>
            <a:pPr algn="just">
              <a:buFont typeface="+mj-lt"/>
              <a:buAutoNum type="arabicPeriod"/>
            </a:pPr>
            <a:r>
              <a:rPr lang="fr-FR" sz="1900" dirty="0"/>
              <a:t>Chaque ministre est l’ordonnateur principal du BAS/FCE qui finance son ministère. Au niveau des régions, les ordonnateurs secondaires sont les services déconcentrés par Ministère (Inspections Régionales, Directions Préfectorales);</a:t>
            </a:r>
          </a:p>
          <a:p>
            <a:pPr algn="just">
              <a:buFont typeface="+mj-lt"/>
              <a:buAutoNum type="arabicPeriod"/>
            </a:pPr>
            <a:r>
              <a:rPr lang="fr-FR" sz="1900" b="1" dirty="0"/>
              <a:t>Les collectivités locales bénéficient de financements au titre des compétences qui leur sont transférées et accompagnées par l’Agence nationale de financement des collectivités (ANAFIC);</a:t>
            </a:r>
          </a:p>
          <a:p>
            <a:pPr algn="just">
              <a:buFont typeface="+mj-lt"/>
              <a:buAutoNum type="arabicPeriod"/>
            </a:pPr>
            <a:r>
              <a:rPr lang="fr-FR" sz="1900" dirty="0"/>
              <a:t>Des règles de passation des marchés publics du Code guinéen des marchés publics.	</a:t>
            </a:r>
          </a:p>
          <a:p>
            <a:pPr marL="0" indent="0" algn="just">
              <a:buNone/>
            </a:pPr>
            <a:endParaRPr lang="fr-FR" sz="1900" dirty="0"/>
          </a:p>
        </p:txBody>
      </p:sp>
    </p:spTree>
    <p:extLst>
      <p:ext uri="{BB962C8B-B14F-4D97-AF65-F5344CB8AC3E}">
        <p14:creationId xmlns:p14="http://schemas.microsoft.com/office/powerpoint/2010/main" val="222053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718460" y="260186"/>
            <a:ext cx="10515600" cy="995301"/>
          </a:xfrm>
        </p:spPr>
        <p:txBody>
          <a:bodyPr>
            <a:normAutofit/>
          </a:bodyPr>
          <a:lstStyle/>
          <a:p>
            <a:r>
              <a:rPr lang="fr-FR" dirty="0">
                <a:latin typeface="Arial" panose="020B0604020202020204" pitchFamily="34" charset="0"/>
                <a:cs typeface="Arial" panose="020B0604020202020204" pitchFamily="34" charset="0"/>
              </a:rPr>
              <a:t>IV. Processus d’exécution</a:t>
            </a:r>
            <a:endParaRPr lang="en-US" dirty="0">
              <a:latin typeface="Arial" panose="020B0604020202020204" pitchFamily="34" charset="0"/>
              <a:cs typeface="Arial" panose="020B0604020202020204" pitchFamily="34" charset="0"/>
            </a:endParaRPr>
          </a:p>
        </p:txBody>
      </p:sp>
      <p:graphicFrame>
        <p:nvGraphicFramePr>
          <p:cNvPr id="7" name="Espace réservé du contenu 6">
            <a:extLst>
              <a:ext uri="{FF2B5EF4-FFF2-40B4-BE49-F238E27FC236}">
                <a16:creationId xmlns:a16="http://schemas.microsoft.com/office/drawing/2014/main" id="{FF7C2EFB-13F2-D14F-A716-09114D6FA99D}"/>
              </a:ext>
            </a:extLst>
          </p:cNvPr>
          <p:cNvGraphicFramePr>
            <a:graphicFrameLocks noGrp="1"/>
          </p:cNvGraphicFramePr>
          <p:nvPr>
            <p:ph idx="1"/>
          </p:nvPr>
        </p:nvGraphicFramePr>
        <p:xfrm>
          <a:off x="261257" y="1712683"/>
          <a:ext cx="11642271" cy="498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78B5DF73-6A4D-AD42-86BC-9868CAB29A08}"/>
              </a:ext>
            </a:extLst>
          </p:cNvPr>
          <p:cNvSpPr txBox="1"/>
          <p:nvPr/>
        </p:nvSpPr>
        <p:spPr>
          <a:xfrm>
            <a:off x="914396" y="2090060"/>
            <a:ext cx="2465614" cy="461665"/>
          </a:xfrm>
          <a:prstGeom prst="rect">
            <a:avLst/>
          </a:prstGeom>
          <a:noFill/>
          <a:ln>
            <a:solidFill>
              <a:schemeClr val="accent1">
                <a:hueOff val="0"/>
                <a:satOff val="0"/>
                <a:lumOff val="0"/>
              </a:schemeClr>
            </a:solidFill>
          </a:ln>
        </p:spPr>
        <p:txBody>
          <a:bodyPr wrap="square" rtlCol="0">
            <a:spAutoFit/>
          </a:bodyPr>
          <a:lstStyle/>
          <a:p>
            <a:r>
              <a:rPr lang="fr-MG" sz="2400" dirty="0">
                <a:latin typeface="Arial" panose="020B0604020202020204" pitchFamily="34" charset="0"/>
                <a:cs typeface="Arial" panose="020B0604020202020204" pitchFamily="34" charset="0"/>
              </a:rPr>
              <a:t>PTF/Ministères</a:t>
            </a:r>
          </a:p>
        </p:txBody>
      </p:sp>
      <p:sp>
        <p:nvSpPr>
          <p:cNvPr id="9" name="ZoneTexte 8">
            <a:extLst>
              <a:ext uri="{FF2B5EF4-FFF2-40B4-BE49-F238E27FC236}">
                <a16:creationId xmlns:a16="http://schemas.microsoft.com/office/drawing/2014/main" id="{C43063CB-D207-1B47-BBA0-3776CB2548E8}"/>
              </a:ext>
            </a:extLst>
          </p:cNvPr>
          <p:cNvSpPr txBox="1"/>
          <p:nvPr/>
        </p:nvSpPr>
        <p:spPr>
          <a:xfrm>
            <a:off x="4163788" y="1698174"/>
            <a:ext cx="4065813" cy="830997"/>
          </a:xfrm>
          <a:prstGeom prst="rect">
            <a:avLst/>
          </a:prstGeom>
          <a:noFill/>
          <a:ln>
            <a:solidFill>
              <a:schemeClr val="accent1">
                <a:hueOff val="0"/>
                <a:satOff val="0"/>
                <a:lumOff val="0"/>
              </a:schemeClr>
            </a:solidFill>
          </a:ln>
        </p:spPr>
        <p:txBody>
          <a:bodyPr wrap="square" rtlCol="0">
            <a:spAutoFit/>
          </a:bodyPr>
          <a:lstStyle/>
          <a:p>
            <a:pPr algn="ctr"/>
            <a:r>
              <a:rPr lang="fr-MG" sz="2400" dirty="0">
                <a:latin typeface="Arial" panose="020B0604020202020204" pitchFamily="34" charset="0"/>
                <a:cs typeface="Arial" panose="020B0604020202020204" pitchFamily="34" charset="0"/>
              </a:rPr>
              <a:t>PRMP, CF, Ordonnateurs, Comptables</a:t>
            </a:r>
          </a:p>
        </p:txBody>
      </p:sp>
      <p:sp>
        <p:nvSpPr>
          <p:cNvPr id="10" name="ZoneTexte 9">
            <a:extLst>
              <a:ext uri="{FF2B5EF4-FFF2-40B4-BE49-F238E27FC236}">
                <a16:creationId xmlns:a16="http://schemas.microsoft.com/office/drawing/2014/main" id="{592B6BE8-7E76-EA4C-B0DB-748B54E4904F}"/>
              </a:ext>
            </a:extLst>
          </p:cNvPr>
          <p:cNvSpPr txBox="1"/>
          <p:nvPr/>
        </p:nvSpPr>
        <p:spPr>
          <a:xfrm>
            <a:off x="8634186" y="2057412"/>
            <a:ext cx="3029856" cy="461665"/>
          </a:xfrm>
          <a:prstGeom prst="rect">
            <a:avLst/>
          </a:prstGeom>
          <a:noFill/>
          <a:ln>
            <a:solidFill>
              <a:schemeClr val="accent1">
                <a:hueOff val="0"/>
                <a:satOff val="0"/>
                <a:lumOff val="0"/>
              </a:schemeClr>
            </a:solidFill>
          </a:ln>
        </p:spPr>
        <p:txBody>
          <a:bodyPr wrap="square" rtlCol="0">
            <a:spAutoFit/>
          </a:bodyPr>
          <a:lstStyle/>
          <a:p>
            <a:r>
              <a:rPr lang="fr-MG" sz="2400" dirty="0">
                <a:latin typeface="Arial" panose="020B0604020202020204" pitchFamily="34" charset="0"/>
                <a:cs typeface="Arial" panose="020B0604020202020204" pitchFamily="34" charset="0"/>
              </a:rPr>
              <a:t>Ministères, Auditeurs</a:t>
            </a:r>
          </a:p>
        </p:txBody>
      </p:sp>
    </p:spTree>
    <p:extLst>
      <p:ext uri="{BB962C8B-B14F-4D97-AF65-F5344CB8AC3E}">
        <p14:creationId xmlns:p14="http://schemas.microsoft.com/office/powerpoint/2010/main" val="350756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953" y="96854"/>
            <a:ext cx="8734955" cy="685800"/>
          </a:xfrm>
        </p:spPr>
        <p:txBody>
          <a:bodyPr/>
          <a:lstStyle/>
          <a:p>
            <a:r>
              <a:rPr lang="fr-FR" sz="4000" dirty="0"/>
              <a:t>V. Flux de trésorerie Madagascar</a:t>
            </a:r>
          </a:p>
        </p:txBody>
      </p:sp>
      <p:pic>
        <p:nvPicPr>
          <p:cNvPr id="5" name="Espace réservé du contenu 5">
            <a:extLst>
              <a:ext uri="{FF2B5EF4-FFF2-40B4-BE49-F238E27FC236}">
                <a16:creationId xmlns:a16="http://schemas.microsoft.com/office/drawing/2014/main" id="{2064CE2F-E43E-FEC5-9C84-30221C689F3A}"/>
              </a:ext>
            </a:extLst>
          </p:cNvPr>
          <p:cNvPicPr>
            <a:picLocks noChangeAspect="1"/>
          </p:cNvPicPr>
          <p:nvPr/>
        </p:nvPicPr>
        <p:blipFill>
          <a:blip r:embed="rId2"/>
          <a:stretch>
            <a:fillRect/>
          </a:stretch>
        </p:blipFill>
        <p:spPr>
          <a:xfrm>
            <a:off x="2523068" y="946452"/>
            <a:ext cx="5529552" cy="5636376"/>
          </a:xfrm>
          <a:prstGeom prst="rect">
            <a:avLst/>
          </a:prstGeom>
        </p:spPr>
      </p:pic>
    </p:spTree>
    <p:extLst>
      <p:ext uri="{BB962C8B-B14F-4D97-AF65-F5344CB8AC3E}">
        <p14:creationId xmlns:p14="http://schemas.microsoft.com/office/powerpoint/2010/main" val="80110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40947" y="118185"/>
            <a:ext cx="10228737" cy="62254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V. Flux de trésorerie Guinée (suite)</a:t>
            </a:r>
          </a:p>
        </p:txBody>
      </p:sp>
      <p:pic>
        <p:nvPicPr>
          <p:cNvPr id="59" name="Image 58"/>
          <p:cNvPicPr>
            <a:picLocks noChangeAspect="1"/>
          </p:cNvPicPr>
          <p:nvPr/>
        </p:nvPicPr>
        <p:blipFill>
          <a:blip r:embed="rId2"/>
          <a:stretch>
            <a:fillRect/>
          </a:stretch>
        </p:blipFill>
        <p:spPr>
          <a:xfrm>
            <a:off x="303567" y="1069650"/>
            <a:ext cx="11226800" cy="5650508"/>
          </a:xfrm>
          <a:prstGeom prst="rect">
            <a:avLst/>
          </a:prstGeom>
        </p:spPr>
      </p:pic>
      <p:sp>
        <p:nvSpPr>
          <p:cNvPr id="6" name="Flèche gauche 5"/>
          <p:cNvSpPr/>
          <p:nvPr/>
        </p:nvSpPr>
        <p:spPr>
          <a:xfrm>
            <a:off x="2423604" y="2564316"/>
            <a:ext cx="1056443" cy="45719"/>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7" name="Rectangle à coins arrondis 6"/>
          <p:cNvSpPr/>
          <p:nvPr/>
        </p:nvSpPr>
        <p:spPr>
          <a:xfrm>
            <a:off x="736847" y="2379216"/>
            <a:ext cx="1624613" cy="4882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100" dirty="0">
                <a:solidFill>
                  <a:srgbClr val="00B050"/>
                </a:solidFill>
              </a:rPr>
              <a:t>Fournisseurs/Bénéficiaires Extérieurs</a:t>
            </a:r>
          </a:p>
        </p:txBody>
      </p:sp>
      <p:sp>
        <p:nvSpPr>
          <p:cNvPr id="9" name="Flèche vers le bas 8"/>
          <p:cNvSpPr/>
          <p:nvPr/>
        </p:nvSpPr>
        <p:spPr>
          <a:xfrm>
            <a:off x="7439487" y="3062796"/>
            <a:ext cx="53266" cy="435006"/>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176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632298" y="214643"/>
            <a:ext cx="9558458" cy="913176"/>
          </a:xfrm>
        </p:spPr>
        <p:txBody>
          <a:bodyPr/>
          <a:lstStyle/>
          <a:p>
            <a:r>
              <a:rPr lang="fr-FR" sz="2400" b="1" dirty="0">
                <a:ea typeface="Calibri" panose="020F0502020204030204" pitchFamily="34" charset="0"/>
                <a:cs typeface="Times New Roman" panose="02020603050405020304" pitchFamily="18" charset="0"/>
              </a:rPr>
              <a:t>VI. Un impact fort sur les réformes institutionnelles et financières</a:t>
            </a:r>
            <a:endParaRPr lang="en-US" sz="2400" i="1" dirty="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17418" y="1040860"/>
            <a:ext cx="10934315" cy="5369668"/>
          </a:xfrm>
        </p:spPr>
        <p:txBody>
          <a:bodyPr>
            <a:normAutofit fontScale="92500" lnSpcReduction="10000"/>
          </a:bodyPr>
          <a:lstStyle/>
          <a:p>
            <a:pPr marL="457200" indent="-457200" algn="just">
              <a:buFont typeface="+mj-lt"/>
              <a:buAutoNum type="arabicPeriod"/>
            </a:pPr>
            <a:r>
              <a:rPr lang="fr-FR" sz="2400" dirty="0"/>
              <a:t>L’introduction de l’instrument BAS pour la gestion des financements extérieurs permet </a:t>
            </a:r>
            <a:r>
              <a:rPr lang="fr-FR" sz="2400" b="1" dirty="0"/>
              <a:t>d’éprouver et d’introduire l’approche de budget programme</a:t>
            </a:r>
            <a:r>
              <a:rPr lang="fr-FR" sz="2400" dirty="0"/>
              <a:t>, avec les ministères de l’éducation comme locomotive;  </a:t>
            </a:r>
          </a:p>
          <a:p>
            <a:pPr lvl="1" algn="just">
              <a:buFont typeface="Wingdings" panose="05000000000000000000" pitchFamily="2" charset="2"/>
              <a:buChar char="Ø"/>
            </a:pPr>
            <a:r>
              <a:rPr lang="fr-FR" dirty="0"/>
              <a:t>Une articulation avec les processus et outils de programmation (dialogue de cadrage budgétaire et élaboration des CDMT sectoriels et ministériels) et de préparation et de suivi budgétaire (préparation lois de finances initiale et rectificative, usage du logiciel de la Chaîne des Dépenses Publiques).  </a:t>
            </a:r>
          </a:p>
          <a:p>
            <a:pPr lvl="1" algn="just">
              <a:lnSpc>
                <a:spcPct val="150000"/>
              </a:lnSpc>
              <a:buFont typeface="Wingdings" panose="05000000000000000000" pitchFamily="2" charset="2"/>
              <a:buChar char="Ø"/>
            </a:pPr>
            <a:r>
              <a:rPr lang="fr-FR" b="1" dirty="0"/>
              <a:t>Forte adhésion des Ministères  </a:t>
            </a:r>
          </a:p>
          <a:p>
            <a:pPr marL="457200" indent="-457200" algn="just">
              <a:buFont typeface="+mj-lt"/>
              <a:buAutoNum type="arabicPeriod"/>
            </a:pPr>
            <a:r>
              <a:rPr lang="fr-FR" sz="2300" b="1" dirty="0"/>
              <a:t>L’outil au service des réformes de la déconcentration et de décentralisation </a:t>
            </a:r>
            <a:r>
              <a:rPr lang="fr-FR" sz="2300" dirty="0"/>
              <a:t>de l’administration publique dans son ensemble, et dans le système éducatif en particulier. Cela se traduit par :</a:t>
            </a:r>
          </a:p>
          <a:p>
            <a:pPr lvl="1" algn="just">
              <a:buFont typeface="Wingdings" panose="05000000000000000000" pitchFamily="2" charset="2"/>
              <a:buChar char="Ø"/>
            </a:pPr>
            <a:r>
              <a:rPr lang="fr-FR" dirty="0"/>
              <a:t>Délégation des fonds à l’ANAFIC pour les constructions scolaires primaires (677 en cours) ;  </a:t>
            </a:r>
          </a:p>
          <a:p>
            <a:pPr lvl="1" algn="just">
              <a:buFont typeface="Wingdings" panose="05000000000000000000" pitchFamily="2" charset="2"/>
              <a:buChar char="Ø"/>
            </a:pPr>
            <a:r>
              <a:rPr lang="fr-FR" dirty="0"/>
              <a:t>Subvention et délégation de crédits à l’ensemble des structures déconcentrées, EETFP (acquisition de matière d’œuvre), EPA et 5 </a:t>
            </a:r>
            <a:r>
              <a:rPr lang="fr-FR" b="1" dirty="0"/>
              <a:t>IES</a:t>
            </a:r>
            <a:r>
              <a:rPr lang="fr-FR" dirty="0"/>
              <a:t> ;</a:t>
            </a:r>
          </a:p>
          <a:p>
            <a:pPr lvl="1" algn="just">
              <a:buFont typeface="Wingdings" panose="05000000000000000000" pitchFamily="2" charset="2"/>
              <a:buChar char="Ø"/>
            </a:pPr>
            <a:r>
              <a:rPr lang="fr-FR" dirty="0"/>
              <a:t>Déconcentration de la chaine des dépenses et ordonnancement et appui aux programme de digitalisation des ministères. </a:t>
            </a:r>
          </a:p>
          <a:p>
            <a:pPr lvl="1" algn="just">
              <a:lnSpc>
                <a:spcPct val="150000"/>
              </a:lnSpc>
              <a:buFont typeface="Wingdings" panose="05000000000000000000" pitchFamily="2" charset="2"/>
              <a:buChar char="Ø"/>
            </a:pPr>
            <a:endParaRPr lang="fr-FR" dirty="0"/>
          </a:p>
          <a:p>
            <a:pPr marL="0" indent="0" algn="just">
              <a:buNone/>
            </a:pPr>
            <a:endParaRPr lang="fr-FR" sz="1800" dirty="0"/>
          </a:p>
        </p:txBody>
      </p:sp>
    </p:spTree>
    <p:extLst>
      <p:ext uri="{BB962C8B-B14F-4D97-AF65-F5344CB8AC3E}">
        <p14:creationId xmlns:p14="http://schemas.microsoft.com/office/powerpoint/2010/main" val="401004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661147" y="185460"/>
            <a:ext cx="9237779" cy="913176"/>
          </a:xfrm>
        </p:spPr>
        <p:txBody>
          <a:bodyPr/>
          <a:lstStyle/>
          <a:p>
            <a:r>
              <a:rPr lang="fr-FR" sz="2400" b="1" dirty="0">
                <a:solidFill>
                  <a:schemeClr val="tx1"/>
                </a:solidFill>
                <a:ea typeface="Calibri" panose="020F0502020204030204" pitchFamily="34" charset="0"/>
                <a:cs typeface="Times New Roman" panose="02020603050405020304" pitchFamily="18" charset="0"/>
              </a:rPr>
              <a:t>VII. Le FCE, un outil inclusif et de dialogue</a:t>
            </a:r>
            <a:endParaRPr lang="en-US" sz="2400" i="1"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61147" y="965494"/>
            <a:ext cx="10566401" cy="5250481"/>
          </a:xfrm>
        </p:spPr>
        <p:txBody>
          <a:bodyPr>
            <a:noAutofit/>
          </a:bodyPr>
          <a:lstStyle/>
          <a:p>
            <a:pPr marL="457200" indent="-457200" algn="just">
              <a:lnSpc>
                <a:spcPct val="150000"/>
              </a:lnSpc>
              <a:buFont typeface="+mj-lt"/>
              <a:buAutoNum type="arabicPeriod"/>
            </a:pPr>
            <a:r>
              <a:rPr lang="fr-FR" dirty="0"/>
              <a:t>Un </a:t>
            </a:r>
            <a:r>
              <a:rPr lang="fr-FR" b="1" dirty="0"/>
              <a:t>dialogue sectoriel</a:t>
            </a:r>
            <a:r>
              <a:rPr lang="fr-FR" dirty="0"/>
              <a:t>, cadre de matérialisation du partenariat grâce à : </a:t>
            </a:r>
          </a:p>
          <a:p>
            <a:pPr lvl="1" algn="just">
              <a:lnSpc>
                <a:spcPct val="150000"/>
              </a:lnSpc>
              <a:buFont typeface="Wingdings" panose="05000000000000000000" pitchFamily="2" charset="2"/>
              <a:buChar char="Ø"/>
            </a:pPr>
            <a:r>
              <a:rPr lang="fr-FR" dirty="0"/>
              <a:t>Un comité interministériel de pilotage et de coordination de l’Education est mis en place (CIPC) ;</a:t>
            </a:r>
          </a:p>
          <a:p>
            <a:pPr lvl="1" algn="just">
              <a:lnSpc>
                <a:spcPct val="150000"/>
              </a:lnSpc>
              <a:buFont typeface="Wingdings" panose="05000000000000000000" pitchFamily="2" charset="2"/>
              <a:buChar char="Ø"/>
            </a:pPr>
            <a:r>
              <a:rPr lang="fr-FR" dirty="0"/>
              <a:t>Un groupe Sectoriel Education (GSE) existe également, au sein duquel est placé le Comité FCE chargé d’assurer le suivi technique et financier du BAS/FCE. Ce Comité est présidé par le Ministre du Budget et co-présidé par le chef de file des PTF du BAS/FCE ;</a:t>
            </a:r>
          </a:p>
          <a:p>
            <a:pPr lvl="1" algn="just">
              <a:lnSpc>
                <a:spcPct val="150000"/>
              </a:lnSpc>
              <a:buFont typeface="Wingdings" panose="05000000000000000000" pitchFamily="2" charset="2"/>
              <a:buChar char="Ø"/>
            </a:pPr>
            <a:r>
              <a:rPr lang="fr-FR" dirty="0"/>
              <a:t>Des revues sectorielles sont organisées au premier semestre de chaque année en vue d’un dialogue sur les réalisations techniques et financières des ministères sectoriels.</a:t>
            </a:r>
          </a:p>
          <a:p>
            <a:pPr lvl="1" algn="just">
              <a:lnSpc>
                <a:spcPct val="150000"/>
              </a:lnSpc>
              <a:buFont typeface="Wingdings" panose="05000000000000000000" pitchFamily="2" charset="2"/>
              <a:buChar char="Ø"/>
            </a:pPr>
            <a:r>
              <a:rPr lang="fr-FR" b="1" dirty="0"/>
              <a:t>Discussions d’arbitrages budgétaires entre Sectoriels et PTF visant à prendre en compte l’évolution des priorités stratégiques de chaque Ministère</a:t>
            </a:r>
          </a:p>
          <a:p>
            <a:pPr marL="457200" indent="-457200" algn="just">
              <a:buFont typeface="+mj-lt"/>
              <a:buAutoNum type="arabicPeriod"/>
            </a:pPr>
            <a:r>
              <a:rPr lang="fr-FR" b="1" i="1" dirty="0"/>
              <a:t>L’Etat au Siège de conducteur </a:t>
            </a:r>
            <a:r>
              <a:rPr lang="fr-FR" dirty="0"/>
              <a:t>: une plus grande autonomie et pouvoir décisionnel de l’Etat dans la gestion de sa politique et des ressources externes; </a:t>
            </a:r>
          </a:p>
        </p:txBody>
      </p:sp>
    </p:spTree>
    <p:extLst>
      <p:ext uri="{BB962C8B-B14F-4D97-AF65-F5344CB8AC3E}">
        <p14:creationId xmlns:p14="http://schemas.microsoft.com/office/powerpoint/2010/main" val="1611714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8744</TotalTime>
  <Words>1730</Words>
  <Application>Microsoft Macintosh PowerPoint</Application>
  <PresentationFormat>Widescreen</PresentationFormat>
  <Paragraphs>138</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Rounded MT Bold</vt:lpstr>
      <vt:lpstr>Calibri</vt:lpstr>
      <vt:lpstr>Cambria</vt:lpstr>
      <vt:lpstr>Century Gothic</vt:lpstr>
      <vt:lpstr>Times New Roman</vt:lpstr>
      <vt:lpstr>Wingdings</vt:lpstr>
      <vt:lpstr>Wingdings 3</vt:lpstr>
      <vt:lpstr>Ion</vt:lpstr>
      <vt:lpstr>PowerPoint Presentation</vt:lpstr>
      <vt:lpstr>Le FCE, un instrument de mise en œuvre des résolutions de la Déclaration de Paris sur l’efficacité de l’aide au développement (2005) et du Programme d’actions d’Accra (2008) </vt:lpstr>
      <vt:lpstr>Le FCE, un outil aligné </vt:lpstr>
      <vt:lpstr>Le FCE, un outil de gestion efficace et efficiente de la dépense publique (éducative)</vt:lpstr>
      <vt:lpstr>IV. Processus d’exécution</vt:lpstr>
      <vt:lpstr>V. Flux de trésorerie Madagascar</vt:lpstr>
      <vt:lpstr>PowerPoint Presentation</vt:lpstr>
      <vt:lpstr>VI. Un impact fort sur les réformes institutionnelles et financières</vt:lpstr>
      <vt:lpstr>VII. Le FCE, un outil inclusif et de dialogue</vt:lpstr>
      <vt:lpstr>VIII. Le FCE, un outil inclusif et de dialogue</vt:lpstr>
      <vt:lpstr>IX. Enjeux de la réforme : allègements aux procédures nationales et suivi par les PTF</vt:lpstr>
      <vt:lpstr>X. Risques et difficultés associés</vt:lpstr>
      <vt:lpstr>X. Risques et difficultés associés (suite)</vt:lpstr>
      <vt:lpstr>XI. Niveau d’exécution à septembre 2023</vt:lpstr>
      <vt:lpstr>XII. Perspectives et Recommandations</vt:lpstr>
      <vt:lpstr>XII. Perspectives et Recommandations (suite)  Pour aboutir à l’objectif voulu</vt:lpstr>
      <vt:lpstr>Avantages de l’alignement pour les bailleurs :  durabilité, efficience accru, relation partenariale équitable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"Hassimiou Diallo" &lt;hassimiou.gn@gmail.com&gt;</dc:creator>
  <cp:lastModifiedBy>Vincent Fruchart</cp:lastModifiedBy>
  <cp:revision>66</cp:revision>
  <dcterms:created xsi:type="dcterms:W3CDTF">2023-11-05T21:43:48Z</dcterms:created>
  <dcterms:modified xsi:type="dcterms:W3CDTF">2023-11-27T13:42:24Z</dcterms:modified>
</cp:coreProperties>
</file>