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1"/>
  </p:sldMasterIdLst>
  <p:notesMasterIdLst>
    <p:notesMasterId r:id="rId9"/>
  </p:notesMasterIdLst>
  <p:sldIdLst>
    <p:sldId id="256" r:id="rId2"/>
    <p:sldId id="269" r:id="rId3"/>
    <p:sldId id="272" r:id="rId4"/>
    <p:sldId id="263" r:id="rId5"/>
    <p:sldId id="265" r:id="rId6"/>
    <p:sldId id="27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8"/>
    <p:restoredTop sz="94679"/>
  </p:normalViewPr>
  <p:slideViewPr>
    <p:cSldViewPr snapToGrid="0">
      <p:cViewPr varScale="1">
        <p:scale>
          <a:sx n="120" d="100"/>
          <a:sy n="120" d="100"/>
        </p:scale>
        <p:origin x="20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7CABAE-8938-40C9-BC89-285B2649220D}" type="datetimeFigureOut">
              <a:rPr lang="fr-FR" smtClean="0"/>
              <a:t>19/11/2023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57D62-16F9-4258-BFA4-32840322B286}" type="slidenum">
              <a:rPr lang="fr-FR" smtClean="0"/>
              <a:t>‹#›</a:t>
            </a:fld>
            <a:endParaRPr lang="fr-FR"/>
          </a:p>
        </p:txBody>
      </p:sp>
    </p:spTree>
    <p:extLst>
      <p:ext uri="{BB962C8B-B14F-4D97-AF65-F5344CB8AC3E}">
        <p14:creationId xmlns:p14="http://schemas.microsoft.com/office/powerpoint/2010/main" val="1396851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9876205-AED9-EA47-9C03-8C278AD7864E}" type="datetimeFigureOut">
              <a:rPr lang="en-US" smtClean="0"/>
              <a:t>11/19/23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1227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9876205-AED9-EA47-9C03-8C278AD7864E}" type="datetimeFigureOut">
              <a:rPr lang="en-US" smtClean="0"/>
              <a:t>11/19/23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67654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9876205-AED9-EA47-9C03-8C278AD7864E}" type="datetimeFigureOut">
              <a:rPr lang="en-US" smtClean="0"/>
              <a:t>11/19/23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37861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9876205-AED9-EA47-9C03-8C278AD7864E}" type="datetimeFigureOut">
              <a:rPr lang="en-US" smtClean="0"/>
              <a:t>11/19/23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322825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9876205-AED9-EA47-9C03-8C278AD7864E}" type="datetimeFigureOut">
              <a:rPr lang="en-US" smtClean="0"/>
              <a:t>11/19/23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78925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9876205-AED9-EA47-9C03-8C278AD7864E}" type="datetimeFigureOut">
              <a:rPr lang="en-US" smtClean="0"/>
              <a:t>11/19/23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665767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9876205-AED9-EA47-9C03-8C278AD7864E}" type="datetimeFigureOut">
              <a:rPr lang="en-US" smtClean="0"/>
              <a:t>11/19/23</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736898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9876205-AED9-EA47-9C03-8C278AD7864E}" type="datetimeFigureOut">
              <a:rPr lang="en-US" smtClean="0"/>
              <a:t>11/19/23</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161732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9876205-AED9-EA47-9C03-8C278AD7864E}" type="datetimeFigureOut">
              <a:rPr lang="en-US" smtClean="0"/>
              <a:t>11/19/23</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89869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9876205-AED9-EA47-9C03-8C278AD7864E}" type="datetimeFigureOut">
              <a:rPr lang="en-US" smtClean="0"/>
              <a:t>11/19/23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511501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9876205-AED9-EA47-9C03-8C278AD7864E}" type="datetimeFigureOut">
              <a:rPr lang="en-US" smtClean="0"/>
              <a:t>11/19/23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3485792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76205-AED9-EA47-9C03-8C278AD7864E}" type="datetimeFigureOut">
              <a:rPr lang="en-US" smtClean="0"/>
              <a:t>11/19/23</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4C3A4-1FBB-144E-B1D2-95FEBCDB02F5}" type="slidenum">
              <a:rPr lang="en-US" smtClean="0"/>
              <a:t>‹#›</a:t>
            </a:fld>
            <a:endParaRPr lang="en-US"/>
          </a:p>
        </p:txBody>
      </p:sp>
    </p:spTree>
    <p:extLst>
      <p:ext uri="{BB962C8B-B14F-4D97-AF65-F5344CB8AC3E}">
        <p14:creationId xmlns:p14="http://schemas.microsoft.com/office/powerpoint/2010/main" val="212869704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1547429139"/>
              </p:ext>
            </p:extLst>
          </p:nvPr>
        </p:nvGraphicFramePr>
        <p:xfrm>
          <a:off x="1000897" y="719665"/>
          <a:ext cx="10256108" cy="2565444"/>
        </p:xfrm>
        <a:graphic>
          <a:graphicData uri="http://schemas.openxmlformats.org/drawingml/2006/table">
            <a:tbl>
              <a:tblPr firstRow="1" bandRow="1">
                <a:tableStyleId>{5C22544A-7EE6-4342-B048-85BDC9FD1C3A}</a:tableStyleId>
              </a:tblPr>
              <a:tblGrid>
                <a:gridCol w="2088292">
                  <a:extLst>
                    <a:ext uri="{9D8B030D-6E8A-4147-A177-3AD203B41FA5}">
                      <a16:colId xmlns:a16="http://schemas.microsoft.com/office/drawing/2014/main" val="392324398"/>
                    </a:ext>
                  </a:extLst>
                </a:gridCol>
                <a:gridCol w="8167816">
                  <a:extLst>
                    <a:ext uri="{9D8B030D-6E8A-4147-A177-3AD203B41FA5}">
                      <a16:colId xmlns:a16="http://schemas.microsoft.com/office/drawing/2014/main" val="3542095450"/>
                    </a:ext>
                  </a:extLst>
                </a:gridCol>
              </a:tblGrid>
              <a:tr h="1739330">
                <a:tc rowSpan="2">
                  <a:txBody>
                    <a:bodyPr/>
                    <a:lstStyle/>
                    <a:p>
                      <a:endParaRPr lang="en-US" dirty="0"/>
                    </a:p>
                  </a:txBody>
                  <a:tcPr>
                    <a:noFill/>
                  </a:tcPr>
                </a:tc>
                <a:tc>
                  <a:txBody>
                    <a:bodyPr/>
                    <a:lstStyle/>
                    <a:p>
                      <a:pPr algn="ctr"/>
                      <a:r>
                        <a:rPr lang="fr-FR" sz="4800" b="1" i="1" u="sng"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COMMISSION 1 </a:t>
                      </a:r>
                      <a:endParaRPr lang="fr-FR" sz="1800" b="1" kern="1200" dirty="0">
                        <a:solidFill>
                          <a:schemeClr val="accent1">
                            <a:lumMod val="75000"/>
                          </a:schemeClr>
                        </a:solidFill>
                        <a:effectLst/>
                        <a:latin typeface="Arial" panose="020B0604020202020204" pitchFamily="34" charset="0"/>
                        <a:ea typeface="+mn-ea"/>
                        <a:cs typeface="Arial" panose="020B0604020202020204" pitchFamily="34" charset="0"/>
                      </a:endParaRPr>
                    </a:p>
                    <a:p>
                      <a:pPr algn="ctr"/>
                      <a:r>
                        <a:rPr lang="fr-FR" sz="2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Statistiques, prospectives et planification</a:t>
                      </a:r>
                      <a:r>
                        <a:rPr lang="en-US" sz="2800" dirty="0">
                          <a:solidFill>
                            <a:schemeClr val="accent1">
                              <a:lumMod val="75000"/>
                            </a:schemeClr>
                          </a:solidFill>
                          <a:effectLst/>
                          <a:latin typeface="Arial Rounded MT Bold" panose="020F0704030504030204" pitchFamily="34" charset="77"/>
                          <a:cs typeface="Arial" panose="020B0604020202020204" pitchFamily="34" charset="0"/>
                        </a:rPr>
                        <a:t> </a:t>
                      </a:r>
                    </a:p>
                    <a:p>
                      <a:pPr algn="ctr"/>
                      <a:endParaRPr lang="en-US" sz="3200" dirty="0">
                        <a:solidFill>
                          <a:schemeClr val="tx1"/>
                        </a:solidFill>
                      </a:endParaRPr>
                    </a:p>
                  </a:txBody>
                  <a:tcPr>
                    <a:noFill/>
                  </a:tcPr>
                </a:tc>
                <a:extLst>
                  <a:ext uri="{0D108BD9-81ED-4DB2-BD59-A6C34878D82A}">
                    <a16:rowId xmlns:a16="http://schemas.microsoft.com/office/drawing/2014/main" val="2137600984"/>
                  </a:ext>
                </a:extLst>
              </a:tr>
              <a:tr h="826114">
                <a:tc vMerge="1">
                  <a:txBody>
                    <a:bodyPr/>
                    <a:lstStyle/>
                    <a:p>
                      <a:endParaRPr lang="en-US" dirty="0"/>
                    </a:p>
                  </a:txBody>
                  <a:tcPr/>
                </a:tc>
                <a:tc>
                  <a:txBody>
                    <a:bodyPr/>
                    <a:lstStyle/>
                    <a:p>
                      <a:pPr algn="ctr"/>
                      <a:r>
                        <a:rPr lang="fr-FR" sz="2000" b="1" kern="1200" dirty="0">
                          <a:solidFill>
                            <a:schemeClr val="dk1"/>
                          </a:solidFill>
                          <a:effectLst/>
                          <a:latin typeface="Arial" panose="020B0604020202020204" pitchFamily="34" charset="0"/>
                          <a:ea typeface="+mn-ea"/>
                          <a:cs typeface="Arial" panose="020B0604020202020204" pitchFamily="34" charset="0"/>
                        </a:rPr>
                        <a:t>Exhaustivité, disponibilité et fiabilité des données statistiques</a:t>
                      </a:r>
                      <a:r>
                        <a:rPr lang="en-US" sz="2000" b="1" dirty="0">
                          <a:effectLst/>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2"/>
          <a:stretch>
            <a:fillRect/>
          </a:stretch>
        </p:blipFill>
        <p:spPr>
          <a:xfrm>
            <a:off x="934995" y="902043"/>
            <a:ext cx="2290119" cy="2655416"/>
          </a:xfrm>
          <a:prstGeom prst="rect">
            <a:avLst/>
          </a:prstGeom>
        </p:spPr>
      </p:pic>
      <p:sp>
        <p:nvSpPr>
          <p:cNvPr id="11" name="TextBox 10">
            <a:extLst>
              <a:ext uri="{FF2B5EF4-FFF2-40B4-BE49-F238E27FC236}">
                <a16:creationId xmlns:a16="http://schemas.microsoft.com/office/drawing/2014/main" id="{F1B4BA98-2DA1-7626-4CBD-832F14EEEF9B}"/>
              </a:ext>
            </a:extLst>
          </p:cNvPr>
          <p:cNvSpPr txBox="1"/>
          <p:nvPr/>
        </p:nvSpPr>
        <p:spPr>
          <a:xfrm>
            <a:off x="463357" y="3653711"/>
            <a:ext cx="10322010" cy="1908215"/>
          </a:xfrm>
          <a:prstGeom prst="rect">
            <a:avLst/>
          </a:prstGeom>
          <a:noFill/>
        </p:spPr>
        <p:txBody>
          <a:bodyPr wrap="square" rtlCol="0">
            <a:spAutoFit/>
          </a:bodyPr>
          <a:lstStyle/>
          <a:p>
            <a:pPr algn="ctr"/>
            <a:endParaRPr lang="fr-FR" sz="1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r>
              <a:rPr lang="fr-FR" sz="4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t>
            </a: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artage d’expérience et bonnes pratiques </a:t>
            </a:r>
          </a:p>
          <a:p>
            <a:pPr algn="ctr"/>
            <a:r>
              <a:rPr lang="fr-FR" sz="3200" b="1" kern="100" dirty="0">
                <a:solidFill>
                  <a:srgbClr val="000000"/>
                </a:solidFill>
                <a:latin typeface="Arial" panose="020B0604020202020204" pitchFamily="34" charset="0"/>
                <a:ea typeface="Calibri" panose="020F0502020204030204" pitchFamily="34" charset="0"/>
                <a:cs typeface="Arial" panose="020B0604020202020204" pitchFamily="34" charset="0"/>
              </a:rPr>
              <a:t>s</a:t>
            </a: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ur la Norme spéciale de diffusion des données</a:t>
            </a:r>
            <a:b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Sénégal –</a:t>
            </a:r>
            <a:endParaRPr lang="en-US" sz="32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8ED2684-B167-F0CF-3A74-000201DD2C02}"/>
              </a:ext>
            </a:extLst>
          </p:cNvPr>
          <p:cNvSpPr txBox="1"/>
          <p:nvPr/>
        </p:nvSpPr>
        <p:spPr>
          <a:xfrm>
            <a:off x="934995" y="5955957"/>
            <a:ext cx="10322010" cy="400110"/>
          </a:xfrm>
          <a:prstGeom prst="rect">
            <a:avLst/>
          </a:prstGeom>
          <a:noFill/>
        </p:spPr>
        <p:txBody>
          <a:bodyPr wrap="square" rtlCol="0">
            <a:spAutoFit/>
          </a:bodyPr>
          <a:lstStyle/>
          <a:p>
            <a:pPr algn="ctr"/>
            <a:r>
              <a:rPr lang="fr-FR" sz="20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Oumar DIA, économiste à l’Agence nationale de la Statistique et de la Démographie </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26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lstStyle/>
          <a:p>
            <a:r>
              <a:rPr lang="fr-FR" b="1" dirty="0">
                <a:ln w="12700">
                  <a:solidFill>
                    <a:schemeClr val="accent2">
                      <a:shade val="90000"/>
                      <a:satMod val="150000"/>
                    </a:schemeClr>
                  </a:solidFill>
                </a:ln>
                <a:effectLst>
                  <a:outerShdw blurRad="38100" dist="38100" dir="5400000" algn="tl" rotWithShape="0">
                    <a:srgbClr val="000000">
                      <a:alpha val="25000"/>
                    </a:srgbClr>
                  </a:outerShdw>
                </a:effectLst>
                <a:latin typeface="Arial" panose="020B0604020202020204" pitchFamily="34" charset="0"/>
                <a:cs typeface="Arial" panose="020B0604020202020204" pitchFamily="34" charset="0"/>
              </a:rPr>
              <a:t>SOMMAIRE</a:t>
            </a:r>
            <a:endParaRPr lang="fr-FR" b="1" dirty="0">
              <a:solidFill>
                <a:srgbClr val="005B9E"/>
              </a:solidFill>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p:txBody>
          <a:bodyPr>
            <a:normAutofit fontScale="92500" lnSpcReduction="10000"/>
          </a:bodyPr>
          <a:lstStyle/>
          <a:p>
            <a:pPr marL="0" lvl="0" indent="0">
              <a:lnSpc>
                <a:spcPct val="200000"/>
              </a:lnSpc>
              <a:buNone/>
            </a:pPr>
            <a:r>
              <a:rPr lang="fr-FR" sz="3600" b="1" dirty="0"/>
              <a:t>1. Conception et contenu de la NSDD</a:t>
            </a:r>
          </a:p>
          <a:p>
            <a:pPr marL="0" indent="0">
              <a:lnSpc>
                <a:spcPct val="200000"/>
              </a:lnSpc>
              <a:buNone/>
            </a:pPr>
            <a:r>
              <a:rPr lang="fr-FR" sz="3600" b="1" dirty="0"/>
              <a:t>2. Mise en place de la NSDD</a:t>
            </a:r>
          </a:p>
          <a:p>
            <a:pPr marL="0" lvl="0" indent="0">
              <a:lnSpc>
                <a:spcPct val="200000"/>
              </a:lnSpc>
              <a:buNone/>
            </a:pPr>
            <a:r>
              <a:rPr lang="fr-FR" sz="3600" b="1" dirty="0"/>
              <a:t>3. Risques et difficultés associés </a:t>
            </a:r>
          </a:p>
          <a:p>
            <a:pPr marL="0" indent="0">
              <a:lnSpc>
                <a:spcPct val="200000"/>
              </a:lnSpc>
              <a:buNone/>
            </a:pPr>
            <a:r>
              <a:rPr lang="fr-FR" sz="3600" b="1" dirty="0"/>
              <a:t>4. Perspectives et recommandations</a:t>
            </a:r>
            <a:endParaRPr lang="fr-FR" sz="3600" dirty="0"/>
          </a:p>
          <a:p>
            <a:pPr lvl="0"/>
            <a:endParaRPr lang="fr-FR" dirty="0"/>
          </a:p>
          <a:p>
            <a:endParaRPr lang="fr-FR" dirty="0"/>
          </a:p>
          <a:p>
            <a:pPr lvl="0"/>
            <a:endParaRPr lang="fr-FR"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76214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lstStyle/>
          <a:p>
            <a:r>
              <a:rPr lang="fr-FR" b="1" dirty="0">
                <a:solidFill>
                  <a:srgbClr val="005B9E"/>
                </a:solidFill>
              </a:rPr>
              <a:t>1. Conception et contenu de la NSDD</a:t>
            </a: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p:txBody>
          <a:bodyPr>
            <a:normAutofit/>
          </a:bodyPr>
          <a:lstStyle/>
          <a:p>
            <a:pPr algn="just">
              <a:spcBef>
                <a:spcPts val="0"/>
              </a:spcBef>
              <a:buFont typeface="Wingdings" panose="05000000000000000000" pitchFamily="2" charset="2"/>
              <a:buChar char="§"/>
              <a:defRPr/>
            </a:pPr>
            <a:r>
              <a:rPr lang="fr-FR" dirty="0">
                <a:latin typeface="Arial" panose="020B0604020202020204" pitchFamily="34" charset="0"/>
                <a:cs typeface="Arial" panose="020B0604020202020204" pitchFamily="34" charset="0"/>
              </a:rPr>
              <a:t>La NSDD (Norme Spéciale de Diffusion des Données) est une norme internationale de diffusion  des statistiques officielles d’un pays. Elle a été créé en 1996 par le FMI ( crises financières des années 90).</a:t>
            </a:r>
          </a:p>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Le but de la NSDD est de faciliter l’élaboration et l’application de politiques économiques bien conçues, la prise et l’exécution de décisions judicieuses en matière d’investissements et, partant, réduire les turbulences sur les marchés financiers.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0017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356135" y="0"/>
            <a:ext cx="11338560" cy="1325563"/>
          </a:xfrm>
        </p:spPr>
        <p:txBody>
          <a:bodyPr>
            <a:normAutofit/>
          </a:bodyPr>
          <a:lstStyle/>
          <a:p>
            <a:r>
              <a:rPr lang="fr-FR" sz="4200" b="1" dirty="0">
                <a:solidFill>
                  <a:srgbClr val="005B9E"/>
                </a:solidFill>
              </a:rPr>
              <a:t>2. </a:t>
            </a:r>
            <a:r>
              <a:rPr lang="fr-FR" b="1" dirty="0">
                <a:solidFill>
                  <a:srgbClr val="005B9E"/>
                </a:solidFill>
              </a:rPr>
              <a:t>Mise en place de la NSDD</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838200" y="1480930"/>
            <a:ext cx="10515600" cy="5304881"/>
          </a:xfrm>
        </p:spPr>
        <p:txBody>
          <a:bodyPr>
            <a:normAutofit fontScale="85000" lnSpcReduction="20000"/>
          </a:bodyPr>
          <a:lstStyle/>
          <a:p>
            <a:pPr marL="0" indent="0">
              <a:buNone/>
              <a:defRPr/>
            </a:pPr>
            <a:r>
              <a:rPr lang="fr-FR" sz="3000" b="1" dirty="0">
                <a:latin typeface="Arial" panose="020B0604020202020204" pitchFamily="34" charset="0"/>
                <a:cs typeface="Arial" panose="020B0604020202020204" pitchFamily="34" charset="0"/>
              </a:rPr>
              <a:t>défis</a:t>
            </a:r>
          </a:p>
          <a:p>
            <a:pPr algn="just">
              <a:defRPr/>
            </a:pPr>
            <a:r>
              <a:rPr lang="fr-FR" dirty="0">
                <a:latin typeface="Arial" panose="020B0604020202020204" pitchFamily="34" charset="0"/>
                <a:cs typeface="Arial" panose="020B0604020202020204" pitchFamily="34" charset="0"/>
              </a:rPr>
              <a:t>engagement des parties prenantes;</a:t>
            </a:r>
          </a:p>
          <a:p>
            <a:pPr algn="just">
              <a:defRPr/>
            </a:pPr>
            <a:r>
              <a:rPr lang="fr-FR" sz="3000" dirty="0">
                <a:latin typeface="Arial" panose="020B0604020202020204" pitchFamily="34" charset="0"/>
                <a:cs typeface="Arial" panose="020B0604020202020204" pitchFamily="34" charset="0"/>
              </a:rPr>
              <a:t>existence d’un système statistique national (SSN) organisé;</a:t>
            </a:r>
          </a:p>
          <a:p>
            <a:pPr algn="just">
              <a:defRPr/>
            </a:pPr>
            <a:r>
              <a:rPr lang="fr-FR" sz="3000" dirty="0">
                <a:latin typeface="Arial" panose="020B0604020202020204" pitchFamily="34" charset="0"/>
                <a:cs typeface="Arial" panose="020B0604020202020204" pitchFamily="34" charset="0"/>
              </a:rPr>
              <a:t>disponibilité du personnel statisticien qualifié;</a:t>
            </a:r>
          </a:p>
          <a:p>
            <a:pPr algn="just">
              <a:defRPr/>
            </a:pPr>
            <a:r>
              <a:rPr lang="fr-FR" sz="3000" dirty="0">
                <a:latin typeface="Arial" panose="020B0604020202020204" pitchFamily="34" charset="0"/>
                <a:cs typeface="Arial" panose="020B0604020202020204" pitchFamily="34" charset="0"/>
              </a:rPr>
              <a:t>mise en place d’une « équipe NSDD ».</a:t>
            </a:r>
          </a:p>
          <a:p>
            <a:pPr marL="0" indent="0" algn="just">
              <a:buNone/>
              <a:defRPr/>
            </a:pPr>
            <a:r>
              <a:rPr lang="fr-FR" sz="3000" b="1" dirty="0">
                <a:latin typeface="Arial" panose="020B0604020202020204" pitchFamily="34" charset="0"/>
                <a:cs typeface="Arial" panose="020B0604020202020204" pitchFamily="34" charset="0"/>
              </a:rPr>
              <a:t>Résultats</a:t>
            </a:r>
          </a:p>
          <a:p>
            <a:pPr algn="just">
              <a:defRPr/>
            </a:pPr>
            <a:r>
              <a:rPr lang="fr-FR" sz="3000" dirty="0">
                <a:latin typeface="Arial" panose="020B0604020202020204" pitchFamily="34" charset="0"/>
                <a:cs typeface="Arial" panose="020B0604020202020204" pitchFamily="34" charset="0"/>
              </a:rPr>
              <a:t>production des statistiques de qualités et dans les délais conformément aux exigences de la Norme; </a:t>
            </a:r>
          </a:p>
          <a:p>
            <a:pPr algn="just">
              <a:defRPr/>
            </a:pPr>
            <a:r>
              <a:rPr lang="fr-FR" sz="3000" dirty="0">
                <a:latin typeface="Arial" panose="020B0604020202020204" pitchFamily="34" charset="0"/>
                <a:cs typeface="Arial" panose="020B0604020202020204" pitchFamily="34" charset="0"/>
              </a:rPr>
              <a:t>Disponibilité de statistiques dans des délais plus réduits et qui garantissent un meilleur</a:t>
            </a:r>
            <a:r>
              <a:rPr lang="fr-FR" sz="3200" dirty="0"/>
              <a:t> suivi des politiques économiques et la prise de décision;</a:t>
            </a:r>
          </a:p>
          <a:p>
            <a:pPr algn="just">
              <a:defRPr/>
            </a:pPr>
            <a:r>
              <a:rPr lang="fr-FR" sz="3200" dirty="0"/>
              <a:t>Renforcement des capacités du personnel en charge de la statistique;</a:t>
            </a:r>
          </a:p>
          <a:p>
            <a:pPr algn="just">
              <a:defRPr/>
            </a:pPr>
            <a:r>
              <a:rPr lang="fr-FR" sz="3200" dirty="0"/>
              <a:t>amélioration de l’accès aux marchés internationaux de capitaux.</a:t>
            </a:r>
            <a:endParaRPr lang="fr-FR" sz="3000" dirty="0">
              <a:latin typeface="Arial" panose="020B0604020202020204" pitchFamily="34" charset="0"/>
              <a:cs typeface="Arial" panose="020B0604020202020204"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580004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356135" y="365125"/>
            <a:ext cx="11338560" cy="1325563"/>
          </a:xfrm>
        </p:spPr>
        <p:txBody>
          <a:bodyPr>
            <a:normAutofit/>
          </a:bodyPr>
          <a:lstStyle/>
          <a:p>
            <a:pPr>
              <a:defRPr/>
            </a:pPr>
            <a:r>
              <a:rPr lang="fr-FR" sz="4000" b="1" dirty="0"/>
              <a:t>3. </a:t>
            </a:r>
            <a:r>
              <a:rPr lang="fr-FR" b="1" dirty="0"/>
              <a:t>Risques et difficultés associés</a:t>
            </a: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838200" y="1560443"/>
            <a:ext cx="10515600" cy="4616520"/>
          </a:xfrm>
        </p:spPr>
        <p:txBody>
          <a:bodyPr>
            <a:normAutofit/>
          </a:bodyPr>
          <a:lstStyle/>
          <a:p>
            <a:pPr marL="0" indent="0">
              <a:buNone/>
              <a:defRPr/>
            </a:pPr>
            <a:endParaRPr lang="fr-FR" sz="2400" b="1" dirty="0"/>
          </a:p>
          <a:p>
            <a:pPr marL="342900" indent="-342900">
              <a:defRPr/>
            </a:pPr>
            <a:r>
              <a:rPr lang="fr-FR" dirty="0">
                <a:latin typeface="Arial" panose="020B0604020202020204" pitchFamily="34" charset="0"/>
                <a:cs typeface="Arial" panose="020B0604020202020204" pitchFamily="34" charset="0"/>
              </a:rPr>
              <a:t> la non production et/ou diffusion des indicateurs dans les délais (Ex: </a:t>
            </a:r>
            <a:r>
              <a:rPr lang="fr-FR" dirty="0" err="1">
                <a:latin typeface="Arial" panose="020B0604020202020204" pitchFamily="34" charset="0"/>
                <a:cs typeface="Arial" panose="020B0604020202020204" pitchFamily="34" charset="0"/>
              </a:rPr>
              <a:t>covid</a:t>
            </a:r>
            <a:r>
              <a:rPr lang="fr-FR" dirty="0">
                <a:latin typeface="Arial" panose="020B0604020202020204" pitchFamily="34" charset="0"/>
                <a:cs typeface="Arial" panose="020B0604020202020204" pitchFamily="34" charset="0"/>
              </a:rPr>
              <a:t> 19);</a:t>
            </a:r>
          </a:p>
          <a:p>
            <a:pPr marL="342900" indent="-342900">
              <a:defRPr/>
            </a:pPr>
            <a:r>
              <a:rPr lang="fr-FR" dirty="0">
                <a:latin typeface="Arial" panose="020B0604020202020204" pitchFamily="34" charset="0"/>
                <a:cs typeface="Arial" panose="020B0604020202020204" pitchFamily="34" charset="0"/>
              </a:rPr>
              <a:t>les problèmes de connexion à l’internet;</a:t>
            </a:r>
          </a:p>
          <a:p>
            <a:pPr marL="342900" indent="-342900">
              <a:defRPr/>
            </a:pPr>
            <a:r>
              <a:rPr lang="fr-FR" dirty="0">
                <a:latin typeface="Arial" panose="020B0604020202020204" pitchFamily="34" charset="0"/>
                <a:cs typeface="Arial" panose="020B0604020202020204" pitchFamily="34" charset="0"/>
              </a:rPr>
              <a:t>la mobilité du personnel en charge de la production des indicateurs;</a:t>
            </a:r>
          </a:p>
          <a:p>
            <a:pPr marL="342900" indent="-342900">
              <a:defRPr/>
            </a:pPr>
            <a:r>
              <a:rPr lang="fr-FR" dirty="0">
                <a:latin typeface="Arial" panose="020B0604020202020204" pitchFamily="34" charset="0"/>
                <a:cs typeface="Arial" panose="020B0604020202020204" pitchFamily="34" charset="0"/>
              </a:rPr>
              <a:t>détérioration de la qualité de la signature du pays.</a:t>
            </a:r>
          </a:p>
          <a:p>
            <a:pPr marL="342900" indent="-342900">
              <a:defRPr/>
            </a:pPr>
            <a:endParaRPr lang="fr-FR" dirty="0">
              <a:latin typeface="Arial" panose="020B0604020202020204" pitchFamily="34" charset="0"/>
              <a:cs typeface="Arial" panose="020B0604020202020204"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3218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356135" y="365125"/>
            <a:ext cx="11338560" cy="1325563"/>
          </a:xfrm>
        </p:spPr>
        <p:txBody>
          <a:bodyPr>
            <a:normAutofit/>
          </a:bodyPr>
          <a:lstStyle/>
          <a:p>
            <a:pPr>
              <a:defRPr/>
            </a:pPr>
            <a:r>
              <a:rPr lang="fr-FR" sz="4000" b="1" dirty="0"/>
              <a:t>4. </a:t>
            </a:r>
            <a:r>
              <a:rPr lang="fr-FR" b="1" dirty="0"/>
              <a:t>Perspectives et recommandations</a:t>
            </a: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838199" y="1825625"/>
            <a:ext cx="10856495" cy="4952862"/>
          </a:xfrm>
        </p:spPr>
        <p:txBody>
          <a:bodyPr>
            <a:normAutofit lnSpcReduction="10000"/>
          </a:bodyPr>
          <a:lstStyle/>
          <a:p>
            <a:pPr marL="0" indent="0">
              <a:buNone/>
              <a:defRPr/>
            </a:pPr>
            <a:r>
              <a:rPr lang="fr-FR" b="1" dirty="0">
                <a:latin typeface="Arial" panose="020B0604020202020204" pitchFamily="34" charset="0"/>
                <a:cs typeface="Arial" panose="020B0604020202020204" pitchFamily="34" charset="0"/>
              </a:rPr>
              <a:t>Pour les pays NSDD</a:t>
            </a:r>
          </a:p>
          <a:p>
            <a:pPr marL="342900" indent="-342900">
              <a:defRPr/>
            </a:pPr>
            <a:r>
              <a:rPr lang="fr-FR" dirty="0">
                <a:latin typeface="Arial" panose="020B0604020202020204" pitchFamily="34" charset="0"/>
                <a:cs typeface="Arial" panose="020B0604020202020204" pitchFamily="34" charset="0"/>
              </a:rPr>
              <a:t> Sensibiliser les points focaux et contributeurs sur les risques liés au non respect des engagements du pays;</a:t>
            </a:r>
          </a:p>
          <a:p>
            <a:pPr marL="342900" indent="-342900">
              <a:defRPr/>
            </a:pPr>
            <a:r>
              <a:rPr lang="fr-FR" dirty="0">
                <a:latin typeface="Arial" panose="020B0604020202020204" pitchFamily="34" charset="0"/>
                <a:cs typeface="Arial" panose="020B0604020202020204" pitchFamily="34" charset="0"/>
              </a:rPr>
              <a:t>Mettre en place un système d’alerte pour les contributeurs;</a:t>
            </a:r>
          </a:p>
          <a:p>
            <a:pPr marL="342900" indent="-342900">
              <a:defRPr/>
            </a:pPr>
            <a:r>
              <a:rPr lang="fr-FR" dirty="0">
                <a:latin typeface="Arial" panose="020B0604020202020204" pitchFamily="34" charset="0"/>
                <a:cs typeface="Arial" panose="020B0604020202020204" pitchFamily="34" charset="0"/>
              </a:rPr>
              <a:t>Mettre en place le fonds de développement de la statistique pour sécuriser le financement des opérations d’</a:t>
            </a:r>
            <a:r>
              <a:rPr lang="fr-FR" dirty="0"/>
              <a:t>enquêtes </a:t>
            </a:r>
            <a:r>
              <a:rPr lang="fr-FR" dirty="0">
                <a:latin typeface="Arial" panose="020B0604020202020204" pitchFamily="34" charset="0"/>
                <a:cs typeface="Arial" panose="020B0604020202020204" pitchFamily="34" charset="0"/>
              </a:rPr>
              <a:t>qui répondent à la norme. </a:t>
            </a:r>
          </a:p>
          <a:p>
            <a:pPr marL="0" indent="0">
              <a:buNone/>
              <a:defRPr/>
            </a:pPr>
            <a:r>
              <a:rPr lang="fr-FR" b="1" dirty="0">
                <a:latin typeface="Arial" panose="020B0604020202020204" pitchFamily="34" charset="0"/>
                <a:cs typeface="Arial" panose="020B0604020202020204" pitchFamily="34" charset="0"/>
              </a:rPr>
              <a:t>Pour les pays SGDD</a:t>
            </a:r>
          </a:p>
          <a:p>
            <a:pPr marL="342900" indent="-342900">
              <a:defRPr/>
            </a:pPr>
            <a:r>
              <a:rPr lang="fr-FR" dirty="0">
                <a:latin typeface="Arial" panose="020B0604020202020204" pitchFamily="34" charset="0"/>
                <a:cs typeface="Arial" panose="020B0604020202020204" pitchFamily="34" charset="0"/>
              </a:rPr>
              <a:t>Mettre en place une « équipe NSDD »;</a:t>
            </a:r>
          </a:p>
          <a:p>
            <a:pPr marL="342900" indent="-342900">
              <a:defRPr/>
            </a:pPr>
            <a:r>
              <a:rPr lang="fr-FR" dirty="0">
                <a:latin typeface="Arial" panose="020B0604020202020204" pitchFamily="34" charset="0"/>
                <a:cs typeface="Arial" panose="020B0604020202020204" pitchFamily="34" charset="0"/>
              </a:rPr>
              <a:t>Solliciter l’appui technique des partenaires  comme </a:t>
            </a:r>
            <a:r>
              <a:rPr lang="fr-FR" b="1" dirty="0" err="1">
                <a:latin typeface="Arial" panose="020B0604020202020204" pitchFamily="34" charset="0"/>
                <a:cs typeface="Arial" panose="020B0604020202020204" pitchFamily="34" charset="0"/>
              </a:rPr>
              <a:t>Afritac</a:t>
            </a:r>
            <a:r>
              <a:rPr lang="fr-FR" dirty="0">
                <a:latin typeface="Arial" panose="020B0604020202020204" pitchFamily="34" charset="0"/>
                <a:cs typeface="Arial" panose="020B0604020202020204" pitchFamily="34" charset="0"/>
              </a:rPr>
              <a:t> pour la mise au norme des statistiques de fiances publiques.</a:t>
            </a:r>
          </a:p>
          <a:p>
            <a:pPr marL="342900" indent="-342900">
              <a:defRPr/>
            </a:pPr>
            <a:endParaRPr lang="fr-FR" dirty="0">
              <a:latin typeface="Arial" panose="020B0604020202020204" pitchFamily="34" charset="0"/>
              <a:cs typeface="Arial" panose="020B0604020202020204"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63388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VOTRE ATTENTION</a:t>
            </a:r>
          </a:p>
        </p:txBody>
      </p:sp>
    </p:spTree>
    <p:extLst>
      <p:ext uri="{BB962C8B-B14F-4D97-AF65-F5344CB8AC3E}">
        <p14:creationId xmlns:p14="http://schemas.microsoft.com/office/powerpoint/2010/main" val="409669681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2552</TotalTime>
  <Words>406</Words>
  <Application>Microsoft Macintosh PowerPoint</Application>
  <PresentationFormat>Widescreen</PresentationFormat>
  <Paragraphs>46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Rounded MT Bold</vt:lpstr>
      <vt:lpstr>Calibri</vt:lpstr>
      <vt:lpstr>Calibri Light</vt:lpstr>
      <vt:lpstr>Wingdings</vt:lpstr>
      <vt:lpstr>Thème Office</vt:lpstr>
      <vt:lpstr>PowerPoint Presentation</vt:lpstr>
      <vt:lpstr>SOMMAIRE</vt:lpstr>
      <vt:lpstr>1. Conception et contenu de la NSDD</vt:lpstr>
      <vt:lpstr>2. Mise en place de la NSDD</vt:lpstr>
      <vt:lpstr>3. Risques et difficultés associés</vt:lpstr>
      <vt:lpstr>4. Perspectives et recommandations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Fruchart</dc:creator>
  <cp:lastModifiedBy>Jerome Dendura</cp:lastModifiedBy>
  <cp:revision>52</cp:revision>
  <dcterms:created xsi:type="dcterms:W3CDTF">2023-11-05T21:43:48Z</dcterms:created>
  <dcterms:modified xsi:type="dcterms:W3CDTF">2023-11-19T06:13:47Z</dcterms:modified>
</cp:coreProperties>
</file>